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41"/>
  </p:notesMasterIdLst>
  <p:handoutMasterIdLst>
    <p:handoutMasterId r:id="rId42"/>
  </p:handoutMasterIdLst>
  <p:sldIdLst>
    <p:sldId id="257" r:id="rId5"/>
    <p:sldId id="282" r:id="rId6"/>
    <p:sldId id="1486" r:id="rId7"/>
    <p:sldId id="1469" r:id="rId8"/>
    <p:sldId id="284" r:id="rId9"/>
    <p:sldId id="285" r:id="rId10"/>
    <p:sldId id="286" r:id="rId11"/>
    <p:sldId id="287" r:id="rId12"/>
    <p:sldId id="288" r:id="rId13"/>
    <p:sldId id="289" r:id="rId14"/>
    <p:sldId id="290" r:id="rId15"/>
    <p:sldId id="292" r:id="rId16"/>
    <p:sldId id="293" r:id="rId17"/>
    <p:sldId id="294" r:id="rId18"/>
    <p:sldId id="295" r:id="rId19"/>
    <p:sldId id="296" r:id="rId20"/>
    <p:sldId id="291" r:id="rId21"/>
    <p:sldId id="1470" r:id="rId22"/>
    <p:sldId id="1471" r:id="rId23"/>
    <p:sldId id="1472" r:id="rId24"/>
    <p:sldId id="1473" r:id="rId25"/>
    <p:sldId id="1474" r:id="rId26"/>
    <p:sldId id="1475" r:id="rId27"/>
    <p:sldId id="1476" r:id="rId28"/>
    <p:sldId id="1477" r:id="rId29"/>
    <p:sldId id="1478" r:id="rId30"/>
    <p:sldId id="1479" r:id="rId31"/>
    <p:sldId id="1480" r:id="rId32"/>
    <p:sldId id="1481" r:id="rId33"/>
    <p:sldId id="1482" r:id="rId34"/>
    <p:sldId id="1483" r:id="rId35"/>
    <p:sldId id="1484" r:id="rId36"/>
    <p:sldId id="297" r:id="rId37"/>
    <p:sldId id="298" r:id="rId38"/>
    <p:sldId id="299" r:id="rId39"/>
    <p:sldId id="300" r:id="rId4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3734356B-C0C1-4B5C-983F-0A5C3A8B2D04}">
          <p14:sldIdLst>
            <p14:sldId id="257"/>
            <p14:sldId id="282"/>
            <p14:sldId id="1486"/>
            <p14:sldId id="1469"/>
            <p14:sldId id="284"/>
            <p14:sldId id="285"/>
            <p14:sldId id="286"/>
            <p14:sldId id="287"/>
            <p14:sldId id="288"/>
            <p14:sldId id="289"/>
            <p14:sldId id="290"/>
            <p14:sldId id="292"/>
            <p14:sldId id="293"/>
            <p14:sldId id="294"/>
            <p14:sldId id="295"/>
            <p14:sldId id="296"/>
            <p14:sldId id="291"/>
            <p14:sldId id="1470"/>
            <p14:sldId id="1471"/>
            <p14:sldId id="1472"/>
            <p14:sldId id="1473"/>
            <p14:sldId id="1474"/>
            <p14:sldId id="1475"/>
            <p14:sldId id="1476"/>
            <p14:sldId id="1477"/>
            <p14:sldId id="1478"/>
            <p14:sldId id="1479"/>
            <p14:sldId id="1480"/>
            <p14:sldId id="1481"/>
            <p14:sldId id="1482"/>
            <p14:sldId id="1483"/>
            <p14:sldId id="1484"/>
            <p14:sldId id="297"/>
            <p14:sldId id="298"/>
            <p14:sldId id="299"/>
            <p14:sldId id="30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CAE8"/>
    <a:srgbClr val="97B0DD"/>
    <a:srgbClr val="2E508E"/>
    <a:srgbClr val="7E9DD4"/>
    <a:srgbClr val="3760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notesViewPr>
    <p:cSldViewPr snapToGrid="0">
      <p:cViewPr varScale="1">
        <p:scale>
          <a:sx n="51" d="100"/>
          <a:sy n="51" d="100"/>
        </p:scale>
        <p:origin x="1836"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4D98B54C-EA56-461A-839A-75B1625AC3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FFA50A20-21C9-4198-9092-CC2E2FFB2B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3C21F3-670B-41F4-8702-185909D522B5}" type="datetimeFigureOut">
              <a:rPr lang="zh-TW" altLang="en-US" smtClean="0"/>
              <a:t>2021/12/23</a:t>
            </a:fld>
            <a:endParaRPr lang="zh-TW" altLang="en-US"/>
          </a:p>
        </p:txBody>
      </p:sp>
      <p:sp>
        <p:nvSpPr>
          <p:cNvPr id="4" name="頁尾版面配置區 3">
            <a:extLst>
              <a:ext uri="{FF2B5EF4-FFF2-40B4-BE49-F238E27FC236}">
                <a16:creationId xmlns:a16="http://schemas.microsoft.com/office/drawing/2014/main" id="{DD679F8D-B419-4A18-8814-A10D088606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F5EDF8F0-23E0-48FC-BD36-09326A7890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963ECA-16C7-48CF-9D4D-7FAC55136DCE}" type="slidenum">
              <a:rPr lang="zh-TW" altLang="en-US" smtClean="0"/>
              <a:t>‹#›</a:t>
            </a:fld>
            <a:endParaRPr lang="zh-TW" altLang="en-US"/>
          </a:p>
        </p:txBody>
      </p:sp>
    </p:spTree>
    <p:extLst>
      <p:ext uri="{BB962C8B-B14F-4D97-AF65-F5344CB8AC3E}">
        <p14:creationId xmlns:p14="http://schemas.microsoft.com/office/powerpoint/2010/main" val="418435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5E9F2-90CC-4736-A3F9-D67613C6F79A}" type="datetimeFigureOut">
              <a:rPr lang="zh-TW" altLang="en-US" smtClean="0"/>
              <a:t>2021/12/23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9893C-D48B-45AD-B5BB-D20B9624F0B2}" type="slidenum">
              <a:rPr lang="zh-TW" altLang="en-US" smtClean="0"/>
              <a:t>‹#›</a:t>
            </a:fld>
            <a:endParaRPr lang="zh-TW" altLang="en-US"/>
          </a:p>
        </p:txBody>
      </p:sp>
    </p:spTree>
    <p:extLst>
      <p:ext uri="{BB962C8B-B14F-4D97-AF65-F5344CB8AC3E}">
        <p14:creationId xmlns:p14="http://schemas.microsoft.com/office/powerpoint/2010/main" val="2310798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ADC37F-AE0E-497D-9E62-70B4899377E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A92AECEE-2616-432C-8066-284E9AD1F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B843BD5-C25D-4EFC-A84A-603E9339BD9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612AF8AA-CF65-4A57-B3BB-0419B010C843}"/>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01FC2659-DAB0-4E08-A8F2-68ABF95532CC}"/>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255744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AC228B0-8E28-4998-8C9A-2EAF7F598569}"/>
              </a:ext>
            </a:extLst>
          </p:cNvPr>
          <p:cNvSpPr>
            <a:spLocks noGrp="1"/>
          </p:cNvSpPr>
          <p:nvPr>
            <p:ph type="title"/>
          </p:nvPr>
        </p:nvSpPr>
        <p:spPr/>
        <p:txBody>
          <a:bodyPr/>
          <a:lstStyle>
            <a:lvl1pPr>
              <a:defRPr>
                <a:latin typeface="標楷體" panose="03000509000000000000" pitchFamily="65" charset="-120"/>
                <a:ea typeface="標楷體" panose="03000509000000000000" pitchFamily="65" charset="-120"/>
              </a:defRPr>
            </a:lvl1pPr>
          </a:lstStyle>
          <a:p>
            <a:r>
              <a:rPr lang="zh-TW" altLang="en-US" dirty="0"/>
              <a:t>按一下以編輯母片標題樣式</a:t>
            </a:r>
          </a:p>
        </p:txBody>
      </p:sp>
      <p:sp>
        <p:nvSpPr>
          <p:cNvPr id="3" name="直排文字版面配置區 2">
            <a:extLst>
              <a:ext uri="{FF2B5EF4-FFF2-40B4-BE49-F238E27FC236}">
                <a16:creationId xmlns:a16="http://schemas.microsoft.com/office/drawing/2014/main" id="{8CDDE3D3-DE57-4314-83CB-4E2973E4FAFA}"/>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4AEDDFC-CE7D-484B-AF7F-F8EA8D57E031}"/>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E5142D4F-BD12-4372-BA2F-1EDA7CEDF9DB}"/>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F1266195-68BC-4ACC-B859-1CB8468D927B}"/>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66429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031F13F6-16BE-4AB9-A644-CF5029A1FDD1}"/>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BF56F076-98A8-439B-BD66-A359636102FF}"/>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793DEEC-0132-4434-B08F-0F5952C842EF}"/>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63FD8C02-1866-4152-B34E-749C5719420C}"/>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1E1B706B-EB98-4196-857B-959D1EC0FFF9}"/>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50285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16AE2C-199C-4EB7-B3FF-F0081A4745C6}"/>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93081E20-ACDA-4F44-910A-8990C5CB94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5308D15-6598-436E-9D48-093EF5845190}"/>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11C065ED-B4E9-4929-8F9F-290F73A19F11}"/>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6B639213-D2F4-4A0E-BA22-9486A9826703}"/>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2313882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B5881F-64CC-4D10-9A29-C50522235FF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4A053EC-7743-4163-AE1B-489F1EE5C81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5190675-4953-4ABA-9738-E6A4296D1D2C}"/>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4020B6F1-BF23-4475-851A-187B78F8AD67}"/>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117C9C73-CC26-42FF-9AC3-E6995B0453BE}"/>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162116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BC14DB-459E-4BA5-8AF2-172D1D52B638}"/>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6C37B33D-A20E-4569-973D-2DA5128264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D0762FF9-7EBC-4287-BE54-8E8841C81C93}"/>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212FF4EC-13A0-475E-9BC4-2949FAC9B7A9}"/>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7CF90B33-78AE-4FCB-952C-F8905D1C88AC}"/>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3316652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AE3CF2-3171-408D-B2A9-12A79CFA9E2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1E5D81F-2A48-471B-8D86-3C781497A8F3}"/>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FF25E95F-8253-417E-A0BC-69F66085287D}"/>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79B5208-BA73-4EAB-89C3-59FD0D1C5AAF}"/>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BEBE6880-B49A-4CB1-BD0E-8B33E70CCC0C}"/>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0C22E9EC-1446-475F-8E40-78CDF6F41CBD}"/>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1481494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418B3A6-B38F-455B-950D-771F7EE3B018}"/>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06DD8B2-3299-4C67-82E0-CFAE5E00CE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B85EDE7-D5C1-4BFE-875D-561469E61768}"/>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1409A45A-D39F-47F8-A329-0E565C2F23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0B77ABEE-9796-4B79-8E8A-5F4B6353FA21}"/>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980FDEA-43C9-49E7-ACDA-BDE3A81C0C4F}"/>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8" name="頁尾版面配置區 7">
            <a:extLst>
              <a:ext uri="{FF2B5EF4-FFF2-40B4-BE49-F238E27FC236}">
                <a16:creationId xmlns:a16="http://schemas.microsoft.com/office/drawing/2014/main" id="{87556E7D-8EA6-4256-BE34-66B33B5A5AA5}"/>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9" name="投影片編號版面配置區 8">
            <a:extLst>
              <a:ext uri="{FF2B5EF4-FFF2-40B4-BE49-F238E27FC236}">
                <a16:creationId xmlns:a16="http://schemas.microsoft.com/office/drawing/2014/main" id="{EFC1E85A-E908-4ECA-BB0F-A32EB7980F04}"/>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3283961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DFEC3F-66A5-40C1-9174-E0345CF279F0}"/>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3F779D51-6742-4C51-8C95-B570B00AB59C}"/>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4" name="頁尾版面配置區 3">
            <a:extLst>
              <a:ext uri="{FF2B5EF4-FFF2-40B4-BE49-F238E27FC236}">
                <a16:creationId xmlns:a16="http://schemas.microsoft.com/office/drawing/2014/main" id="{A5490BA0-042E-4F81-8B7A-A81B7BE9AB7E}"/>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5" name="投影片編號版面配置區 4">
            <a:extLst>
              <a:ext uri="{FF2B5EF4-FFF2-40B4-BE49-F238E27FC236}">
                <a16:creationId xmlns:a16="http://schemas.microsoft.com/office/drawing/2014/main" id="{00EEAC2D-A45D-4A65-9CE2-1109DD4F9B27}"/>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3099540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5BAF4B1-056D-4152-99D6-66A04FE59A5B}"/>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3" name="頁尾版面配置區 2">
            <a:extLst>
              <a:ext uri="{FF2B5EF4-FFF2-40B4-BE49-F238E27FC236}">
                <a16:creationId xmlns:a16="http://schemas.microsoft.com/office/drawing/2014/main" id="{9BF744D0-B412-44E8-BCBD-6DED30AAAB69}"/>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4" name="投影片編號版面配置區 3">
            <a:extLst>
              <a:ext uri="{FF2B5EF4-FFF2-40B4-BE49-F238E27FC236}">
                <a16:creationId xmlns:a16="http://schemas.microsoft.com/office/drawing/2014/main" id="{13852BD1-1706-4639-9AE5-8ACFEC3EED24}"/>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2726580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0E73E8-1BE4-4DE0-BEC2-315F6641D5C9}"/>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EEDEE589-9DC0-4815-A3C9-5D9A09046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1CB6E7F-F622-4ED2-8210-A3415B882F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723BE5C-1E21-4F38-9E12-23D968D12099}"/>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93BCF252-36DC-4A8A-A156-136A200CCCBD}"/>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5399B8FD-1976-42AC-B64A-8CE49B62C7E9}"/>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270867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D64FD6-B8C6-44AA-9370-AE6F9E70BB41}"/>
              </a:ext>
            </a:extLst>
          </p:cNvPr>
          <p:cNvSpPr>
            <a:spLocks noGrp="1"/>
          </p:cNvSpPr>
          <p:nvPr>
            <p:ph type="title"/>
          </p:nvPr>
        </p:nvSpPr>
        <p:spPr>
          <a:xfrm>
            <a:off x="827116" y="365125"/>
            <a:ext cx="10515600" cy="1325563"/>
          </a:xfrm>
        </p:spPr>
        <p:txBody>
          <a:bodyPr>
            <a:normAutofit/>
          </a:bodyPr>
          <a:lstStyle>
            <a:lvl1pPr>
              <a:defRPr sz="4500">
                <a:latin typeface="Times New Roman" panose="02020603050405020304" pitchFamily="18" charset="0"/>
                <a:ea typeface="標楷體" panose="03000509000000000000" pitchFamily="65" charset="-120"/>
                <a:cs typeface="Times New Roman" panose="02020603050405020304" pitchFamily="18" charset="0"/>
              </a:defRPr>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E58B013A-9103-4931-AA65-3C0C14811BC2}"/>
              </a:ext>
            </a:extLst>
          </p:cNvPr>
          <p:cNvSpPr>
            <a:spLocks noGrp="1"/>
          </p:cNvSpPr>
          <p:nvPr>
            <p:ph idx="1"/>
          </p:nvPr>
        </p:nvSpPr>
        <p:spPr/>
        <p:txBody>
          <a:bodyPr/>
          <a:lstStyle>
            <a:lvl1pPr>
              <a:lnSpc>
                <a:spcPct val="150000"/>
              </a:lnSpc>
              <a:defRPr>
                <a:latin typeface="Times New Roman" panose="02020603050405020304" pitchFamily="18" charset="0"/>
                <a:ea typeface="標楷體" panose="03000509000000000000" pitchFamily="65" charset="-120"/>
                <a:cs typeface="Times New Roman" panose="02020603050405020304" pitchFamily="18" charset="0"/>
              </a:defRPr>
            </a:lvl1pPr>
            <a:lvl2pPr>
              <a:lnSpc>
                <a:spcPct val="150000"/>
              </a:lnSpc>
              <a:defRPr>
                <a:latin typeface="Times New Roman" panose="02020603050405020304" pitchFamily="18" charset="0"/>
                <a:ea typeface="標楷體" panose="03000509000000000000" pitchFamily="65" charset="-120"/>
                <a:cs typeface="Times New Roman" panose="02020603050405020304" pitchFamily="18" charset="0"/>
              </a:defRPr>
            </a:lvl2pPr>
            <a:lvl3pPr>
              <a:lnSpc>
                <a:spcPct val="150000"/>
              </a:lnSpc>
              <a:defRPr>
                <a:latin typeface="Times New Roman" panose="02020603050405020304" pitchFamily="18" charset="0"/>
                <a:ea typeface="標楷體" panose="03000509000000000000" pitchFamily="65" charset="-120"/>
                <a:cs typeface="Times New Roman" panose="02020603050405020304" pitchFamily="18" charset="0"/>
              </a:defRPr>
            </a:lvl3pPr>
            <a:lvl4pPr>
              <a:lnSpc>
                <a:spcPct val="150000"/>
              </a:lnSpc>
              <a:defRPr>
                <a:latin typeface="Times New Roman" panose="02020603050405020304" pitchFamily="18" charset="0"/>
                <a:ea typeface="標楷體" panose="03000509000000000000" pitchFamily="65" charset="-120"/>
                <a:cs typeface="Times New Roman" panose="02020603050405020304" pitchFamily="18" charset="0"/>
              </a:defRPr>
            </a:lvl4pPr>
            <a:lvl5pPr>
              <a:lnSpc>
                <a:spcPct val="150000"/>
              </a:lnSpc>
              <a:defRPr>
                <a:latin typeface="Times New Roman" panose="02020603050405020304" pitchFamily="18" charset="0"/>
                <a:ea typeface="標楷體" panose="03000509000000000000" pitchFamily="65" charset="-120"/>
                <a:cs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id="{697A0141-A836-4688-8174-4F744B78021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29ED9C40-2D39-4C70-BF45-ED03CB873E31}"/>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98B9AEE0-ADD6-411A-8684-409AC7868B76}"/>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511572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26B055-F196-4881-A0FC-195676D1B933}"/>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51402E76-DB6D-4B6E-AD3F-6D74F42BEF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D9B530C-4F50-4D8F-9A0C-83232A6A4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124C25A-0B7B-40BC-8B32-007731516F98}"/>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85A98B83-D30C-4CE3-8489-F46CFF613F9A}"/>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D786CED7-68B7-456C-8AAB-0D8A33581C2C}"/>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1191660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AAC9EE-FE7C-4DDE-9AE1-77E9B798003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44386F9C-51D3-4827-BC38-A5D5F479C8E0}"/>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84AF3EA-A969-4A80-BFDC-43999688A706}"/>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755FEA38-A7CE-4B97-AD31-4ABA45BC3DD2}"/>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DE5ECAC3-14A3-45CA-90D6-E23D05613A72}"/>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3117812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CB1CC2C-A62D-4753-8560-E01D755B1747}"/>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9721EC98-A7BD-4352-BE33-813C4F1EAA75}"/>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8281D53-9884-44B2-B37F-D7EBCC4D6378}"/>
              </a:ext>
            </a:extLst>
          </p:cNvPr>
          <p:cNvSpPr>
            <a:spLocks noGrp="1"/>
          </p:cNvSpPr>
          <p:nvPr>
            <p:ph type="dt" sz="half" idx="10"/>
          </p:nvPr>
        </p:nvSpPr>
        <p:spPr>
          <a:xfrm>
            <a:off x="838200" y="6356350"/>
            <a:ext cx="2743200" cy="365125"/>
          </a:xfrm>
          <a:prstGeom prst="rect">
            <a:avLst/>
          </a:prstGeom>
        </p:spPr>
        <p:txBody>
          <a:bodyPr/>
          <a:lstStyle/>
          <a:p>
            <a:fld id="{71A536F8-43FF-492A-9FAE-1AA279CB9E8D}"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630111B0-98C2-4676-8301-7367750997C7}"/>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7DD5DEDF-75F4-4CFC-B9DE-209BEB71F7ED}"/>
              </a:ext>
            </a:extLst>
          </p:cNvPr>
          <p:cNvSpPr>
            <a:spLocks noGrp="1"/>
          </p:cNvSpPr>
          <p:nvPr>
            <p:ph type="sldNum" sz="quarter" idx="12"/>
          </p:nvPr>
        </p:nvSpPr>
        <p:spPr>
          <a:xfrm>
            <a:off x="8610600" y="6356350"/>
            <a:ext cx="2743200" cy="365125"/>
          </a:xfrm>
          <a:prstGeom prst="rect">
            <a:avLst/>
          </a:prstGeom>
        </p:spPr>
        <p:txBody>
          <a:bodyPr/>
          <a:lstStyle/>
          <a:p>
            <a:fld id="{23FF7E93-F740-455C-B66F-1E163E180AB3}" type="slidenum">
              <a:rPr lang="zh-TW" altLang="en-US" smtClean="0"/>
              <a:t>‹#›</a:t>
            </a:fld>
            <a:endParaRPr lang="zh-TW" altLang="en-US"/>
          </a:p>
        </p:txBody>
      </p:sp>
    </p:spTree>
    <p:extLst>
      <p:ext uri="{BB962C8B-B14F-4D97-AF65-F5344CB8AC3E}">
        <p14:creationId xmlns:p14="http://schemas.microsoft.com/office/powerpoint/2010/main" val="4039054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2FCAA9-B78E-4254-AE69-B51F9E87FBC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04C60847-9743-4F49-9BE0-CA64B864DA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E0A1F9DF-CC08-43A5-AEFC-293D8AE94638}"/>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133C0FE3-E641-4D2D-9C0B-63BF04D8A71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CAFDD54-14CB-4103-89A0-51B6128D96A6}"/>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36994550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0C7893-2EDE-433E-B6C3-0BAD2FF6D27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9C3B920-36C3-4F2D-ABE8-11522EE53F42}"/>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0669242-630B-4B9D-AB95-89C8EFF2CAC1}"/>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8C015FA5-C8B7-4F19-AC72-C9287000956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FEDDF4E-4BBF-4FA8-A310-F44A97702E90}"/>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2594317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E7F56C-9E5B-46A8-A272-76611058528B}"/>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7323BC06-0DB8-4CD9-88C7-61DF27C325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B5E5E9E0-4DCA-42FF-A5DC-1A6C5840EA39}"/>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AB3D0064-5210-433B-ACDF-F64AD1D941B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95C287F-35A7-4B6D-BA6C-84484FF5378E}"/>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23581804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04BDC4-C79C-4EA3-B1FB-CFF3AD76932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F9AB0D9-095F-440F-BD3C-A7CE5E129179}"/>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9A99A8AA-0B5D-4FD3-919C-12EDF2ECE39F}"/>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6F1315E-2B6B-41A2-BEE7-8D5EA7B99B61}"/>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895C47AC-A777-4999-9E2D-FA94364F75E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72430B4-F96F-4F42-BACD-37DDCD7DB2CE}"/>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35924854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FF9D0-FDAC-4878-AD3B-F330AF782902}"/>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46A9C4A-5D23-4494-A3F7-7EF2558243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3CC7C200-C9FB-4629-B558-E44D55A6634A}"/>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A32EFA0-ECB7-4ADD-B77C-5E5B682354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96899B52-2C61-4CFD-9E89-CDF22E06C965}"/>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A0E75DE-4341-4FDC-883D-D896AAA0CBFB}"/>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8" name="頁尾版面配置區 7">
            <a:extLst>
              <a:ext uri="{FF2B5EF4-FFF2-40B4-BE49-F238E27FC236}">
                <a16:creationId xmlns:a16="http://schemas.microsoft.com/office/drawing/2014/main" id="{9A541B6A-3835-4AF3-9096-F2EB8980D773}"/>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B3C37B04-D0CF-4E1C-9115-50FEA877B488}"/>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857791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38967F-7941-4FCD-84B5-FB355DCE6D08}"/>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65B8655-89FD-4FAC-9103-CACCA43FF4D5}"/>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4" name="頁尾版面配置區 3">
            <a:extLst>
              <a:ext uri="{FF2B5EF4-FFF2-40B4-BE49-F238E27FC236}">
                <a16:creationId xmlns:a16="http://schemas.microsoft.com/office/drawing/2014/main" id="{D64E7C73-90B9-41F7-8409-1BBCA36CC2CF}"/>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D5B5AD81-4B93-4F6E-BAD5-9F1A827240D5}"/>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12844410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BEBDF644-BF78-46F4-901A-7A6CCAA476C8}"/>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3" name="頁尾版面配置區 2">
            <a:extLst>
              <a:ext uri="{FF2B5EF4-FFF2-40B4-BE49-F238E27FC236}">
                <a16:creationId xmlns:a16="http://schemas.microsoft.com/office/drawing/2014/main" id="{D1336C4D-61EC-4548-A504-945CDFC4507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20FF1A77-898F-418F-B617-E2F566941E32}"/>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311659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50DE00-BB69-4376-A5B8-A3DF80390BD3}"/>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00B0837-1C8A-4BF3-9EFB-EF4D111A44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86F85D53-DA84-44F7-8932-376EFF60BB8F}"/>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78D45080-D2FA-44A5-BF33-F0AFB49DD65C}"/>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589C2538-741F-4B2D-B523-091E17AE0517}"/>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1596939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22FDF06-92BF-4ADB-99A8-659485851E23}"/>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7BA8BBCE-CF5E-47E7-B274-0C39B46013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8BB9FC5-87B3-4060-98B2-4EAC0BE3D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C3E4C33-3956-4AA7-9438-9D3310BBB268}"/>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15E8FD27-15B1-4E6A-B773-494AE093BA4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08EE5DC-F5B6-4E88-AA32-AC7EE02779F6}"/>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34474576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E8D8D9-64E0-450B-8773-F8B15627EFF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6364E484-AE85-4754-8B61-BE6CE12A78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5708FDD-BA37-4676-A70E-2011D6F1A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F0C91C45-4981-4EC2-9698-7627C4BD7EEA}"/>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65803223-16E3-4E5C-A753-0337C460411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4438E05-215D-47F6-8693-35BF48417562}"/>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25760601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EF1D06-8B47-4C1E-A169-69F4629A7572}"/>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B5BE7538-9893-4B0A-9297-E9F95DBF771A}"/>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5136DB1-6282-4A94-9E94-78B1F93867C3}"/>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7D556E51-EB90-4B2A-BBAF-DAA82EBB1E2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AB35232-AA5F-4591-97AF-1A288C0E8C6B}"/>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22635660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F65AA78-FC74-4038-A74C-5D843FBE8FC6}"/>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A93F980A-A290-4BA9-AB1A-F5D6004F3E8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51E34FC-4718-4CC6-A341-9CB0261AB7E1}"/>
              </a:ext>
            </a:extLst>
          </p:cNvPr>
          <p:cNvSpPr>
            <a:spLocks noGrp="1"/>
          </p:cNvSpPr>
          <p:nvPr>
            <p:ph type="dt" sz="half" idx="10"/>
          </p:nvPr>
        </p:nvSpPr>
        <p:spPr/>
        <p:txBody>
          <a:body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0955BED9-B578-41B8-BE51-EA42DD488A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61027B0-4ED0-4BE9-B282-E521FF48F52B}"/>
              </a:ext>
            </a:extLst>
          </p:cNvPr>
          <p:cNvSpPr>
            <a:spLocks noGrp="1"/>
          </p:cNvSpPr>
          <p:nvPr>
            <p:ph type="sldNum" sz="quarter" idx="12"/>
          </p:nvPr>
        </p:nvSpPr>
        <p:spPr/>
        <p:txBody>
          <a:body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6407635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ADC37F-AE0E-497D-9E62-70B4899377E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A92AECEE-2616-432C-8066-284E9AD1F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B843BD5-C25D-4EFC-A84A-603E9339BD9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612AF8AA-CF65-4A57-B3BB-0419B010C843}"/>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01FC2659-DAB0-4E08-A8F2-68ABF95532CC}"/>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12705579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D64FD6-B8C6-44AA-9370-AE6F9E70BB41}"/>
              </a:ext>
            </a:extLst>
          </p:cNvPr>
          <p:cNvSpPr>
            <a:spLocks noGrp="1"/>
          </p:cNvSpPr>
          <p:nvPr>
            <p:ph type="title"/>
          </p:nvPr>
        </p:nvSpPr>
        <p:spPr/>
        <p:txBody>
          <a:bodyPr/>
          <a:lstStyle>
            <a:lvl1pPr>
              <a:defRPr>
                <a:latin typeface="Times New Roman" panose="02020603050405020304" pitchFamily="18" charset="0"/>
                <a:ea typeface="標楷體" panose="03000509000000000000" pitchFamily="65" charset="-120"/>
                <a:cs typeface="Times New Roman" panose="02020603050405020304" pitchFamily="18" charset="0"/>
              </a:defRPr>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E58B013A-9103-4931-AA65-3C0C14811BC2}"/>
              </a:ext>
            </a:extLst>
          </p:cNvPr>
          <p:cNvSpPr>
            <a:spLocks noGrp="1"/>
          </p:cNvSpPr>
          <p:nvPr>
            <p:ph idx="1"/>
          </p:nvPr>
        </p:nvSpPr>
        <p:spPr/>
        <p:txBody>
          <a:bodyPr/>
          <a:lstStyle>
            <a:lvl1pPr>
              <a:defRPr>
                <a:latin typeface="Times New Roman" panose="02020603050405020304" pitchFamily="18" charset="0"/>
                <a:ea typeface="標楷體" panose="03000509000000000000" pitchFamily="65" charset="-120"/>
                <a:cs typeface="Times New Roman" panose="02020603050405020304" pitchFamily="18" charset="0"/>
              </a:defRPr>
            </a:lvl1pPr>
            <a:lvl2pPr>
              <a:defRPr>
                <a:latin typeface="Times New Roman" panose="02020603050405020304" pitchFamily="18" charset="0"/>
                <a:ea typeface="標楷體" panose="03000509000000000000" pitchFamily="65" charset="-120"/>
                <a:cs typeface="Times New Roman" panose="02020603050405020304" pitchFamily="18" charset="0"/>
              </a:defRPr>
            </a:lvl2pPr>
            <a:lvl3pPr>
              <a:defRPr>
                <a:latin typeface="Times New Roman" panose="02020603050405020304" pitchFamily="18" charset="0"/>
                <a:ea typeface="標楷體" panose="03000509000000000000" pitchFamily="65" charset="-120"/>
                <a:cs typeface="Times New Roman" panose="02020603050405020304" pitchFamily="18" charset="0"/>
              </a:defRPr>
            </a:lvl3pPr>
            <a:lvl4pPr>
              <a:defRPr>
                <a:latin typeface="Times New Roman" panose="02020603050405020304" pitchFamily="18" charset="0"/>
                <a:ea typeface="標楷體" panose="03000509000000000000" pitchFamily="65" charset="-120"/>
                <a:cs typeface="Times New Roman" panose="02020603050405020304" pitchFamily="18" charset="0"/>
              </a:defRPr>
            </a:lvl4pPr>
            <a:lvl5pPr>
              <a:defRPr>
                <a:latin typeface="Times New Roman" panose="02020603050405020304" pitchFamily="18" charset="0"/>
                <a:ea typeface="標楷體" panose="03000509000000000000" pitchFamily="65" charset="-120"/>
                <a:cs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id="{697A0141-A836-4688-8174-4F744B78021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29ED9C40-2D39-4C70-BF45-ED03CB873E31}"/>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98B9AEE0-ADD6-411A-8684-409AC7868B76}"/>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19331040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50DE00-BB69-4376-A5B8-A3DF80390BD3}"/>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00B0837-1C8A-4BF3-9EFB-EF4D111A44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86F85D53-DA84-44F7-8932-376EFF60BB8F}"/>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78D45080-D2FA-44A5-BF33-F0AFB49DD65C}"/>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589C2538-741F-4B2D-B523-091E17AE0517}"/>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7409996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BCE663-DAF2-4696-A7D2-1356851B025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88BB1C3-7B69-4C9C-AFAB-F50929FD1506}"/>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03D3DFE0-3030-4C2E-95C6-693806525168}"/>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6BE4933C-A0C3-421A-84CD-583A2290EC36}"/>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713FB46E-E1A3-489E-AC10-7215DF981CFF}"/>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2714EE0E-476E-4486-9467-4FC3B01700E5}"/>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3762483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C88CF3-7C61-4FB9-ACBE-6471A9398E9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E8642E2-2673-4C7B-B0BF-54AABF776D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EE16035-5BA1-41D5-B31D-CC4E39599B6E}"/>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46F4F18-C951-4D0A-84BE-3E1E0428A5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0E28A62F-19D9-4CDA-BFE5-31593E3EE312}"/>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38CE041-CFE9-4874-A248-F1E15C8CFA23}"/>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8" name="頁尾版面配置區 7">
            <a:extLst>
              <a:ext uri="{FF2B5EF4-FFF2-40B4-BE49-F238E27FC236}">
                <a16:creationId xmlns:a16="http://schemas.microsoft.com/office/drawing/2014/main" id="{B5F1F1BF-0FA3-4C82-8FF9-05BA8041DF90}"/>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9" name="投影片編號版面配置區 8">
            <a:extLst>
              <a:ext uri="{FF2B5EF4-FFF2-40B4-BE49-F238E27FC236}">
                <a16:creationId xmlns:a16="http://schemas.microsoft.com/office/drawing/2014/main" id="{5A41750E-6CFD-4D2E-AE8A-804505E6356E}"/>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19345462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67F6D3-8064-42A4-880A-4F8FF6EC3E51}"/>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FDB20C34-3803-4261-8266-AEE7779562C8}"/>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4" name="頁尾版面配置區 3">
            <a:extLst>
              <a:ext uri="{FF2B5EF4-FFF2-40B4-BE49-F238E27FC236}">
                <a16:creationId xmlns:a16="http://schemas.microsoft.com/office/drawing/2014/main" id="{F220C27C-5B80-47F3-9AAB-1E9BF8C79AD4}"/>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5" name="投影片編號版面配置區 4">
            <a:extLst>
              <a:ext uri="{FF2B5EF4-FFF2-40B4-BE49-F238E27FC236}">
                <a16:creationId xmlns:a16="http://schemas.microsoft.com/office/drawing/2014/main" id="{82C8D935-BC51-465A-8251-0E585EFB6110}"/>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13573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BCE663-DAF2-4696-A7D2-1356851B025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88BB1C3-7B69-4C9C-AFAB-F50929FD1506}"/>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03D3DFE0-3030-4C2E-95C6-693806525168}"/>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6BE4933C-A0C3-421A-84CD-583A2290EC36}"/>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713FB46E-E1A3-489E-AC10-7215DF981CFF}"/>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2714EE0E-476E-4486-9467-4FC3B01700E5}"/>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8452457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67950639-94CD-4396-BC3A-7196BCD0C582}"/>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3" name="頁尾版面配置區 2">
            <a:extLst>
              <a:ext uri="{FF2B5EF4-FFF2-40B4-BE49-F238E27FC236}">
                <a16:creationId xmlns:a16="http://schemas.microsoft.com/office/drawing/2014/main" id="{C5A45C40-09DC-476F-A215-6BD80989E9F6}"/>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4" name="投影片編號版面配置區 3">
            <a:extLst>
              <a:ext uri="{FF2B5EF4-FFF2-40B4-BE49-F238E27FC236}">
                <a16:creationId xmlns:a16="http://schemas.microsoft.com/office/drawing/2014/main" id="{5F4E2936-9C85-4B28-872A-CCC4B3050C73}"/>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42784884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9C39C78-27DE-43DD-93FF-74DFC5D0F247}"/>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79E3DC85-54EF-4B2F-A8B6-B0114D48B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FFD8FB6-372F-407B-9FD8-13F07494A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68FB049-5ACB-4CEC-9DE6-64BCE506D4D9}"/>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22FEF40D-261A-4B24-8434-ECA171F18F5D}"/>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3E02223C-665A-43B5-8939-F47D03507F2B}"/>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20353018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B1AC03-E45A-4102-BAA2-943F95710B2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4FDE727-7D34-4D33-A58D-85278DD98F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09CA99D0-E01D-4182-AA59-02D40917D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E11A42EC-B329-4946-8A7B-0403E75B0DA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45C2DA2B-52F1-41D4-BF46-AE818FA1F2FB}"/>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4008035A-06B2-4BB9-89DF-27098D117BF8}"/>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2396081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AC228B0-8E28-4998-8C9A-2EAF7F598569}"/>
              </a:ext>
            </a:extLst>
          </p:cNvPr>
          <p:cNvSpPr>
            <a:spLocks noGrp="1"/>
          </p:cNvSpPr>
          <p:nvPr>
            <p:ph type="title"/>
          </p:nvPr>
        </p:nvSpPr>
        <p:spPr/>
        <p:txBody>
          <a:bodyPr/>
          <a:lstStyle>
            <a:lvl1pPr>
              <a:defRPr>
                <a:latin typeface="標楷體" panose="03000509000000000000" pitchFamily="65" charset="-120"/>
                <a:ea typeface="標楷體" panose="03000509000000000000" pitchFamily="65" charset="-120"/>
              </a:defRPr>
            </a:lvl1pPr>
          </a:lstStyle>
          <a:p>
            <a:r>
              <a:rPr lang="zh-TW" altLang="en-US" dirty="0"/>
              <a:t>按一下以編輯母片標題樣式</a:t>
            </a:r>
          </a:p>
        </p:txBody>
      </p:sp>
      <p:sp>
        <p:nvSpPr>
          <p:cNvPr id="3" name="直排文字版面配置區 2">
            <a:extLst>
              <a:ext uri="{FF2B5EF4-FFF2-40B4-BE49-F238E27FC236}">
                <a16:creationId xmlns:a16="http://schemas.microsoft.com/office/drawing/2014/main" id="{8CDDE3D3-DE57-4314-83CB-4E2973E4FAFA}"/>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4AEDDFC-CE7D-484B-AF7F-F8EA8D57E031}"/>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E5142D4F-BD12-4372-BA2F-1EDA7CEDF9DB}"/>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F1266195-68BC-4ACC-B859-1CB8468D927B}"/>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13439454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031F13F6-16BE-4AB9-A644-CF5029A1FDD1}"/>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BF56F076-98A8-439B-BD66-A359636102FF}"/>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793DEEC-0132-4434-B08F-0F5952C842EF}"/>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63FD8C02-1866-4152-B34E-749C5719420C}"/>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6" name="投影片編號版面配置區 5">
            <a:extLst>
              <a:ext uri="{FF2B5EF4-FFF2-40B4-BE49-F238E27FC236}">
                <a16:creationId xmlns:a16="http://schemas.microsoft.com/office/drawing/2014/main" id="{1E1B706B-EB98-4196-857B-959D1EC0FFF9}"/>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86890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C88CF3-7C61-4FB9-ACBE-6471A9398E9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E8642E2-2673-4C7B-B0BF-54AABF776D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EE16035-5BA1-41D5-B31D-CC4E39599B6E}"/>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46F4F18-C951-4D0A-84BE-3E1E0428A5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0E28A62F-19D9-4CDA-BFE5-31593E3EE312}"/>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38CE041-CFE9-4874-A248-F1E15C8CFA23}"/>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8" name="頁尾版面配置區 7">
            <a:extLst>
              <a:ext uri="{FF2B5EF4-FFF2-40B4-BE49-F238E27FC236}">
                <a16:creationId xmlns:a16="http://schemas.microsoft.com/office/drawing/2014/main" id="{B5F1F1BF-0FA3-4C82-8FF9-05BA8041DF90}"/>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9" name="投影片編號版面配置區 8">
            <a:extLst>
              <a:ext uri="{FF2B5EF4-FFF2-40B4-BE49-F238E27FC236}">
                <a16:creationId xmlns:a16="http://schemas.microsoft.com/office/drawing/2014/main" id="{5A41750E-6CFD-4D2E-AE8A-804505E6356E}"/>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155939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67F6D3-8064-42A4-880A-4F8FF6EC3E51}"/>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FDB20C34-3803-4261-8266-AEE7779562C8}"/>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4" name="頁尾版面配置區 3">
            <a:extLst>
              <a:ext uri="{FF2B5EF4-FFF2-40B4-BE49-F238E27FC236}">
                <a16:creationId xmlns:a16="http://schemas.microsoft.com/office/drawing/2014/main" id="{F220C27C-5B80-47F3-9AAB-1E9BF8C79AD4}"/>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5" name="投影片編號版面配置區 4">
            <a:extLst>
              <a:ext uri="{FF2B5EF4-FFF2-40B4-BE49-F238E27FC236}">
                <a16:creationId xmlns:a16="http://schemas.microsoft.com/office/drawing/2014/main" id="{82C8D935-BC51-465A-8251-0E585EFB6110}"/>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546842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67950639-94CD-4396-BC3A-7196BCD0C582}"/>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3" name="頁尾版面配置區 2">
            <a:extLst>
              <a:ext uri="{FF2B5EF4-FFF2-40B4-BE49-F238E27FC236}">
                <a16:creationId xmlns:a16="http://schemas.microsoft.com/office/drawing/2014/main" id="{C5A45C40-09DC-476F-A215-6BD80989E9F6}"/>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4" name="投影片編號版面配置區 3">
            <a:extLst>
              <a:ext uri="{FF2B5EF4-FFF2-40B4-BE49-F238E27FC236}">
                <a16:creationId xmlns:a16="http://schemas.microsoft.com/office/drawing/2014/main" id="{5F4E2936-9C85-4B28-872A-CCC4B3050C73}"/>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287517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9C39C78-27DE-43DD-93FF-74DFC5D0F247}"/>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79E3DC85-54EF-4B2F-A8B6-B0114D48B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FFD8FB6-372F-407B-9FD8-13F07494A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68FB049-5ACB-4CEC-9DE6-64BCE506D4D9}"/>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22FEF40D-261A-4B24-8434-ECA171F18F5D}"/>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3E02223C-665A-43B5-8939-F47D03507F2B}"/>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92590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B1AC03-E45A-4102-BAA2-943F95710B2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4FDE727-7D34-4D33-A58D-85278DD98F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09CA99D0-E01D-4182-AA59-02D40917D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E11A42EC-B329-4946-8A7B-0403E75B0DA4}"/>
              </a:ext>
            </a:extLst>
          </p:cNvPr>
          <p:cNvSpPr>
            <a:spLocks noGrp="1"/>
          </p:cNvSpPr>
          <p:nvPr>
            <p:ph type="dt" sz="half" idx="10"/>
          </p:nvPr>
        </p:nvSpPr>
        <p:spPr>
          <a:xfrm>
            <a:off x="838200" y="6356350"/>
            <a:ext cx="2743200" cy="365125"/>
          </a:xfrm>
          <a:prstGeom prst="rect">
            <a:avLst/>
          </a:prstGeom>
        </p:spPr>
        <p:txBody>
          <a:bodyPr/>
          <a:lstStyle/>
          <a:p>
            <a:fld id="{4824F407-D741-4158-BA83-13985C195818}" type="datetimeFigureOut">
              <a:rPr lang="zh-TW" altLang="en-US" smtClean="0"/>
              <a:t>2021/12/23</a:t>
            </a:fld>
            <a:endParaRPr lang="zh-TW" altLang="en-US"/>
          </a:p>
        </p:txBody>
      </p:sp>
      <p:sp>
        <p:nvSpPr>
          <p:cNvPr id="6" name="頁尾版面配置區 5">
            <a:extLst>
              <a:ext uri="{FF2B5EF4-FFF2-40B4-BE49-F238E27FC236}">
                <a16:creationId xmlns:a16="http://schemas.microsoft.com/office/drawing/2014/main" id="{45C2DA2B-52F1-41D4-BF46-AE818FA1F2FB}"/>
              </a:ext>
            </a:extLst>
          </p:cNvPr>
          <p:cNvSpPr>
            <a:spLocks noGrp="1"/>
          </p:cNvSpPr>
          <p:nvPr>
            <p:ph type="ftr" sz="quarter" idx="11"/>
          </p:nvPr>
        </p:nvSpPr>
        <p:spPr>
          <a:xfrm>
            <a:off x="4038600" y="6356350"/>
            <a:ext cx="4114800" cy="365125"/>
          </a:xfrm>
          <a:prstGeom prst="rect">
            <a:avLst/>
          </a:prstGeom>
        </p:spPr>
        <p:txBody>
          <a:bodyPr/>
          <a:lstStyle/>
          <a:p>
            <a:endParaRPr lang="zh-TW" altLang="en-US"/>
          </a:p>
        </p:txBody>
      </p:sp>
      <p:sp>
        <p:nvSpPr>
          <p:cNvPr id="7" name="投影片編號版面配置區 6">
            <a:extLst>
              <a:ext uri="{FF2B5EF4-FFF2-40B4-BE49-F238E27FC236}">
                <a16:creationId xmlns:a16="http://schemas.microsoft.com/office/drawing/2014/main" id="{4008035A-06B2-4BB9-89DF-27098D117BF8}"/>
              </a:ext>
            </a:extLst>
          </p:cNvPr>
          <p:cNvSpPr>
            <a:spLocks noGrp="1"/>
          </p:cNvSpPr>
          <p:nvPr>
            <p:ph type="sldNum" sz="quarter" idx="12"/>
          </p:nvPr>
        </p:nvSpPr>
        <p:spPr>
          <a:xfrm>
            <a:off x="8610600" y="6356350"/>
            <a:ext cx="2743200" cy="365125"/>
          </a:xfrm>
          <a:prstGeom prst="rect">
            <a:avLst/>
          </a:prstGeom>
        </p:spPr>
        <p:txBody>
          <a:bodyPr/>
          <a:lstStyle/>
          <a:p>
            <a:fld id="{B41C4A5F-DAC0-48B1-ABD9-A95282516651}" type="slidenum">
              <a:rPr lang="zh-TW" altLang="en-US" smtClean="0"/>
              <a:t>‹#›</a:t>
            </a:fld>
            <a:endParaRPr lang="zh-TW" altLang="en-US"/>
          </a:p>
        </p:txBody>
      </p:sp>
    </p:spTree>
    <p:extLst>
      <p:ext uri="{BB962C8B-B14F-4D97-AF65-F5344CB8AC3E}">
        <p14:creationId xmlns:p14="http://schemas.microsoft.com/office/powerpoint/2010/main" val="320307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CF764C4C-4888-41FC-9DCF-A594851F5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9E8A5C1-B9B1-4832-ACDF-9F4DDA388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投影片編號版面配置區 5">
            <a:extLst>
              <a:ext uri="{FF2B5EF4-FFF2-40B4-BE49-F238E27FC236}">
                <a16:creationId xmlns:a16="http://schemas.microsoft.com/office/drawing/2014/main" id="{2C555436-5138-4FE7-B721-DA6FD8AEEE69}"/>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DCB6CCB-6CE0-4EF3-941E-E30BDD72BD4E}" type="slidenum">
              <a:rPr lang="zh-TW" altLang="en-US" smtClean="0"/>
              <a:pPr/>
              <a:t>‹#›</a:t>
            </a:fld>
            <a:endParaRPr lang="zh-TW" altLang="en-US"/>
          </a:p>
        </p:txBody>
      </p:sp>
      <p:grpSp>
        <p:nvGrpSpPr>
          <p:cNvPr id="9" name="组合 41">
            <a:extLst>
              <a:ext uri="{FF2B5EF4-FFF2-40B4-BE49-F238E27FC236}">
                <a16:creationId xmlns:a16="http://schemas.microsoft.com/office/drawing/2014/main" id="{42B10350-1436-4D22-8AF0-15939EE820B5}"/>
              </a:ext>
            </a:extLst>
          </p:cNvPr>
          <p:cNvGrpSpPr/>
          <p:nvPr userDrawn="1"/>
        </p:nvGrpSpPr>
        <p:grpSpPr>
          <a:xfrm rot="16200000">
            <a:off x="4087781" y="-1083054"/>
            <a:ext cx="6258200" cy="8668747"/>
            <a:chOff x="6666450" y="-983792"/>
            <a:chExt cx="6258200" cy="8144235"/>
          </a:xfrm>
        </p:grpSpPr>
        <p:sp>
          <p:nvSpPr>
            <p:cNvPr id="10" name="矩形 9">
              <a:extLst>
                <a:ext uri="{FF2B5EF4-FFF2-40B4-BE49-F238E27FC236}">
                  <a16:creationId xmlns:a16="http://schemas.microsoft.com/office/drawing/2014/main" id="{CC18507F-7CED-423F-9899-3E367F03CEBF}"/>
                </a:ext>
              </a:extLst>
            </p:cNvPr>
            <p:cNvSpPr/>
            <p:nvPr/>
          </p:nvSpPr>
          <p:spPr>
            <a:xfrm>
              <a:off x="10889733" y="569315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65B846BF-9368-412D-ADBD-C258ABD0F37F}"/>
                </a:ext>
              </a:extLst>
            </p:cNvPr>
            <p:cNvSpPr/>
            <p:nvPr/>
          </p:nvSpPr>
          <p:spPr>
            <a:xfrm>
              <a:off x="11459350" y="390064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7BBF8BB7-F0F5-435B-8859-5FD5C52C80CB}"/>
                </a:ext>
              </a:extLst>
            </p:cNvPr>
            <p:cNvSpPr/>
            <p:nvPr/>
          </p:nvSpPr>
          <p:spPr>
            <a:xfrm>
              <a:off x="10726700" y="2812823"/>
              <a:ext cx="1465300" cy="1409392"/>
            </a:xfrm>
            <a:prstGeom prst="rect">
              <a:avLst/>
            </a:prstGeom>
            <a:noFill/>
            <a:ln w="3175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9E9EADEE-1C11-4DE3-89D1-95339D382BDC}"/>
                </a:ext>
              </a:extLst>
            </p:cNvPr>
            <p:cNvSpPr/>
            <p:nvPr/>
          </p:nvSpPr>
          <p:spPr>
            <a:xfrm>
              <a:off x="11459350" y="85952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735D4180-2C1A-4C0E-9D70-94BF8D0E29F0}"/>
                </a:ext>
              </a:extLst>
            </p:cNvPr>
            <p:cNvSpPr/>
            <p:nvPr/>
          </p:nvSpPr>
          <p:spPr>
            <a:xfrm>
              <a:off x="9049978" y="-98379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2D884D7E-2CEB-4171-A6F4-8B28340B4BE3}"/>
                </a:ext>
              </a:extLst>
            </p:cNvPr>
            <p:cNvSpPr/>
            <p:nvPr/>
          </p:nvSpPr>
          <p:spPr>
            <a:xfrm>
              <a:off x="10298206" y="-24832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438654DD-DADB-4901-B7C3-BE53F74A8D51}"/>
                </a:ext>
              </a:extLst>
            </p:cNvPr>
            <p:cNvSpPr/>
            <p:nvPr/>
          </p:nvSpPr>
          <p:spPr>
            <a:xfrm>
              <a:off x="9019399" y="2018030"/>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9956E34C-ABE2-4CDA-A2E7-4BFF458FFF42}"/>
                </a:ext>
              </a:extLst>
            </p:cNvPr>
            <p:cNvSpPr/>
            <p:nvPr/>
          </p:nvSpPr>
          <p:spPr>
            <a:xfrm>
              <a:off x="9723663" y="3195946"/>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00E7A893-3A38-4F81-BB3E-9109FE2ECD1F}"/>
                </a:ext>
              </a:extLst>
            </p:cNvPr>
            <p:cNvSpPr/>
            <p:nvPr/>
          </p:nvSpPr>
          <p:spPr>
            <a:xfrm>
              <a:off x="9948038" y="140343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6124E67F-A0B1-4E60-AB39-07A5F7C27B4B}"/>
                </a:ext>
              </a:extLst>
            </p:cNvPr>
            <p:cNvSpPr/>
            <p:nvPr/>
          </p:nvSpPr>
          <p:spPr>
            <a:xfrm>
              <a:off x="8687216" y="404517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42FD52A0-985F-4FA9-B989-C0581A893DE9}"/>
                </a:ext>
              </a:extLst>
            </p:cNvPr>
            <p:cNvSpPr/>
            <p:nvPr/>
          </p:nvSpPr>
          <p:spPr>
            <a:xfrm>
              <a:off x="9565556" y="5078558"/>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矩形 20">
              <a:extLst>
                <a:ext uri="{FF2B5EF4-FFF2-40B4-BE49-F238E27FC236}">
                  <a16:creationId xmlns:a16="http://schemas.microsoft.com/office/drawing/2014/main" id="{D07F557A-68A1-4600-A910-E884916A7CA4}"/>
                </a:ext>
              </a:extLst>
            </p:cNvPr>
            <p:cNvSpPr/>
            <p:nvPr/>
          </p:nvSpPr>
          <p:spPr>
            <a:xfrm>
              <a:off x="7706178" y="570901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A31ECA08-FDD1-4897-AE00-4FDCCCE730D1}"/>
                </a:ext>
              </a:extLst>
            </p:cNvPr>
            <p:cNvSpPr/>
            <p:nvPr/>
          </p:nvSpPr>
          <p:spPr>
            <a:xfrm>
              <a:off x="6666450" y="26357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a:extLst>
                <a:ext uri="{FF2B5EF4-FFF2-40B4-BE49-F238E27FC236}">
                  <a16:creationId xmlns:a16="http://schemas.microsoft.com/office/drawing/2014/main" id="{190FA5B5-74B9-4754-863D-82847493BCA8}"/>
                </a:ext>
              </a:extLst>
            </p:cNvPr>
            <p:cNvSpPr/>
            <p:nvPr/>
          </p:nvSpPr>
          <p:spPr>
            <a:xfrm>
              <a:off x="7917324" y="2977169"/>
              <a:ext cx="1465300" cy="1409392"/>
            </a:xfrm>
            <a:prstGeom prst="rect">
              <a:avLst/>
            </a:prstGeom>
            <a:noFill/>
            <a:ln w="44450">
              <a:solidFill>
                <a:schemeClr val="accent1">
                  <a:lumMod val="50000"/>
                  <a:alpha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9A65FCCE-AA8B-44B8-963C-C56CB4271523}"/>
                </a:ext>
              </a:extLst>
            </p:cNvPr>
            <p:cNvSpPr/>
            <p:nvPr/>
          </p:nvSpPr>
          <p:spPr>
            <a:xfrm>
              <a:off x="7753838" y="13970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矩形 24">
              <a:extLst>
                <a:ext uri="{FF2B5EF4-FFF2-40B4-BE49-F238E27FC236}">
                  <a16:creationId xmlns:a16="http://schemas.microsoft.com/office/drawing/2014/main" id="{760EDACC-8721-49AA-8039-8FB142992B5C}"/>
                </a:ext>
              </a:extLst>
            </p:cNvPr>
            <p:cNvSpPr/>
            <p:nvPr/>
          </p:nvSpPr>
          <p:spPr>
            <a:xfrm>
              <a:off x="8914982" y="279953"/>
              <a:ext cx="1465300" cy="1409392"/>
            </a:xfrm>
            <a:prstGeom prst="rect">
              <a:avLst/>
            </a:prstGeom>
            <a:noFill/>
            <a:ln w="2540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a:extLst>
                <a:ext uri="{FF2B5EF4-FFF2-40B4-BE49-F238E27FC236}">
                  <a16:creationId xmlns:a16="http://schemas.microsoft.com/office/drawing/2014/main" id="{220B255D-56FD-4AA4-AB43-0EFB4A20B9C9}"/>
                </a:ext>
              </a:extLst>
            </p:cNvPr>
            <p:cNvSpPr/>
            <p:nvPr/>
          </p:nvSpPr>
          <p:spPr>
            <a:xfrm>
              <a:off x="9219138" y="595617"/>
              <a:ext cx="849381" cy="84938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6BEA78C2-AD14-4D32-BEAD-1BE628C19156}"/>
                </a:ext>
              </a:extLst>
            </p:cNvPr>
            <p:cNvSpPr/>
            <p:nvPr/>
          </p:nvSpPr>
          <p:spPr>
            <a:xfrm>
              <a:off x="8984983" y="4386561"/>
              <a:ext cx="849381" cy="849381"/>
            </a:xfrm>
            <a:prstGeom prst="rect">
              <a:avLst/>
            </a:prstGeom>
            <a:noFill/>
            <a:ln w="666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6FA49035-6A1C-43CA-B127-076B4047F450}"/>
                </a:ext>
              </a:extLst>
            </p:cNvPr>
            <p:cNvSpPr/>
            <p:nvPr/>
          </p:nvSpPr>
          <p:spPr>
            <a:xfrm>
              <a:off x="9506628" y="2187986"/>
              <a:ext cx="1665630" cy="1665630"/>
            </a:xfrm>
            <a:prstGeom prst="rect">
              <a:avLst/>
            </a:prstGeom>
            <a:noFill/>
            <a:ln w="28575">
              <a:solidFill>
                <a:schemeClr val="accent1">
                  <a:shade val="50000"/>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9" name="矩形 28">
              <a:extLst>
                <a:ext uri="{FF2B5EF4-FFF2-40B4-BE49-F238E27FC236}">
                  <a16:creationId xmlns:a16="http://schemas.microsoft.com/office/drawing/2014/main" id="{218A8BB5-00C7-4143-8B21-488E8C8B0C14}"/>
                </a:ext>
              </a:extLst>
            </p:cNvPr>
            <p:cNvSpPr/>
            <p:nvPr/>
          </p:nvSpPr>
          <p:spPr>
            <a:xfrm>
              <a:off x="8625287" y="5837692"/>
              <a:ext cx="1322751" cy="132275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43523F22-1430-4163-93BD-297D624DC5AB}"/>
                </a:ext>
              </a:extLst>
            </p:cNvPr>
            <p:cNvSpPr/>
            <p:nvPr/>
          </p:nvSpPr>
          <p:spPr>
            <a:xfrm>
              <a:off x="10711122" y="5219936"/>
              <a:ext cx="1349667" cy="1349667"/>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 name="矩形 30">
              <a:extLst>
                <a:ext uri="{FF2B5EF4-FFF2-40B4-BE49-F238E27FC236}">
                  <a16:creationId xmlns:a16="http://schemas.microsoft.com/office/drawing/2014/main" id="{7359C18A-56D0-4654-814E-9770899DE637}"/>
                </a:ext>
              </a:extLst>
            </p:cNvPr>
            <p:cNvSpPr/>
            <p:nvPr/>
          </p:nvSpPr>
          <p:spPr>
            <a:xfrm>
              <a:off x="10680688" y="-291864"/>
              <a:ext cx="1330496" cy="1330496"/>
            </a:xfrm>
            <a:prstGeom prst="rect">
              <a:avLst/>
            </a:prstGeom>
            <a:noFill/>
            <a:ln w="6032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41" name="群組 40">
            <a:extLst>
              <a:ext uri="{FF2B5EF4-FFF2-40B4-BE49-F238E27FC236}">
                <a16:creationId xmlns:a16="http://schemas.microsoft.com/office/drawing/2014/main" id="{319043DD-097C-418C-A07A-15D6607AEDB2}"/>
              </a:ext>
            </a:extLst>
          </p:cNvPr>
          <p:cNvGrpSpPr/>
          <p:nvPr userDrawn="1"/>
        </p:nvGrpSpPr>
        <p:grpSpPr>
          <a:xfrm>
            <a:off x="10092960" y="170194"/>
            <a:ext cx="1804470" cy="1730984"/>
            <a:chOff x="10162941" y="27173"/>
            <a:chExt cx="1804470" cy="1730984"/>
          </a:xfrm>
        </p:grpSpPr>
        <p:sp>
          <p:nvSpPr>
            <p:cNvPr id="42" name="流程圖: 接點 41">
              <a:extLst>
                <a:ext uri="{FF2B5EF4-FFF2-40B4-BE49-F238E27FC236}">
                  <a16:creationId xmlns:a16="http://schemas.microsoft.com/office/drawing/2014/main" id="{4D263FF8-4DCD-43AD-8E02-C7EB27F81C1C}"/>
                </a:ext>
              </a:extLst>
            </p:cNvPr>
            <p:cNvSpPr/>
            <p:nvPr/>
          </p:nvSpPr>
          <p:spPr>
            <a:xfrm>
              <a:off x="10162941" y="27173"/>
              <a:ext cx="1804470" cy="1730984"/>
            </a:xfrm>
            <a:prstGeom prst="flowChartConnector">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900" b="1" dirty="0">
                  <a:solidFill>
                    <a:schemeClr val="tx2">
                      <a:lumMod val="20000"/>
                      <a:lumOff val="80000"/>
                    </a:schemeClr>
                  </a:solidFill>
                  <a:effectLst>
                    <a:outerShdw blurRad="38100" dist="38100" dir="2700000" algn="tl">
                      <a:srgbClr val="000000">
                        <a:alpha val="43137"/>
                      </a:srgbClr>
                    </a:outerShdw>
                  </a:effectLst>
                  <a:latin typeface="Lucida Calligraphy" panose="03010101010101010101" pitchFamily="66" charset="0"/>
                </a:rPr>
                <a:t>MLNGT</a:t>
              </a:r>
              <a:endParaRPr lang="zh-TW" altLang="en-US" sz="1900" b="1" dirty="0">
                <a:solidFill>
                  <a:schemeClr val="tx2">
                    <a:lumMod val="20000"/>
                    <a:lumOff val="80000"/>
                  </a:schemeClr>
                </a:solidFill>
                <a:effectLst>
                  <a:outerShdw blurRad="38100" dist="38100" dir="2700000" algn="tl">
                    <a:srgbClr val="000000">
                      <a:alpha val="43137"/>
                    </a:srgbClr>
                  </a:outerShdw>
                </a:effectLst>
                <a:latin typeface="Lucida Calligraphy" panose="03010101010101010101" pitchFamily="66" charset="0"/>
              </a:endParaRPr>
            </a:p>
          </p:txBody>
        </p:sp>
        <p:sp>
          <p:nvSpPr>
            <p:cNvPr id="43" name="流程圖: 接點 42">
              <a:extLst>
                <a:ext uri="{FF2B5EF4-FFF2-40B4-BE49-F238E27FC236}">
                  <a16:creationId xmlns:a16="http://schemas.microsoft.com/office/drawing/2014/main" id="{136BD997-7785-40C5-933A-C89577054C9A}"/>
                </a:ext>
              </a:extLst>
            </p:cNvPr>
            <p:cNvSpPr/>
            <p:nvPr/>
          </p:nvSpPr>
          <p:spPr>
            <a:xfrm>
              <a:off x="10233274" y="94642"/>
              <a:ext cx="1663804" cy="1596046"/>
            </a:xfrm>
            <a:prstGeom prst="flowChartConnector">
              <a:avLst/>
            </a:prstGeom>
            <a:noFill/>
            <a:ln w="38100" cap="flat" cmpd="sng">
              <a:solidFill>
                <a:srgbClr val="BACAE8"/>
              </a:solidFill>
              <a:prstDash val="lgDashDot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latin typeface="Lucida Calligraphy" panose="03010101010101010101" pitchFamily="66" charset="0"/>
              </a:endParaRPr>
            </a:p>
          </p:txBody>
        </p:sp>
      </p:grpSp>
      <p:pic>
        <p:nvPicPr>
          <p:cNvPr id="32" name="Picture 2" descr="MPLNGT">
            <a:extLst>
              <a:ext uri="{FF2B5EF4-FFF2-40B4-BE49-F238E27FC236}">
                <a16:creationId xmlns:a16="http://schemas.microsoft.com/office/drawing/2014/main" id="{624ABACF-38CE-4619-8B3B-CB0F2992ED6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948" y="6126480"/>
            <a:ext cx="2829056" cy="651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171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8F1EAE6-62EF-41A3-AB5A-6BA6CECCFF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DEC33BE-A690-4B26-9984-51307B20FB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grpSp>
        <p:nvGrpSpPr>
          <p:cNvPr id="7" name="群組 6">
            <a:extLst>
              <a:ext uri="{FF2B5EF4-FFF2-40B4-BE49-F238E27FC236}">
                <a16:creationId xmlns:a16="http://schemas.microsoft.com/office/drawing/2014/main" id="{3012B531-B3A6-46F8-A27F-C018766D86BB}"/>
              </a:ext>
            </a:extLst>
          </p:cNvPr>
          <p:cNvGrpSpPr/>
          <p:nvPr userDrawn="1"/>
        </p:nvGrpSpPr>
        <p:grpSpPr>
          <a:xfrm>
            <a:off x="805924" y="2584957"/>
            <a:ext cx="10580152" cy="1688086"/>
            <a:chOff x="1423350" y="2133424"/>
            <a:chExt cx="9486900" cy="2256879"/>
          </a:xfrm>
        </p:grpSpPr>
        <p:grpSp>
          <p:nvGrpSpPr>
            <p:cNvPr id="8" name="组合 41">
              <a:extLst>
                <a:ext uri="{FF2B5EF4-FFF2-40B4-BE49-F238E27FC236}">
                  <a16:creationId xmlns:a16="http://schemas.microsoft.com/office/drawing/2014/main" id="{7E8EF62B-3C77-4787-A2F8-31570948142A}"/>
                </a:ext>
              </a:extLst>
            </p:cNvPr>
            <p:cNvGrpSpPr/>
            <p:nvPr/>
          </p:nvGrpSpPr>
          <p:grpSpPr>
            <a:xfrm rot="16200000">
              <a:off x="5120200" y="-1410787"/>
              <a:ext cx="2093200" cy="9345300"/>
              <a:chOff x="6666450" y="-983792"/>
              <a:chExt cx="6258200" cy="8144235"/>
            </a:xfrm>
          </p:grpSpPr>
          <p:sp>
            <p:nvSpPr>
              <p:cNvPr id="10" name="矩形 9">
                <a:extLst>
                  <a:ext uri="{FF2B5EF4-FFF2-40B4-BE49-F238E27FC236}">
                    <a16:creationId xmlns:a16="http://schemas.microsoft.com/office/drawing/2014/main" id="{0B750A97-38B2-4DF7-BD3B-E7E3F56FFEB6}"/>
                  </a:ext>
                </a:extLst>
              </p:cNvPr>
              <p:cNvSpPr/>
              <p:nvPr/>
            </p:nvSpPr>
            <p:spPr>
              <a:xfrm>
                <a:off x="10889733" y="569315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7EC11D59-3FD8-49B9-9062-D7C69D31B6E3}"/>
                  </a:ext>
                </a:extLst>
              </p:cNvPr>
              <p:cNvSpPr/>
              <p:nvPr/>
            </p:nvSpPr>
            <p:spPr>
              <a:xfrm>
                <a:off x="11459350" y="390064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EAE6A647-29F7-4C4D-85E4-EFAA35FBF6FC}"/>
                  </a:ext>
                </a:extLst>
              </p:cNvPr>
              <p:cNvSpPr/>
              <p:nvPr/>
            </p:nvSpPr>
            <p:spPr>
              <a:xfrm>
                <a:off x="10726700" y="2812823"/>
                <a:ext cx="1465300" cy="1409392"/>
              </a:xfrm>
              <a:prstGeom prst="rect">
                <a:avLst/>
              </a:prstGeom>
              <a:noFill/>
              <a:ln w="3175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1BD02585-F0B2-470B-A505-2F5D69685081}"/>
                  </a:ext>
                </a:extLst>
              </p:cNvPr>
              <p:cNvSpPr/>
              <p:nvPr/>
            </p:nvSpPr>
            <p:spPr>
              <a:xfrm>
                <a:off x="11459350" y="85952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矩形 13">
                <a:extLst>
                  <a:ext uri="{FF2B5EF4-FFF2-40B4-BE49-F238E27FC236}">
                    <a16:creationId xmlns:a16="http://schemas.microsoft.com/office/drawing/2014/main" id="{196FD7E7-CC22-4075-BD47-BF267F554D34}"/>
                  </a:ext>
                </a:extLst>
              </p:cNvPr>
              <p:cNvSpPr/>
              <p:nvPr/>
            </p:nvSpPr>
            <p:spPr>
              <a:xfrm>
                <a:off x="9049978" y="-98379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8454B5C2-4A9F-4018-B6A5-2062FA17F8B4}"/>
                  </a:ext>
                </a:extLst>
              </p:cNvPr>
              <p:cNvSpPr/>
              <p:nvPr/>
            </p:nvSpPr>
            <p:spPr>
              <a:xfrm>
                <a:off x="10298206" y="-24832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6E646751-16DA-4EDE-B28B-33A5AFA89756}"/>
                  </a:ext>
                </a:extLst>
              </p:cNvPr>
              <p:cNvSpPr/>
              <p:nvPr/>
            </p:nvSpPr>
            <p:spPr>
              <a:xfrm>
                <a:off x="9019399" y="2018030"/>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3822A610-BC7B-4E84-AA7C-EE02446DCCAC}"/>
                  </a:ext>
                </a:extLst>
              </p:cNvPr>
              <p:cNvSpPr/>
              <p:nvPr/>
            </p:nvSpPr>
            <p:spPr>
              <a:xfrm>
                <a:off x="9723663" y="3195946"/>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3699B18E-4411-452F-9732-114C746D0095}"/>
                  </a:ext>
                </a:extLst>
              </p:cNvPr>
              <p:cNvSpPr/>
              <p:nvPr/>
            </p:nvSpPr>
            <p:spPr>
              <a:xfrm>
                <a:off x="9948038" y="140343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矩形 18">
                <a:extLst>
                  <a:ext uri="{FF2B5EF4-FFF2-40B4-BE49-F238E27FC236}">
                    <a16:creationId xmlns:a16="http://schemas.microsoft.com/office/drawing/2014/main" id="{685F21A5-94DC-4FF2-B551-27023F2111B3}"/>
                  </a:ext>
                </a:extLst>
              </p:cNvPr>
              <p:cNvSpPr/>
              <p:nvPr/>
            </p:nvSpPr>
            <p:spPr>
              <a:xfrm>
                <a:off x="8687216" y="404517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30F16052-57E1-4AAD-9915-71A46E12E76D}"/>
                  </a:ext>
                </a:extLst>
              </p:cNvPr>
              <p:cNvSpPr/>
              <p:nvPr/>
            </p:nvSpPr>
            <p:spPr>
              <a:xfrm>
                <a:off x="9565556" y="5078558"/>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矩形 20">
                <a:extLst>
                  <a:ext uri="{FF2B5EF4-FFF2-40B4-BE49-F238E27FC236}">
                    <a16:creationId xmlns:a16="http://schemas.microsoft.com/office/drawing/2014/main" id="{4E730B49-0917-47F2-B386-53C8C5AFE6E5}"/>
                  </a:ext>
                </a:extLst>
              </p:cNvPr>
              <p:cNvSpPr/>
              <p:nvPr/>
            </p:nvSpPr>
            <p:spPr>
              <a:xfrm>
                <a:off x="7706178" y="570901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E34643B2-1770-4AA1-BFB2-732559796861}"/>
                  </a:ext>
                </a:extLst>
              </p:cNvPr>
              <p:cNvSpPr/>
              <p:nvPr/>
            </p:nvSpPr>
            <p:spPr>
              <a:xfrm>
                <a:off x="6666450" y="26357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a:extLst>
                  <a:ext uri="{FF2B5EF4-FFF2-40B4-BE49-F238E27FC236}">
                    <a16:creationId xmlns:a16="http://schemas.microsoft.com/office/drawing/2014/main" id="{98A85070-7E7F-4FAA-BD09-96028B2163F3}"/>
                  </a:ext>
                </a:extLst>
              </p:cNvPr>
              <p:cNvSpPr/>
              <p:nvPr/>
            </p:nvSpPr>
            <p:spPr>
              <a:xfrm>
                <a:off x="7917324" y="2977169"/>
                <a:ext cx="1465300" cy="1409392"/>
              </a:xfrm>
              <a:prstGeom prst="rect">
                <a:avLst/>
              </a:prstGeom>
              <a:noFill/>
              <a:ln w="44450">
                <a:solidFill>
                  <a:schemeClr val="accent1">
                    <a:lumMod val="50000"/>
                    <a:alpha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0F8D00A3-567B-4880-B7B5-5B91446EA491}"/>
                  </a:ext>
                </a:extLst>
              </p:cNvPr>
              <p:cNvSpPr/>
              <p:nvPr/>
            </p:nvSpPr>
            <p:spPr>
              <a:xfrm>
                <a:off x="7753838" y="13970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矩形 24">
                <a:extLst>
                  <a:ext uri="{FF2B5EF4-FFF2-40B4-BE49-F238E27FC236}">
                    <a16:creationId xmlns:a16="http://schemas.microsoft.com/office/drawing/2014/main" id="{56CFB3EA-C096-4F8B-B810-E5BE2382534C}"/>
                  </a:ext>
                </a:extLst>
              </p:cNvPr>
              <p:cNvSpPr/>
              <p:nvPr/>
            </p:nvSpPr>
            <p:spPr>
              <a:xfrm>
                <a:off x="8914982" y="279953"/>
                <a:ext cx="1465300" cy="1409392"/>
              </a:xfrm>
              <a:prstGeom prst="rect">
                <a:avLst/>
              </a:prstGeom>
              <a:noFill/>
              <a:ln w="2540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a:extLst>
                  <a:ext uri="{FF2B5EF4-FFF2-40B4-BE49-F238E27FC236}">
                    <a16:creationId xmlns:a16="http://schemas.microsoft.com/office/drawing/2014/main" id="{9E43DF6A-C1AA-4631-BEA8-E616868EB18D}"/>
                  </a:ext>
                </a:extLst>
              </p:cNvPr>
              <p:cNvSpPr/>
              <p:nvPr/>
            </p:nvSpPr>
            <p:spPr>
              <a:xfrm>
                <a:off x="9219138" y="595617"/>
                <a:ext cx="849381" cy="84938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FD0AEE99-6326-4E82-9F42-4FBFF37C699F}"/>
                  </a:ext>
                </a:extLst>
              </p:cNvPr>
              <p:cNvSpPr/>
              <p:nvPr/>
            </p:nvSpPr>
            <p:spPr>
              <a:xfrm>
                <a:off x="8984983" y="4386561"/>
                <a:ext cx="849381" cy="849381"/>
              </a:xfrm>
              <a:prstGeom prst="rect">
                <a:avLst/>
              </a:prstGeom>
              <a:noFill/>
              <a:ln w="666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12C3561B-AEE0-4F0C-9783-D9163B342D1C}"/>
                  </a:ext>
                </a:extLst>
              </p:cNvPr>
              <p:cNvSpPr/>
              <p:nvPr/>
            </p:nvSpPr>
            <p:spPr>
              <a:xfrm>
                <a:off x="9506628" y="2187986"/>
                <a:ext cx="1665630" cy="1665630"/>
              </a:xfrm>
              <a:prstGeom prst="rect">
                <a:avLst/>
              </a:prstGeom>
              <a:noFill/>
              <a:ln w="28575">
                <a:solidFill>
                  <a:schemeClr val="accent1">
                    <a:shade val="50000"/>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9" name="矩形 28">
                <a:extLst>
                  <a:ext uri="{FF2B5EF4-FFF2-40B4-BE49-F238E27FC236}">
                    <a16:creationId xmlns:a16="http://schemas.microsoft.com/office/drawing/2014/main" id="{9E64A458-1409-4F8F-83BC-8BD673B6B993}"/>
                  </a:ext>
                </a:extLst>
              </p:cNvPr>
              <p:cNvSpPr/>
              <p:nvPr/>
            </p:nvSpPr>
            <p:spPr>
              <a:xfrm>
                <a:off x="8625287" y="5837692"/>
                <a:ext cx="1322751" cy="132275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245C7367-E3B4-4A0F-96D2-F8A2384874D3}"/>
                  </a:ext>
                </a:extLst>
              </p:cNvPr>
              <p:cNvSpPr/>
              <p:nvPr/>
            </p:nvSpPr>
            <p:spPr>
              <a:xfrm>
                <a:off x="10711122" y="5219936"/>
                <a:ext cx="1349667" cy="1349667"/>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 name="矩形 30">
                <a:extLst>
                  <a:ext uri="{FF2B5EF4-FFF2-40B4-BE49-F238E27FC236}">
                    <a16:creationId xmlns:a16="http://schemas.microsoft.com/office/drawing/2014/main" id="{E555D0A5-490F-40A3-BC31-FFC14C815853}"/>
                  </a:ext>
                </a:extLst>
              </p:cNvPr>
              <p:cNvSpPr/>
              <p:nvPr/>
            </p:nvSpPr>
            <p:spPr>
              <a:xfrm>
                <a:off x="10680688" y="-291864"/>
                <a:ext cx="1330496" cy="1330496"/>
              </a:xfrm>
              <a:prstGeom prst="rect">
                <a:avLst/>
              </a:prstGeom>
              <a:noFill/>
              <a:ln w="6032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9" name="矩形: 圓角 8">
              <a:extLst>
                <a:ext uri="{FF2B5EF4-FFF2-40B4-BE49-F238E27FC236}">
                  <a16:creationId xmlns:a16="http://schemas.microsoft.com/office/drawing/2014/main" id="{1B7EC120-A425-4775-BAD8-80DAC6462E26}"/>
                </a:ext>
              </a:extLst>
            </p:cNvPr>
            <p:cNvSpPr/>
            <p:nvPr/>
          </p:nvSpPr>
          <p:spPr>
            <a:xfrm>
              <a:off x="1423350" y="2133424"/>
              <a:ext cx="9486900" cy="2256879"/>
            </a:xfrm>
            <a:prstGeom prst="roundRect">
              <a:avLst/>
            </a:prstGeom>
            <a:no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grpSp>
      <p:pic>
        <p:nvPicPr>
          <p:cNvPr id="34" name="Picture 2" descr="MPLNGT">
            <a:extLst>
              <a:ext uri="{FF2B5EF4-FFF2-40B4-BE49-F238E27FC236}">
                <a16:creationId xmlns:a16="http://schemas.microsoft.com/office/drawing/2014/main" id="{0E27F796-0BB2-4283-A313-CF6E05F4711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948" y="6126480"/>
            <a:ext cx="2829056" cy="651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590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5F4AB8A-2A77-43AD-9D62-04F64D29FC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FBB3DC3-FB51-40D6-BEC5-742D254A12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CF2F726-A661-4E65-A473-506DC6BC4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5CA0D-0828-40C5-AFEA-4BDE46FEF195}" type="datetimeFigureOut">
              <a:rPr lang="zh-TW" altLang="en-US" smtClean="0"/>
              <a:t>2021/12/23</a:t>
            </a:fld>
            <a:endParaRPr lang="zh-TW" altLang="en-US"/>
          </a:p>
        </p:txBody>
      </p:sp>
      <p:sp>
        <p:nvSpPr>
          <p:cNvPr id="5" name="頁尾版面配置區 4">
            <a:extLst>
              <a:ext uri="{FF2B5EF4-FFF2-40B4-BE49-F238E27FC236}">
                <a16:creationId xmlns:a16="http://schemas.microsoft.com/office/drawing/2014/main" id="{AA3A7C2F-AB71-42C1-AF6E-371AF971F1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A563C839-2879-4994-BBFF-DA23357C1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2206B-F9AC-4D97-9A5F-C163E1D3DA47}" type="slidenum">
              <a:rPr lang="zh-TW" altLang="en-US" smtClean="0"/>
              <a:t>‹#›</a:t>
            </a:fld>
            <a:endParaRPr lang="zh-TW" altLang="en-US"/>
          </a:p>
        </p:txBody>
      </p:sp>
    </p:spTree>
    <p:extLst>
      <p:ext uri="{BB962C8B-B14F-4D97-AF65-F5344CB8AC3E}">
        <p14:creationId xmlns:p14="http://schemas.microsoft.com/office/powerpoint/2010/main" val="14038914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CF764C4C-4888-41FC-9DCF-A594851F5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9E8A5C1-B9B1-4832-ACDF-9F4DDA388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投影片編號版面配置區 5">
            <a:extLst>
              <a:ext uri="{FF2B5EF4-FFF2-40B4-BE49-F238E27FC236}">
                <a16:creationId xmlns:a16="http://schemas.microsoft.com/office/drawing/2014/main" id="{2C555436-5138-4FE7-B721-DA6FD8AEEE69}"/>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DCB6CCB-6CE0-4EF3-941E-E30BDD72BD4E}" type="slidenum">
              <a:rPr lang="zh-TW" altLang="en-US" smtClean="0"/>
              <a:pPr/>
              <a:t>‹#›</a:t>
            </a:fld>
            <a:endParaRPr lang="zh-TW" altLang="en-US"/>
          </a:p>
        </p:txBody>
      </p:sp>
      <p:grpSp>
        <p:nvGrpSpPr>
          <p:cNvPr id="9" name="组合 41">
            <a:extLst>
              <a:ext uri="{FF2B5EF4-FFF2-40B4-BE49-F238E27FC236}">
                <a16:creationId xmlns:a16="http://schemas.microsoft.com/office/drawing/2014/main" id="{42B10350-1436-4D22-8AF0-15939EE820B5}"/>
              </a:ext>
            </a:extLst>
          </p:cNvPr>
          <p:cNvGrpSpPr/>
          <p:nvPr userDrawn="1"/>
        </p:nvGrpSpPr>
        <p:grpSpPr>
          <a:xfrm rot="16200000">
            <a:off x="4087781" y="-1083054"/>
            <a:ext cx="6258200" cy="8668747"/>
            <a:chOff x="6666450" y="-983792"/>
            <a:chExt cx="6258200" cy="8144235"/>
          </a:xfrm>
        </p:grpSpPr>
        <p:sp>
          <p:nvSpPr>
            <p:cNvPr id="10" name="矩形 9">
              <a:extLst>
                <a:ext uri="{FF2B5EF4-FFF2-40B4-BE49-F238E27FC236}">
                  <a16:creationId xmlns:a16="http://schemas.microsoft.com/office/drawing/2014/main" id="{CC18507F-7CED-423F-9899-3E367F03CEBF}"/>
                </a:ext>
              </a:extLst>
            </p:cNvPr>
            <p:cNvSpPr/>
            <p:nvPr/>
          </p:nvSpPr>
          <p:spPr>
            <a:xfrm>
              <a:off x="10889733" y="569315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65B846BF-9368-412D-ADBD-C258ABD0F37F}"/>
                </a:ext>
              </a:extLst>
            </p:cNvPr>
            <p:cNvSpPr/>
            <p:nvPr/>
          </p:nvSpPr>
          <p:spPr>
            <a:xfrm>
              <a:off x="11459350" y="390064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7BBF8BB7-F0F5-435B-8859-5FD5C52C80CB}"/>
                </a:ext>
              </a:extLst>
            </p:cNvPr>
            <p:cNvSpPr/>
            <p:nvPr/>
          </p:nvSpPr>
          <p:spPr>
            <a:xfrm>
              <a:off x="10726700" y="2812823"/>
              <a:ext cx="1465300" cy="1409392"/>
            </a:xfrm>
            <a:prstGeom prst="rect">
              <a:avLst/>
            </a:prstGeom>
            <a:noFill/>
            <a:ln w="3175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9E9EADEE-1C11-4DE3-89D1-95339D382BDC}"/>
                </a:ext>
              </a:extLst>
            </p:cNvPr>
            <p:cNvSpPr/>
            <p:nvPr/>
          </p:nvSpPr>
          <p:spPr>
            <a:xfrm>
              <a:off x="11459350" y="85952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735D4180-2C1A-4C0E-9D70-94BF8D0E29F0}"/>
                </a:ext>
              </a:extLst>
            </p:cNvPr>
            <p:cNvSpPr/>
            <p:nvPr/>
          </p:nvSpPr>
          <p:spPr>
            <a:xfrm>
              <a:off x="9049978" y="-983792"/>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2D884D7E-2CEB-4171-A6F4-8B28340B4BE3}"/>
                </a:ext>
              </a:extLst>
            </p:cNvPr>
            <p:cNvSpPr/>
            <p:nvPr/>
          </p:nvSpPr>
          <p:spPr>
            <a:xfrm>
              <a:off x="10298206" y="-24832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438654DD-DADB-4901-B7C3-BE53F74A8D51}"/>
                </a:ext>
              </a:extLst>
            </p:cNvPr>
            <p:cNvSpPr/>
            <p:nvPr/>
          </p:nvSpPr>
          <p:spPr>
            <a:xfrm>
              <a:off x="9019399" y="2018030"/>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9956E34C-ABE2-4CDA-A2E7-4BFF458FFF42}"/>
                </a:ext>
              </a:extLst>
            </p:cNvPr>
            <p:cNvSpPr/>
            <p:nvPr/>
          </p:nvSpPr>
          <p:spPr>
            <a:xfrm>
              <a:off x="9723663" y="3195946"/>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00E7A893-3A38-4F81-BB3E-9109FE2ECD1F}"/>
                </a:ext>
              </a:extLst>
            </p:cNvPr>
            <p:cNvSpPr/>
            <p:nvPr/>
          </p:nvSpPr>
          <p:spPr>
            <a:xfrm>
              <a:off x="9948038" y="1403431"/>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6124E67F-A0B1-4E60-AB39-07A5F7C27B4B}"/>
                </a:ext>
              </a:extLst>
            </p:cNvPr>
            <p:cNvSpPr/>
            <p:nvPr/>
          </p:nvSpPr>
          <p:spPr>
            <a:xfrm>
              <a:off x="8687216" y="4045177"/>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42FD52A0-985F-4FA9-B989-C0581A893DE9}"/>
                </a:ext>
              </a:extLst>
            </p:cNvPr>
            <p:cNvSpPr/>
            <p:nvPr/>
          </p:nvSpPr>
          <p:spPr>
            <a:xfrm>
              <a:off x="9565556" y="5078558"/>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矩形 20">
              <a:extLst>
                <a:ext uri="{FF2B5EF4-FFF2-40B4-BE49-F238E27FC236}">
                  <a16:creationId xmlns:a16="http://schemas.microsoft.com/office/drawing/2014/main" id="{D07F557A-68A1-4600-A910-E884916A7CA4}"/>
                </a:ext>
              </a:extLst>
            </p:cNvPr>
            <p:cNvSpPr/>
            <p:nvPr/>
          </p:nvSpPr>
          <p:spPr>
            <a:xfrm>
              <a:off x="7706178" y="5709012"/>
              <a:ext cx="1465300" cy="1409392"/>
            </a:xfrm>
            <a:prstGeom prst="rect">
              <a:avLst/>
            </a:prstGeom>
            <a:noFill/>
            <a:ln>
              <a:solidFill>
                <a:schemeClr val="accent1">
                  <a:lumMod val="50000"/>
                  <a:alpha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A31ECA08-FDD1-4897-AE00-4FDCCCE730D1}"/>
                </a:ext>
              </a:extLst>
            </p:cNvPr>
            <p:cNvSpPr/>
            <p:nvPr/>
          </p:nvSpPr>
          <p:spPr>
            <a:xfrm>
              <a:off x="6666450" y="26357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a:extLst>
                <a:ext uri="{FF2B5EF4-FFF2-40B4-BE49-F238E27FC236}">
                  <a16:creationId xmlns:a16="http://schemas.microsoft.com/office/drawing/2014/main" id="{190FA5B5-74B9-4754-863D-82847493BCA8}"/>
                </a:ext>
              </a:extLst>
            </p:cNvPr>
            <p:cNvSpPr/>
            <p:nvPr/>
          </p:nvSpPr>
          <p:spPr>
            <a:xfrm>
              <a:off x="7917324" y="2977169"/>
              <a:ext cx="1465300" cy="1409392"/>
            </a:xfrm>
            <a:prstGeom prst="rect">
              <a:avLst/>
            </a:prstGeom>
            <a:noFill/>
            <a:ln w="44450">
              <a:solidFill>
                <a:schemeClr val="accent1">
                  <a:lumMod val="50000"/>
                  <a:alpha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9A65FCCE-AA8B-44B8-963C-C56CB4271523}"/>
                </a:ext>
              </a:extLst>
            </p:cNvPr>
            <p:cNvSpPr/>
            <p:nvPr/>
          </p:nvSpPr>
          <p:spPr>
            <a:xfrm>
              <a:off x="7753838" y="1397085"/>
              <a:ext cx="1465300" cy="1409392"/>
            </a:xfrm>
            <a:prstGeom prst="rect">
              <a:avLst/>
            </a:prstGeom>
            <a:noFill/>
            <a:ln>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矩形 24">
              <a:extLst>
                <a:ext uri="{FF2B5EF4-FFF2-40B4-BE49-F238E27FC236}">
                  <a16:creationId xmlns:a16="http://schemas.microsoft.com/office/drawing/2014/main" id="{760EDACC-8721-49AA-8039-8FB142992B5C}"/>
                </a:ext>
              </a:extLst>
            </p:cNvPr>
            <p:cNvSpPr/>
            <p:nvPr/>
          </p:nvSpPr>
          <p:spPr>
            <a:xfrm>
              <a:off x="8914982" y="279953"/>
              <a:ext cx="1465300" cy="1409392"/>
            </a:xfrm>
            <a:prstGeom prst="rect">
              <a:avLst/>
            </a:prstGeom>
            <a:noFill/>
            <a:ln w="25400">
              <a:solidFill>
                <a:schemeClr val="accent1">
                  <a:lumMod val="50000"/>
                  <a:alpha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a:extLst>
                <a:ext uri="{FF2B5EF4-FFF2-40B4-BE49-F238E27FC236}">
                  <a16:creationId xmlns:a16="http://schemas.microsoft.com/office/drawing/2014/main" id="{220B255D-56FD-4AA4-AB43-0EFB4A20B9C9}"/>
                </a:ext>
              </a:extLst>
            </p:cNvPr>
            <p:cNvSpPr/>
            <p:nvPr/>
          </p:nvSpPr>
          <p:spPr>
            <a:xfrm>
              <a:off x="9219138" y="595617"/>
              <a:ext cx="849381" cy="84938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6BEA78C2-AD14-4D32-BEAD-1BE628C19156}"/>
                </a:ext>
              </a:extLst>
            </p:cNvPr>
            <p:cNvSpPr/>
            <p:nvPr/>
          </p:nvSpPr>
          <p:spPr>
            <a:xfrm>
              <a:off x="8984983" y="4386561"/>
              <a:ext cx="849381" cy="849381"/>
            </a:xfrm>
            <a:prstGeom prst="rect">
              <a:avLst/>
            </a:prstGeom>
            <a:noFill/>
            <a:ln w="666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6FA49035-6A1C-43CA-B127-076B4047F450}"/>
                </a:ext>
              </a:extLst>
            </p:cNvPr>
            <p:cNvSpPr/>
            <p:nvPr/>
          </p:nvSpPr>
          <p:spPr>
            <a:xfrm>
              <a:off x="9506628" y="2187986"/>
              <a:ext cx="1665630" cy="1665630"/>
            </a:xfrm>
            <a:prstGeom prst="rect">
              <a:avLst/>
            </a:prstGeom>
            <a:noFill/>
            <a:ln w="28575">
              <a:solidFill>
                <a:schemeClr val="accent1">
                  <a:shade val="50000"/>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9" name="矩形 28">
              <a:extLst>
                <a:ext uri="{FF2B5EF4-FFF2-40B4-BE49-F238E27FC236}">
                  <a16:creationId xmlns:a16="http://schemas.microsoft.com/office/drawing/2014/main" id="{218A8BB5-00C7-4143-8B21-488E8C8B0C14}"/>
                </a:ext>
              </a:extLst>
            </p:cNvPr>
            <p:cNvSpPr/>
            <p:nvPr/>
          </p:nvSpPr>
          <p:spPr>
            <a:xfrm>
              <a:off x="8625287" y="5837692"/>
              <a:ext cx="1322751" cy="1322751"/>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43523F22-1430-4163-93BD-297D624DC5AB}"/>
                </a:ext>
              </a:extLst>
            </p:cNvPr>
            <p:cNvSpPr/>
            <p:nvPr/>
          </p:nvSpPr>
          <p:spPr>
            <a:xfrm>
              <a:off x="10711122" y="5219936"/>
              <a:ext cx="1349667" cy="1349667"/>
            </a:xfrm>
            <a:prstGeom prst="rect">
              <a:avLst/>
            </a:prstGeom>
            <a:noFill/>
            <a:ln w="2857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 name="矩形 30">
              <a:extLst>
                <a:ext uri="{FF2B5EF4-FFF2-40B4-BE49-F238E27FC236}">
                  <a16:creationId xmlns:a16="http://schemas.microsoft.com/office/drawing/2014/main" id="{7359C18A-56D0-4654-814E-9770899DE637}"/>
                </a:ext>
              </a:extLst>
            </p:cNvPr>
            <p:cNvSpPr/>
            <p:nvPr/>
          </p:nvSpPr>
          <p:spPr>
            <a:xfrm>
              <a:off x="10680688" y="-291864"/>
              <a:ext cx="1330496" cy="1330496"/>
            </a:xfrm>
            <a:prstGeom prst="rect">
              <a:avLst/>
            </a:prstGeom>
            <a:noFill/>
            <a:ln w="60325">
              <a:solidFill>
                <a:schemeClr val="accent1">
                  <a:shade val="50000"/>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41" name="群組 40">
            <a:extLst>
              <a:ext uri="{FF2B5EF4-FFF2-40B4-BE49-F238E27FC236}">
                <a16:creationId xmlns:a16="http://schemas.microsoft.com/office/drawing/2014/main" id="{319043DD-097C-418C-A07A-15D6607AEDB2}"/>
              </a:ext>
            </a:extLst>
          </p:cNvPr>
          <p:cNvGrpSpPr/>
          <p:nvPr userDrawn="1"/>
        </p:nvGrpSpPr>
        <p:grpSpPr>
          <a:xfrm>
            <a:off x="10092960" y="170194"/>
            <a:ext cx="1804470" cy="1730984"/>
            <a:chOff x="10162941" y="27173"/>
            <a:chExt cx="1804470" cy="1730984"/>
          </a:xfrm>
        </p:grpSpPr>
        <p:sp>
          <p:nvSpPr>
            <p:cNvPr id="42" name="流程圖: 接點 41">
              <a:extLst>
                <a:ext uri="{FF2B5EF4-FFF2-40B4-BE49-F238E27FC236}">
                  <a16:creationId xmlns:a16="http://schemas.microsoft.com/office/drawing/2014/main" id="{4D263FF8-4DCD-43AD-8E02-C7EB27F81C1C}"/>
                </a:ext>
              </a:extLst>
            </p:cNvPr>
            <p:cNvSpPr/>
            <p:nvPr/>
          </p:nvSpPr>
          <p:spPr>
            <a:xfrm>
              <a:off x="10162941" y="27173"/>
              <a:ext cx="1804470" cy="1730984"/>
            </a:xfrm>
            <a:prstGeom prst="flowChartConnector">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900" b="1" dirty="0">
                  <a:solidFill>
                    <a:schemeClr val="tx2">
                      <a:lumMod val="20000"/>
                      <a:lumOff val="80000"/>
                    </a:schemeClr>
                  </a:solidFill>
                  <a:effectLst>
                    <a:outerShdw blurRad="38100" dist="38100" dir="2700000" algn="tl">
                      <a:srgbClr val="000000">
                        <a:alpha val="43137"/>
                      </a:srgbClr>
                    </a:outerShdw>
                  </a:effectLst>
                  <a:latin typeface="Lucida Calligraphy" panose="03010101010101010101" pitchFamily="66" charset="0"/>
                </a:rPr>
                <a:t>MLNGT</a:t>
              </a:r>
              <a:endParaRPr lang="zh-TW" altLang="en-US" sz="1900" b="1" dirty="0">
                <a:solidFill>
                  <a:schemeClr val="tx2">
                    <a:lumMod val="20000"/>
                    <a:lumOff val="80000"/>
                  </a:schemeClr>
                </a:solidFill>
                <a:effectLst>
                  <a:outerShdw blurRad="38100" dist="38100" dir="2700000" algn="tl">
                    <a:srgbClr val="000000">
                      <a:alpha val="43137"/>
                    </a:srgbClr>
                  </a:outerShdw>
                </a:effectLst>
                <a:latin typeface="Lucida Calligraphy" panose="03010101010101010101" pitchFamily="66" charset="0"/>
              </a:endParaRPr>
            </a:p>
          </p:txBody>
        </p:sp>
        <p:sp>
          <p:nvSpPr>
            <p:cNvPr id="43" name="流程圖: 接點 42">
              <a:extLst>
                <a:ext uri="{FF2B5EF4-FFF2-40B4-BE49-F238E27FC236}">
                  <a16:creationId xmlns:a16="http://schemas.microsoft.com/office/drawing/2014/main" id="{136BD997-7785-40C5-933A-C89577054C9A}"/>
                </a:ext>
              </a:extLst>
            </p:cNvPr>
            <p:cNvSpPr/>
            <p:nvPr/>
          </p:nvSpPr>
          <p:spPr>
            <a:xfrm>
              <a:off x="10233274" y="94642"/>
              <a:ext cx="1663804" cy="1596046"/>
            </a:xfrm>
            <a:prstGeom prst="flowChartConnector">
              <a:avLst/>
            </a:prstGeom>
            <a:noFill/>
            <a:ln w="38100" cap="flat" cmpd="sng">
              <a:solidFill>
                <a:srgbClr val="BACAE8"/>
              </a:solidFill>
              <a:prstDash val="lgDashDot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latin typeface="Lucida Calligraphy" panose="03010101010101010101" pitchFamily="66" charset="0"/>
              </a:endParaRPr>
            </a:p>
          </p:txBody>
        </p:sp>
      </p:grpSp>
      <p:pic>
        <p:nvPicPr>
          <p:cNvPr id="32" name="Picture 2" descr="MPLNGT">
            <a:extLst>
              <a:ext uri="{FF2B5EF4-FFF2-40B4-BE49-F238E27FC236}">
                <a16:creationId xmlns:a16="http://schemas.microsoft.com/office/drawing/2014/main" id="{624ABACF-38CE-4619-8B3B-CB0F2992ED6F}"/>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5948" y="6126480"/>
            <a:ext cx="2829056" cy="651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8360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文字方塊 36">
            <a:extLst>
              <a:ext uri="{FF2B5EF4-FFF2-40B4-BE49-F238E27FC236}">
                <a16:creationId xmlns:a16="http://schemas.microsoft.com/office/drawing/2014/main" id="{8A6BC0DF-F1D0-48CF-A831-53517D11A3AB}"/>
              </a:ext>
            </a:extLst>
          </p:cNvPr>
          <p:cNvSpPr txBox="1"/>
          <p:nvPr/>
        </p:nvSpPr>
        <p:spPr>
          <a:xfrm>
            <a:off x="9684602" y="3875391"/>
            <a:ext cx="553998" cy="2304888"/>
          </a:xfrm>
          <a:prstGeom prst="rect">
            <a:avLst/>
          </a:prstGeom>
          <a:noFill/>
        </p:spPr>
        <p:txBody>
          <a:bodyPr vert="eaVert" wrap="square" rtlCol="0">
            <a:spAutoFit/>
          </a:bodyPr>
          <a:lstStyle/>
          <a:p>
            <a:pPr algn="ctr"/>
            <a:r>
              <a:rPr lang="en-US" altLang="zh-TW" sz="2400" b="1" dirty="0">
                <a:solidFill>
                  <a:schemeClr val="bg2">
                    <a:lumMod val="90000"/>
                    <a:alpha val="66000"/>
                  </a:schemeClr>
                </a:solidFill>
                <a:latin typeface="微軟正黑體" panose="020B0604030504040204" pitchFamily="34" charset="-120"/>
                <a:ea typeface="微軟正黑體" panose="020B0604030504040204" pitchFamily="34" charset="-120"/>
              </a:rPr>
              <a:t>MLNGT</a:t>
            </a:r>
            <a:endParaRPr lang="zh-TW" altLang="en-US" sz="2400" b="1" dirty="0">
              <a:solidFill>
                <a:schemeClr val="bg2">
                  <a:lumMod val="90000"/>
                  <a:alpha val="66000"/>
                </a:schemeClr>
              </a:solidFill>
              <a:latin typeface="微軟正黑體" panose="020B0604030504040204" pitchFamily="34" charset="-120"/>
              <a:ea typeface="微軟正黑體" panose="020B0604030504040204" pitchFamily="34" charset="-120"/>
            </a:endParaRPr>
          </a:p>
        </p:txBody>
      </p:sp>
      <p:sp>
        <p:nvSpPr>
          <p:cNvPr id="39" name="文字方塊 38">
            <a:extLst>
              <a:ext uri="{FF2B5EF4-FFF2-40B4-BE49-F238E27FC236}">
                <a16:creationId xmlns:a16="http://schemas.microsoft.com/office/drawing/2014/main" id="{06DE09F8-0950-4D1D-87D6-745D51CC381A}"/>
              </a:ext>
            </a:extLst>
          </p:cNvPr>
          <p:cNvSpPr txBox="1"/>
          <p:nvPr/>
        </p:nvSpPr>
        <p:spPr>
          <a:xfrm>
            <a:off x="1054511" y="4061887"/>
            <a:ext cx="615553" cy="2304888"/>
          </a:xfrm>
          <a:prstGeom prst="rect">
            <a:avLst/>
          </a:prstGeom>
          <a:noFill/>
        </p:spPr>
        <p:txBody>
          <a:bodyPr vert="eaVert" wrap="square" rtlCol="0">
            <a:spAutoFit/>
          </a:bodyPr>
          <a:lstStyle/>
          <a:p>
            <a:pPr algn="ctr"/>
            <a:r>
              <a:rPr lang="en-US" altLang="zh-TW" sz="2800" b="1" dirty="0">
                <a:solidFill>
                  <a:schemeClr val="tx2">
                    <a:lumMod val="20000"/>
                    <a:lumOff val="80000"/>
                    <a:alpha val="80000"/>
                  </a:schemeClr>
                </a:solidFill>
                <a:latin typeface="微軟正黑體" panose="020B0604030504040204" pitchFamily="34" charset="-120"/>
                <a:ea typeface="微軟正黑體" panose="020B0604030504040204" pitchFamily="34" charset="-120"/>
              </a:rPr>
              <a:t>MLNGT</a:t>
            </a:r>
            <a:endParaRPr lang="zh-TW" altLang="en-US" sz="2800" b="1" dirty="0">
              <a:solidFill>
                <a:schemeClr val="tx2">
                  <a:lumMod val="20000"/>
                  <a:lumOff val="80000"/>
                  <a:alpha val="80000"/>
                </a:schemeClr>
              </a:solidFill>
              <a:latin typeface="微軟正黑體" panose="020B0604030504040204" pitchFamily="34" charset="-120"/>
              <a:ea typeface="微軟正黑體" panose="020B0604030504040204" pitchFamily="34" charset="-120"/>
            </a:endParaRPr>
          </a:p>
        </p:txBody>
      </p:sp>
      <p:sp>
        <p:nvSpPr>
          <p:cNvPr id="40" name="文字方塊 39">
            <a:extLst>
              <a:ext uri="{FF2B5EF4-FFF2-40B4-BE49-F238E27FC236}">
                <a16:creationId xmlns:a16="http://schemas.microsoft.com/office/drawing/2014/main" id="{5E8ED243-DB64-46CF-8B8B-92372E856781}"/>
              </a:ext>
            </a:extLst>
          </p:cNvPr>
          <p:cNvSpPr txBox="1"/>
          <p:nvPr/>
        </p:nvSpPr>
        <p:spPr>
          <a:xfrm>
            <a:off x="5519041" y="422501"/>
            <a:ext cx="492443" cy="2304888"/>
          </a:xfrm>
          <a:prstGeom prst="rect">
            <a:avLst/>
          </a:prstGeom>
          <a:noFill/>
        </p:spPr>
        <p:txBody>
          <a:bodyPr vert="eaVert" wrap="square" rtlCol="0">
            <a:spAutoFit/>
          </a:bodyPr>
          <a:lstStyle/>
          <a:p>
            <a:pPr algn="ctr"/>
            <a:r>
              <a:rPr lang="en-US" altLang="zh-TW" sz="2000" b="1" dirty="0">
                <a:solidFill>
                  <a:schemeClr val="bg2">
                    <a:lumMod val="90000"/>
                    <a:alpha val="86000"/>
                  </a:schemeClr>
                </a:solidFill>
                <a:latin typeface="微軟正黑體" panose="020B0604030504040204" pitchFamily="34" charset="-120"/>
                <a:ea typeface="微軟正黑體" panose="020B0604030504040204" pitchFamily="34" charset="-120"/>
              </a:rPr>
              <a:t>MLNGT</a:t>
            </a:r>
            <a:endParaRPr lang="zh-TW" altLang="en-US" sz="2000" b="1" dirty="0">
              <a:solidFill>
                <a:schemeClr val="bg2">
                  <a:lumMod val="90000"/>
                  <a:alpha val="86000"/>
                </a:schemeClr>
              </a:solidFill>
              <a:latin typeface="微軟正黑體" panose="020B0604030504040204" pitchFamily="34" charset="-120"/>
              <a:ea typeface="微軟正黑體" panose="020B0604030504040204" pitchFamily="34" charset="-120"/>
            </a:endParaRPr>
          </a:p>
        </p:txBody>
      </p:sp>
      <p:sp>
        <p:nvSpPr>
          <p:cNvPr id="41" name="文字方塊 40">
            <a:extLst>
              <a:ext uri="{FF2B5EF4-FFF2-40B4-BE49-F238E27FC236}">
                <a16:creationId xmlns:a16="http://schemas.microsoft.com/office/drawing/2014/main" id="{070A58E4-8272-4C0B-AFFA-78A1334D9627}"/>
              </a:ext>
            </a:extLst>
          </p:cNvPr>
          <p:cNvSpPr txBox="1"/>
          <p:nvPr/>
        </p:nvSpPr>
        <p:spPr>
          <a:xfrm>
            <a:off x="10873175" y="-227895"/>
            <a:ext cx="677108" cy="2304888"/>
          </a:xfrm>
          <a:prstGeom prst="rect">
            <a:avLst/>
          </a:prstGeom>
          <a:noFill/>
        </p:spPr>
        <p:txBody>
          <a:bodyPr vert="eaVert" wrap="square" rtlCol="0">
            <a:spAutoFit/>
          </a:bodyPr>
          <a:lstStyle/>
          <a:p>
            <a:pPr algn="ctr"/>
            <a:r>
              <a:rPr lang="en-US" altLang="zh-TW" sz="3200" b="1" dirty="0">
                <a:solidFill>
                  <a:schemeClr val="bg1">
                    <a:lumMod val="85000"/>
                    <a:alpha val="50000"/>
                  </a:schemeClr>
                </a:solidFill>
                <a:latin typeface="微軟正黑體" panose="020B0604030504040204" pitchFamily="34" charset="-120"/>
                <a:ea typeface="微軟正黑體" panose="020B0604030504040204" pitchFamily="34" charset="-120"/>
              </a:rPr>
              <a:t>MLNGT</a:t>
            </a:r>
            <a:endParaRPr lang="zh-TW" altLang="en-US" sz="3200" b="1" dirty="0">
              <a:solidFill>
                <a:schemeClr val="bg1">
                  <a:lumMod val="85000"/>
                  <a:alpha val="50000"/>
                </a:schemeClr>
              </a:solidFill>
              <a:latin typeface="微軟正黑體" panose="020B0604030504040204" pitchFamily="34" charset="-120"/>
              <a:ea typeface="微軟正黑體" panose="020B0604030504040204" pitchFamily="34" charset="-120"/>
            </a:endParaRPr>
          </a:p>
        </p:txBody>
      </p:sp>
      <p:sp>
        <p:nvSpPr>
          <p:cNvPr id="42" name="文字方塊 41">
            <a:extLst>
              <a:ext uri="{FF2B5EF4-FFF2-40B4-BE49-F238E27FC236}">
                <a16:creationId xmlns:a16="http://schemas.microsoft.com/office/drawing/2014/main" id="{A81A22B9-3CFC-4F65-9907-FC5F51A7674D}"/>
              </a:ext>
            </a:extLst>
          </p:cNvPr>
          <p:cNvSpPr txBox="1"/>
          <p:nvPr/>
        </p:nvSpPr>
        <p:spPr>
          <a:xfrm>
            <a:off x="2096844" y="-116758"/>
            <a:ext cx="553998" cy="2304888"/>
          </a:xfrm>
          <a:prstGeom prst="rect">
            <a:avLst/>
          </a:prstGeom>
          <a:noFill/>
        </p:spPr>
        <p:txBody>
          <a:bodyPr vert="eaVert" wrap="square" rtlCol="0">
            <a:spAutoFit/>
          </a:bodyPr>
          <a:lstStyle/>
          <a:p>
            <a:pPr algn="ctr"/>
            <a:r>
              <a:rPr lang="en-US" altLang="zh-TW" sz="2400" b="1" dirty="0">
                <a:solidFill>
                  <a:schemeClr val="bg1">
                    <a:lumMod val="95000"/>
                  </a:schemeClr>
                </a:solidFill>
                <a:latin typeface="微軟正黑體" panose="020B0604030504040204" pitchFamily="34" charset="-120"/>
                <a:ea typeface="微軟正黑體" panose="020B0604030504040204" pitchFamily="34" charset="-120"/>
              </a:rPr>
              <a:t>MLNGT</a:t>
            </a:r>
            <a:endParaRPr lang="zh-TW" altLang="en-US" sz="2400" b="1" dirty="0">
              <a:solidFill>
                <a:schemeClr val="bg1">
                  <a:lumMod val="95000"/>
                </a:schemeClr>
              </a:solidFill>
              <a:latin typeface="微軟正黑體" panose="020B0604030504040204" pitchFamily="34" charset="-120"/>
              <a:ea typeface="微軟正黑體" panose="020B0604030504040204" pitchFamily="34" charset="-120"/>
            </a:endParaRPr>
          </a:p>
        </p:txBody>
      </p:sp>
      <p:sp>
        <p:nvSpPr>
          <p:cNvPr id="43" name="文字方塊 42">
            <a:extLst>
              <a:ext uri="{FF2B5EF4-FFF2-40B4-BE49-F238E27FC236}">
                <a16:creationId xmlns:a16="http://schemas.microsoft.com/office/drawing/2014/main" id="{7EABBE23-6D78-4382-9C65-D8D865E64C1F}"/>
              </a:ext>
            </a:extLst>
          </p:cNvPr>
          <p:cNvSpPr txBox="1"/>
          <p:nvPr/>
        </p:nvSpPr>
        <p:spPr>
          <a:xfrm>
            <a:off x="5674189" y="4449145"/>
            <a:ext cx="677108" cy="2304888"/>
          </a:xfrm>
          <a:prstGeom prst="rect">
            <a:avLst/>
          </a:prstGeom>
          <a:noFill/>
        </p:spPr>
        <p:txBody>
          <a:bodyPr vert="eaVert" wrap="square" rtlCol="0">
            <a:spAutoFit/>
          </a:bodyPr>
          <a:lstStyle/>
          <a:p>
            <a:pPr algn="ctr"/>
            <a:r>
              <a:rPr lang="en-US" altLang="zh-TW" sz="3200" b="1" dirty="0">
                <a:solidFill>
                  <a:schemeClr val="bg1">
                    <a:lumMod val="85000"/>
                  </a:schemeClr>
                </a:solidFill>
                <a:latin typeface="微軟正黑體" panose="020B0604030504040204" pitchFamily="34" charset="-120"/>
                <a:ea typeface="微軟正黑體" panose="020B0604030504040204" pitchFamily="34" charset="-120"/>
              </a:rPr>
              <a:t>MLNGT</a:t>
            </a:r>
            <a:endParaRPr lang="zh-TW" altLang="en-US" sz="3200" b="1" dirty="0">
              <a:solidFill>
                <a:schemeClr val="bg1">
                  <a:lumMod val="85000"/>
                </a:schemeClr>
              </a:solidFill>
              <a:latin typeface="微軟正黑體" panose="020B0604030504040204" pitchFamily="34" charset="-120"/>
              <a:ea typeface="微軟正黑體" panose="020B0604030504040204" pitchFamily="34" charset="-120"/>
            </a:endParaRPr>
          </a:p>
        </p:txBody>
      </p:sp>
      <p:sp>
        <p:nvSpPr>
          <p:cNvPr id="44" name="文字方塊 43">
            <a:extLst>
              <a:ext uri="{FF2B5EF4-FFF2-40B4-BE49-F238E27FC236}">
                <a16:creationId xmlns:a16="http://schemas.microsoft.com/office/drawing/2014/main" id="{48E22A9F-2EB8-4783-8F57-81FAB7B4CD30}"/>
              </a:ext>
            </a:extLst>
          </p:cNvPr>
          <p:cNvSpPr txBox="1"/>
          <p:nvPr/>
        </p:nvSpPr>
        <p:spPr>
          <a:xfrm>
            <a:off x="2680764" y="5293032"/>
            <a:ext cx="677108" cy="2304888"/>
          </a:xfrm>
          <a:prstGeom prst="rect">
            <a:avLst/>
          </a:prstGeom>
          <a:noFill/>
        </p:spPr>
        <p:txBody>
          <a:bodyPr vert="eaVert" wrap="square" rtlCol="0">
            <a:spAutoFit/>
          </a:bodyPr>
          <a:lstStyle/>
          <a:p>
            <a:pPr algn="ctr"/>
            <a:r>
              <a:rPr lang="en-US" altLang="zh-TW" sz="3200" b="1" dirty="0">
                <a:solidFill>
                  <a:schemeClr val="bg2">
                    <a:alpha val="60000"/>
                  </a:schemeClr>
                </a:solidFill>
                <a:latin typeface="微軟正黑體" panose="020B0604030504040204" pitchFamily="34" charset="-120"/>
                <a:ea typeface="微軟正黑體" panose="020B0604030504040204" pitchFamily="34" charset="-120"/>
              </a:rPr>
              <a:t>MLNGT</a:t>
            </a:r>
            <a:endParaRPr lang="zh-TW" altLang="en-US" sz="3200" b="1" dirty="0">
              <a:solidFill>
                <a:schemeClr val="bg2">
                  <a:alpha val="60000"/>
                </a:schemeClr>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67311859-E343-46C2-8CE3-A9601850D86F}"/>
              </a:ext>
            </a:extLst>
          </p:cNvPr>
          <p:cNvSpPr txBox="1"/>
          <p:nvPr/>
        </p:nvSpPr>
        <p:spPr>
          <a:xfrm>
            <a:off x="358588" y="3080559"/>
            <a:ext cx="11360719" cy="2400657"/>
          </a:xfrm>
          <a:prstGeom prst="rect">
            <a:avLst/>
          </a:prstGeom>
          <a:noFill/>
        </p:spPr>
        <p:txBody>
          <a:bodyPr wrap="square" rtlCol="0">
            <a:spAutoFit/>
          </a:bodyPr>
          <a:lstStyle/>
          <a:p>
            <a:pPr algn="ctr"/>
            <a:r>
              <a:rPr lang="zh-TW" altLang="en-US" sz="3000" b="1" dirty="0">
                <a:latin typeface="標楷體" panose="03000509000000000000" pitchFamily="65" charset="-120"/>
                <a:ea typeface="標楷體" panose="03000509000000000000" pitchFamily="65" charset="-120"/>
              </a:rPr>
              <a:t>蕾神之槌的稅法觀點、金針案與舉證責任、演藝收入的所得定性</a:t>
            </a:r>
            <a:endParaRPr lang="zh-TW" altLang="en-US" sz="3000" b="1" cap="all" dirty="0">
              <a:latin typeface="標楷體" panose="03000509000000000000" pitchFamily="65" charset="-120"/>
              <a:ea typeface="標楷體" panose="03000509000000000000" pitchFamily="65" charset="-120"/>
            </a:endParaRPr>
          </a:p>
          <a:p>
            <a:pPr algn="ctr"/>
            <a:r>
              <a:rPr lang="zh-TW" altLang="en-US" sz="3000" dirty="0">
                <a:latin typeface="標楷體" panose="03000509000000000000" pitchFamily="65" charset="-120"/>
                <a:ea typeface="標楷體" panose="03000509000000000000" pitchFamily="65" charset="-120"/>
              </a:rPr>
              <a:t>講師：黃士洲副教授</a:t>
            </a:r>
            <a:endParaRPr lang="en-US" altLang="zh-TW" sz="3000" dirty="0">
              <a:latin typeface="標楷體" panose="03000509000000000000" pitchFamily="65" charset="-120"/>
              <a:ea typeface="標楷體" panose="03000509000000000000" pitchFamily="65" charset="-120"/>
            </a:endParaRPr>
          </a:p>
          <a:p>
            <a:pPr algn="ctr"/>
            <a:endParaRPr lang="en-US" altLang="zh-TW" sz="3000" dirty="0">
              <a:latin typeface="標楷體" panose="03000509000000000000" pitchFamily="65" charset="-120"/>
              <a:ea typeface="標楷體" panose="03000509000000000000" pitchFamily="65" charset="-120"/>
            </a:endParaRPr>
          </a:p>
          <a:p>
            <a:pPr algn="ctr"/>
            <a:r>
              <a:rPr lang="zh-TW" altLang="en-US" sz="3000" dirty="0">
                <a:latin typeface="標楷體" panose="03000509000000000000" pitchFamily="65" charset="-120"/>
                <a:ea typeface="標楷體" panose="03000509000000000000" pitchFamily="65" charset="-120"/>
              </a:rPr>
              <a:t>東吳大學法學院</a:t>
            </a:r>
            <a:endParaRPr lang="en-US" altLang="zh-TW" sz="3000" dirty="0">
              <a:latin typeface="標楷體" panose="03000509000000000000" pitchFamily="65" charset="-120"/>
              <a:ea typeface="標楷體" panose="03000509000000000000" pitchFamily="65" charset="-120"/>
            </a:endParaRPr>
          </a:p>
          <a:p>
            <a:pPr algn="ctr"/>
            <a:r>
              <a:rPr lang="en-US" altLang="zh-TW" sz="3000" dirty="0">
                <a:latin typeface="標楷體" panose="03000509000000000000" pitchFamily="65" charset="-120"/>
                <a:ea typeface="標楷體" panose="03000509000000000000" pitchFamily="65" charset="-120"/>
              </a:rPr>
              <a:t>2021/12/23</a:t>
            </a:r>
            <a:endParaRPr lang="zh-TW" altLang="en-US" sz="3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04810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E9D093-E726-4196-978E-9F48A62DA6CC}"/>
              </a:ext>
            </a:extLst>
          </p:cNvPr>
          <p:cNvSpPr>
            <a:spLocks noGrp="1"/>
          </p:cNvSpPr>
          <p:nvPr>
            <p:ph type="title"/>
          </p:nvPr>
        </p:nvSpPr>
        <p:spPr/>
        <p:txBody>
          <a:bodyPr>
            <a:normAutofit fontScale="90000"/>
          </a:bodyPr>
          <a:lstStyle/>
          <a:p>
            <a:r>
              <a:rPr lang="zh-TW" altLang="en-US" dirty="0"/>
              <a:t>農糧署特作小組答覆鑑定結果</a:t>
            </a:r>
            <a:br>
              <a:rPr lang="en-US" altLang="zh-TW" dirty="0"/>
            </a:br>
            <a:r>
              <a:rPr lang="zh-TW" altLang="en-US" dirty="0"/>
              <a:t>不可任意臆測</a:t>
            </a:r>
          </a:p>
        </p:txBody>
      </p:sp>
      <p:sp>
        <p:nvSpPr>
          <p:cNvPr id="3" name="內容版面配置區 2">
            <a:extLst>
              <a:ext uri="{FF2B5EF4-FFF2-40B4-BE49-F238E27FC236}">
                <a16:creationId xmlns:a16="http://schemas.microsoft.com/office/drawing/2014/main" id="{0BDB7E45-F91A-4B46-9CCD-0D7E27B0FB99}"/>
              </a:ext>
            </a:extLst>
          </p:cNvPr>
          <p:cNvSpPr>
            <a:spLocks noGrp="1"/>
          </p:cNvSpPr>
          <p:nvPr>
            <p:ph idx="1"/>
          </p:nvPr>
        </p:nvSpPr>
        <p:spPr/>
        <p:txBody>
          <a:bodyPr>
            <a:normAutofit fontScale="77500" lnSpcReduction="20000"/>
          </a:bodyPr>
          <a:lstStyle/>
          <a:p>
            <a:r>
              <a:rPr lang="zh-TW" altLang="en-US" dirty="0"/>
              <a:t>農糧署特作小組答覆鑑定結果略以：「所送金針乾樣品</a:t>
            </a:r>
            <a:r>
              <a:rPr lang="en-US" altLang="zh-TW" dirty="0"/>
              <a:t>2</a:t>
            </a:r>
            <a:r>
              <a:rPr lang="zh-TW" altLang="en-US" dirty="0"/>
              <a:t>包，經本小組從外觀判定，其花柄較國內現有栽培品種略長，且花藥顏色為桔黃色，與中國大陸栽培性狀相符，明顯不同於國內慣行栽培品種之花藥色澤；另樣品查與中國大陸加工金針外觀形態類似，氣味及色澤與臺灣地區金針產品差異大，</a:t>
            </a:r>
            <a:r>
              <a:rPr lang="zh-TW" altLang="en-US" b="1" u="sng" dirty="0"/>
              <a:t>非國內慣行產製之金針加工乾製品，客觀研判疑似中國大陸金針產品</a:t>
            </a:r>
            <a:r>
              <a:rPr lang="zh-TW" altLang="en-US" dirty="0"/>
              <a:t>。」等語，</a:t>
            </a:r>
            <a:endParaRPr lang="en-US" altLang="zh-TW" dirty="0"/>
          </a:p>
          <a:p>
            <a:r>
              <a:rPr lang="zh-TW" altLang="en-US" dirty="0"/>
              <a:t>惟以系爭貨物依上訴人原報關資料顯示，</a:t>
            </a:r>
            <a:r>
              <a:rPr lang="zh-TW" altLang="en-US" b="1" u="sng" dirty="0"/>
              <a:t>係申報自泰國進口之產品</a:t>
            </a:r>
            <a:r>
              <a:rPr lang="zh-TW" altLang="en-US" dirty="0"/>
              <a:t>，被上訴人將系爭貨樣送請農糧署鑑定，乃請鑑定機關協助鑑定為泰國或中國大陸所生產，然依前開鑑定機關鑑定結果觀之，</a:t>
            </a:r>
            <a:r>
              <a:rPr lang="zh-TW" altLang="en-US" b="1" u="sng" dirty="0"/>
              <a:t>僅對於系爭貨樣與國內及中國大陸金針產品予以比較，並未就該產品是否為泰國所生產乙節，表示任何意見</a:t>
            </a:r>
          </a:p>
        </p:txBody>
      </p:sp>
    </p:spTree>
    <p:extLst>
      <p:ext uri="{BB962C8B-B14F-4D97-AF65-F5344CB8AC3E}">
        <p14:creationId xmlns:p14="http://schemas.microsoft.com/office/powerpoint/2010/main" val="127496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77ADE4-0A0B-4754-A216-052D4E4FE8A4}"/>
              </a:ext>
            </a:extLst>
          </p:cNvPr>
          <p:cNvSpPr>
            <a:spLocks noGrp="1"/>
          </p:cNvSpPr>
          <p:nvPr>
            <p:ph type="title"/>
          </p:nvPr>
        </p:nvSpPr>
        <p:spPr/>
        <p:txBody>
          <a:bodyPr>
            <a:normAutofit fontScale="90000"/>
          </a:bodyPr>
          <a:lstStyle/>
          <a:p>
            <a:r>
              <a:rPr lang="zh-TW" altLang="zh-TW" sz="4800" kern="50" dirty="0">
                <a:effectLst/>
                <a:latin typeface="標楷體" panose="03000509000000000000" pitchFamily="65" charset="-120"/>
              </a:rPr>
              <a:t>最高行政法院</a:t>
            </a:r>
            <a:r>
              <a:rPr lang="en-US" altLang="zh-TW" sz="4800" kern="50" dirty="0">
                <a:effectLst/>
                <a:latin typeface="標楷體" panose="03000509000000000000" pitchFamily="65" charset="-120"/>
              </a:rPr>
              <a:t>107</a:t>
            </a:r>
            <a:r>
              <a:rPr lang="zh-TW" altLang="zh-TW" sz="4800" kern="50" dirty="0">
                <a:effectLst/>
                <a:latin typeface="標楷體" panose="03000509000000000000" pitchFamily="65" charset="-120"/>
              </a:rPr>
              <a:t>年度判字第</a:t>
            </a:r>
            <a:r>
              <a:rPr lang="en-US" altLang="zh-TW" sz="4800" kern="50" dirty="0">
                <a:effectLst/>
                <a:latin typeface="標楷體" panose="03000509000000000000" pitchFamily="65" charset="-120"/>
              </a:rPr>
              <a:t>70</a:t>
            </a:r>
            <a:r>
              <a:rPr lang="zh-TW" altLang="zh-TW" sz="4800" kern="50" dirty="0">
                <a:effectLst/>
                <a:latin typeface="標楷體" panose="03000509000000000000" pitchFamily="65" charset="-120"/>
              </a:rPr>
              <a:t>號判決</a:t>
            </a:r>
            <a:br>
              <a:rPr lang="en-US" altLang="zh-TW" sz="4800" kern="50" dirty="0">
                <a:effectLst/>
                <a:latin typeface="標楷體" panose="03000509000000000000" pitchFamily="65" charset="-120"/>
              </a:rPr>
            </a:br>
            <a:r>
              <a:rPr lang="zh-TW" altLang="en-US" sz="4800" kern="50" dirty="0">
                <a:effectLst/>
                <a:latin typeface="標楷體" panose="03000509000000000000" pitchFamily="65" charset="-120"/>
              </a:rPr>
              <a:t>認為應發回再為實地調查</a:t>
            </a:r>
            <a:endParaRPr lang="zh-TW" altLang="en-US" dirty="0"/>
          </a:p>
        </p:txBody>
      </p:sp>
      <p:sp>
        <p:nvSpPr>
          <p:cNvPr id="3" name="內容版面配置區 2">
            <a:extLst>
              <a:ext uri="{FF2B5EF4-FFF2-40B4-BE49-F238E27FC236}">
                <a16:creationId xmlns:a16="http://schemas.microsoft.com/office/drawing/2014/main" id="{5BF4C17E-5D2F-4D09-BFD3-FD915AA91DA7}"/>
              </a:ext>
            </a:extLst>
          </p:cNvPr>
          <p:cNvSpPr>
            <a:spLocks noGrp="1"/>
          </p:cNvSpPr>
          <p:nvPr>
            <p:ph idx="1"/>
          </p:nvPr>
        </p:nvSpPr>
        <p:spPr>
          <a:xfrm>
            <a:off x="838200" y="1825625"/>
            <a:ext cx="10515600" cy="4667250"/>
          </a:xfrm>
        </p:spPr>
        <p:txBody>
          <a:bodyPr>
            <a:normAutofit fontScale="85000" lnSpcReduction="20000"/>
          </a:bodyPr>
          <a:lstStyle/>
          <a:p>
            <a:r>
              <a:rPr lang="zh-TW" altLang="en-US" b="1" u="sng" dirty="0"/>
              <a:t>產地證明書、發票等文書之形式既屬真正，何以其實質之真正不足採，而得為不利本件上訴人之認定依據，原審自應予以調查並說明其認定理由</a:t>
            </a:r>
            <a:r>
              <a:rPr lang="zh-TW" altLang="en-US" dirty="0"/>
              <a:t>。</a:t>
            </a:r>
            <a:endParaRPr lang="en-US" altLang="zh-TW" dirty="0"/>
          </a:p>
          <a:p>
            <a:r>
              <a:rPr lang="zh-TW" altLang="en-US" b="1" u="sng" dirty="0"/>
              <a:t>關於農糧署特作小組之鑑定意見可否採為本件不利上訴人認定之依據，已值商榷，自無從據此即認系爭貨物原產地即為中國大陸</a:t>
            </a:r>
            <a:r>
              <a:rPr lang="zh-TW" altLang="en-US" dirty="0"/>
              <a:t>，而有虛報貨物產地之情事。</a:t>
            </a:r>
            <a:endParaRPr lang="en-US" altLang="zh-TW" dirty="0"/>
          </a:p>
          <a:p>
            <a:r>
              <a:rPr lang="zh-TW" altLang="en-US" dirty="0"/>
              <a:t>況依前揭農糧署之補充意見亦表示，是否排除本件乾金針自中國大陸進口，</a:t>
            </a:r>
            <a:r>
              <a:rPr lang="zh-TW" altLang="en-US" b="1" u="sng" dirty="0"/>
              <a:t>應由進口廠商提供產地佐證資料，並請我國在地駐外單位協助於該批產地之產地國作現地查證等語，此亦為前揭認定原產地作業要點第</a:t>
            </a:r>
            <a:r>
              <a:rPr lang="en-US" altLang="zh-TW" b="1" u="sng" dirty="0"/>
              <a:t>7</a:t>
            </a:r>
            <a:r>
              <a:rPr lang="zh-TW" altLang="en-US" b="1" u="sng" dirty="0"/>
              <a:t>點、第</a:t>
            </a:r>
            <a:r>
              <a:rPr lang="en-US" altLang="zh-TW" b="1" u="sng" dirty="0"/>
              <a:t>11</a:t>
            </a:r>
            <a:r>
              <a:rPr lang="zh-TW" altLang="en-US" b="1" u="sng" dirty="0"/>
              <a:t>點所明定</a:t>
            </a:r>
            <a:r>
              <a:rPr lang="zh-TW" altLang="en-US" dirty="0"/>
              <a:t>。則上訴人前揭主張是否可採，攸關本件判決之結果。</a:t>
            </a:r>
          </a:p>
          <a:p>
            <a:endParaRPr lang="zh-TW" altLang="en-US" dirty="0"/>
          </a:p>
        </p:txBody>
      </p:sp>
    </p:spTree>
    <p:extLst>
      <p:ext uri="{BB962C8B-B14F-4D97-AF65-F5344CB8AC3E}">
        <p14:creationId xmlns:p14="http://schemas.microsoft.com/office/powerpoint/2010/main" val="3097755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53601D-28A9-4522-8BA8-8E834FEF6B45}"/>
              </a:ext>
            </a:extLst>
          </p:cNvPr>
          <p:cNvSpPr>
            <a:spLocks noGrp="1"/>
          </p:cNvSpPr>
          <p:nvPr>
            <p:ph type="title"/>
          </p:nvPr>
        </p:nvSpPr>
        <p:spPr>
          <a:xfrm>
            <a:off x="420659" y="365125"/>
            <a:ext cx="11485591" cy="1325563"/>
          </a:xfrm>
        </p:spPr>
        <p:txBody>
          <a:bodyPr>
            <a:normAutofit/>
          </a:bodyPr>
          <a:lstStyle/>
          <a:p>
            <a:r>
              <a:rPr lang="zh-TW" altLang="en-US" dirty="0"/>
              <a:t>更審後一二審判決重點</a:t>
            </a:r>
            <a:br>
              <a:rPr lang="en-US" altLang="zh-TW" dirty="0"/>
            </a:br>
            <a:r>
              <a:rPr lang="zh-TW" altLang="en-US" sz="4000" dirty="0"/>
              <a:t>貿易文書證據經過覆核後佐證金針自泰國出口事實</a:t>
            </a:r>
          </a:p>
        </p:txBody>
      </p:sp>
      <p:sp>
        <p:nvSpPr>
          <p:cNvPr id="3" name="內容版面配置區 2">
            <a:extLst>
              <a:ext uri="{FF2B5EF4-FFF2-40B4-BE49-F238E27FC236}">
                <a16:creationId xmlns:a16="http://schemas.microsoft.com/office/drawing/2014/main" id="{B6715F59-E6E7-44C6-A11D-28C35B95CC97}"/>
              </a:ext>
            </a:extLst>
          </p:cNvPr>
          <p:cNvSpPr>
            <a:spLocks noGrp="1"/>
          </p:cNvSpPr>
          <p:nvPr>
            <p:ph idx="1"/>
          </p:nvPr>
        </p:nvSpPr>
        <p:spPr/>
        <p:txBody>
          <a:bodyPr>
            <a:normAutofit fontScale="92500"/>
          </a:bodyPr>
          <a:lstStyle/>
          <a:p>
            <a:r>
              <a:rPr lang="zh-TW" altLang="en-US" b="1" u="sng" dirty="0"/>
              <a:t>原告提供之泰國出口商</a:t>
            </a:r>
            <a:r>
              <a:rPr lang="en-US" altLang="zh-TW" b="1" u="sng" dirty="0"/>
              <a:t>R17</a:t>
            </a:r>
            <a:r>
              <a:rPr lang="zh-TW" altLang="en-US" b="1" u="sng" dirty="0"/>
              <a:t>公司發票及產地證明書</a:t>
            </a:r>
            <a:r>
              <a:rPr lang="zh-TW" altLang="en-US" dirty="0"/>
              <a:t>，經被告函請駐泰國代表處經濟組確認其真偽並協助查明，經該單位函覆略以：本案出口商</a:t>
            </a:r>
            <a:r>
              <a:rPr lang="en-US" altLang="zh-TW" dirty="0"/>
              <a:t>R17</a:t>
            </a:r>
            <a:r>
              <a:rPr lang="zh-TW" altLang="en-US" dirty="0"/>
              <a:t>公司回覆，該發票確為該公司所發，其並提出工廠照片供參，</a:t>
            </a:r>
            <a:r>
              <a:rPr lang="zh-TW" altLang="en-US" b="1" u="sng" dirty="0"/>
              <a:t>產地證明書亦經泰國商業部外貿廳函覆表示為真</a:t>
            </a:r>
            <a:r>
              <a:rPr lang="zh-TW" altLang="en-US" dirty="0"/>
              <a:t>，且洽泰國商業部商業發展廳查證，該出口商</a:t>
            </a:r>
            <a:r>
              <a:rPr lang="en-US" altLang="zh-TW" dirty="0"/>
              <a:t>R17</a:t>
            </a:r>
            <a:r>
              <a:rPr lang="zh-TW" altLang="en-US" dirty="0"/>
              <a:t>公司至西元</a:t>
            </a:r>
            <a:r>
              <a:rPr lang="en-US" altLang="zh-TW" dirty="0"/>
              <a:t>2014</a:t>
            </a:r>
            <a:r>
              <a:rPr lang="zh-TW" altLang="en-US" dirty="0"/>
              <a:t>年</a:t>
            </a:r>
            <a:r>
              <a:rPr lang="en-US" altLang="zh-TW" dirty="0"/>
              <a:t>8</a:t>
            </a:r>
            <a:r>
              <a:rPr lang="zh-TW" altLang="en-US" dirty="0"/>
              <a:t>月</a:t>
            </a:r>
            <a:r>
              <a:rPr lang="en-US" altLang="zh-TW" dirty="0"/>
              <a:t>6</a:t>
            </a:r>
            <a:r>
              <a:rPr lang="zh-TW" altLang="en-US" dirty="0"/>
              <a:t>日仍為營業中之經合法登記公司等情，有該單位函及附件在卷可稽，堪可佐證原告有關系爭貨物確自泰國出口，出口商為泰國</a:t>
            </a:r>
            <a:r>
              <a:rPr lang="en-US" altLang="zh-TW" dirty="0"/>
              <a:t>R17</a:t>
            </a:r>
            <a:r>
              <a:rPr lang="zh-TW" altLang="en-US" dirty="0"/>
              <a:t>公司之主張。</a:t>
            </a:r>
          </a:p>
        </p:txBody>
      </p:sp>
    </p:spTree>
    <p:extLst>
      <p:ext uri="{BB962C8B-B14F-4D97-AF65-F5344CB8AC3E}">
        <p14:creationId xmlns:p14="http://schemas.microsoft.com/office/powerpoint/2010/main" val="3246812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2E9B6B-DFA0-41A9-9274-FDF32956DF0C}"/>
              </a:ext>
            </a:extLst>
          </p:cNvPr>
          <p:cNvSpPr>
            <a:spLocks noGrp="1"/>
          </p:cNvSpPr>
          <p:nvPr>
            <p:ph type="title"/>
          </p:nvPr>
        </p:nvSpPr>
        <p:spPr/>
        <p:txBody>
          <a:bodyPr/>
          <a:lstStyle/>
          <a:p>
            <a:r>
              <a:rPr lang="zh-TW" altLang="en-US" dirty="0"/>
              <a:t>駐外人員實地訪查泰國生產地點</a:t>
            </a:r>
          </a:p>
        </p:txBody>
      </p:sp>
      <p:sp>
        <p:nvSpPr>
          <p:cNvPr id="3" name="內容版面配置區 2">
            <a:extLst>
              <a:ext uri="{FF2B5EF4-FFF2-40B4-BE49-F238E27FC236}">
                <a16:creationId xmlns:a16="http://schemas.microsoft.com/office/drawing/2014/main" id="{74C4ADFB-AFA1-41E4-80FE-13E88F9AAC26}"/>
              </a:ext>
            </a:extLst>
          </p:cNvPr>
          <p:cNvSpPr>
            <a:spLocks noGrp="1"/>
          </p:cNvSpPr>
          <p:nvPr>
            <p:ph idx="1"/>
          </p:nvPr>
        </p:nvSpPr>
        <p:spPr/>
        <p:txBody>
          <a:bodyPr>
            <a:normAutofit fontScale="70000" lnSpcReduction="20000"/>
          </a:bodyPr>
          <a:lstStyle/>
          <a:p>
            <a:r>
              <a:rPr lang="en-US" altLang="zh-TW" b="1" u="sng" dirty="0"/>
              <a:t>107</a:t>
            </a:r>
            <a:r>
              <a:rPr lang="zh-TW" altLang="en-US" b="1" u="sng" dirty="0"/>
              <a:t>年</a:t>
            </a:r>
            <a:r>
              <a:rPr lang="en-US" altLang="zh-TW" b="1" u="sng" dirty="0"/>
              <a:t>3</a:t>
            </a:r>
            <a:r>
              <a:rPr lang="zh-TW" altLang="en-US" b="1" u="sng" dirty="0"/>
              <a:t>月</a:t>
            </a:r>
            <a:r>
              <a:rPr lang="en-US" altLang="zh-TW" b="1" u="sng" dirty="0"/>
              <a:t>9</a:t>
            </a:r>
            <a:r>
              <a:rPr lang="zh-TW" altLang="en-US" b="1" u="sng" dirty="0"/>
              <a:t>日函請駐泰國代表處經濟組協助進行實地訪查，其於</a:t>
            </a:r>
            <a:r>
              <a:rPr lang="en-US" altLang="zh-TW" b="1" u="sng" dirty="0"/>
              <a:t>107</a:t>
            </a:r>
            <a:r>
              <a:rPr lang="zh-TW" altLang="en-US" b="1" u="sng" dirty="0"/>
              <a:t>年</a:t>
            </a:r>
            <a:r>
              <a:rPr lang="en-US" altLang="zh-TW" b="1" u="sng" dirty="0"/>
              <a:t>3</a:t>
            </a:r>
            <a:r>
              <a:rPr lang="zh-TW" altLang="en-US" b="1" u="sng" dirty="0"/>
              <a:t>月</a:t>
            </a:r>
            <a:r>
              <a:rPr lang="en-US" altLang="zh-TW" b="1" u="sng" dirty="0"/>
              <a:t>28</a:t>
            </a:r>
            <a:r>
              <a:rPr lang="zh-TW" altLang="en-US" b="1" u="sng" dirty="0"/>
              <a:t>日函復</a:t>
            </a:r>
            <a:r>
              <a:rPr lang="zh-TW" altLang="en-US" dirty="0"/>
              <a:t>略以：該單位已於</a:t>
            </a:r>
            <a:r>
              <a:rPr lang="en-US" altLang="zh-TW" dirty="0"/>
              <a:t>107</a:t>
            </a:r>
            <a:r>
              <a:rPr lang="zh-TW" altLang="en-US" dirty="0"/>
              <a:t>年</a:t>
            </a:r>
            <a:r>
              <a:rPr lang="en-US" altLang="zh-TW" dirty="0"/>
              <a:t>3</a:t>
            </a:r>
            <a:r>
              <a:rPr lang="zh-TW" altLang="en-US" dirty="0"/>
              <a:t>月</a:t>
            </a:r>
            <a:r>
              <a:rPr lang="en-US" altLang="zh-TW" dirty="0"/>
              <a:t>21</a:t>
            </a:r>
            <a:r>
              <a:rPr lang="zh-TW" altLang="en-US" dirty="0"/>
              <a:t>日約談</a:t>
            </a:r>
            <a:r>
              <a:rPr lang="en-US" altLang="zh-TW" dirty="0"/>
              <a:t>R17</a:t>
            </a:r>
            <a:r>
              <a:rPr lang="zh-TW" altLang="en-US" dirty="0"/>
              <a:t>公司總經理，並於訪談中獲悉原告於報關時提供之商業發票確為</a:t>
            </a:r>
            <a:r>
              <a:rPr lang="en-US" altLang="zh-TW" dirty="0"/>
              <a:t>R17</a:t>
            </a:r>
            <a:r>
              <a:rPr lang="zh-TW" altLang="en-US" dirty="0"/>
              <a:t>公司開立之出口文件，係出口泰國金針予臺灣進口商即原告，原告為</a:t>
            </a:r>
            <a:r>
              <a:rPr lang="en-US" altLang="zh-TW" dirty="0"/>
              <a:t>R17</a:t>
            </a:r>
            <a:r>
              <a:rPr lang="zh-TW" altLang="en-US" dirty="0"/>
              <a:t>公司臺灣客戶之一；</a:t>
            </a:r>
            <a:r>
              <a:rPr lang="en-US" altLang="zh-TW" dirty="0"/>
              <a:t>R17</a:t>
            </a:r>
            <a:r>
              <a:rPr lang="zh-TW" altLang="en-US" dirty="0"/>
              <a:t>公司與原告並不熟悉，商業往來完全透過貿易代理商居間聯繫；</a:t>
            </a:r>
            <a:r>
              <a:rPr lang="zh-TW" altLang="en-US" b="1" u="sng" dirty="0"/>
              <a:t>系爭貨物種植地為泰國呵叻府，係於該地方採收、加工及包裝，再出口至臺灣，並非自國外進口泰國之產品；系爭貨物種植情形，該種植金針花地所有權屬於泰國呵叻府政府，為監獄罪犯重生計畫之農業種植用途，目前種植芭蕉、榴槤及養雞，已不再種植金針</a:t>
            </a:r>
            <a:r>
              <a:rPr lang="zh-TW" altLang="en-US" dirty="0"/>
              <a:t>，另檢附數年前種植金針作物照片</a:t>
            </a:r>
            <a:r>
              <a:rPr lang="en-US" altLang="zh-TW" dirty="0"/>
              <a:t>1</a:t>
            </a:r>
            <a:r>
              <a:rPr lang="zh-TW" altLang="en-US" dirty="0"/>
              <a:t>份</a:t>
            </a:r>
            <a:r>
              <a:rPr lang="en-US" altLang="zh-TW" dirty="0"/>
              <a:t>8</a:t>
            </a:r>
            <a:r>
              <a:rPr lang="zh-TW" altLang="en-US" dirty="0"/>
              <a:t>張；泰國農產品在國際上具競爭力，</a:t>
            </a:r>
            <a:r>
              <a:rPr lang="en-US" altLang="zh-TW" dirty="0"/>
              <a:t>R17</a:t>
            </a:r>
            <a:r>
              <a:rPr lang="zh-TW" altLang="en-US" dirty="0"/>
              <a:t>公司係採購泰國農產品出口，並未自國外進口乾金針產品至泰國；</a:t>
            </a:r>
            <a:r>
              <a:rPr lang="en-US" altLang="zh-TW" dirty="0"/>
              <a:t>(</a:t>
            </a:r>
            <a:r>
              <a:rPr lang="zh-TW" altLang="en-US" dirty="0"/>
              <a:t>續下頁</a:t>
            </a:r>
            <a:r>
              <a:rPr lang="en-US" altLang="zh-TW" dirty="0"/>
              <a:t>)</a:t>
            </a:r>
            <a:endParaRPr lang="zh-TW" altLang="en-US" dirty="0"/>
          </a:p>
        </p:txBody>
      </p:sp>
    </p:spTree>
    <p:extLst>
      <p:ext uri="{BB962C8B-B14F-4D97-AF65-F5344CB8AC3E}">
        <p14:creationId xmlns:p14="http://schemas.microsoft.com/office/powerpoint/2010/main" val="927715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720961-2C18-469C-AF12-369E75150C6D}"/>
              </a:ext>
            </a:extLst>
          </p:cNvPr>
          <p:cNvSpPr>
            <a:spLocks noGrp="1"/>
          </p:cNvSpPr>
          <p:nvPr>
            <p:ph type="title"/>
          </p:nvPr>
        </p:nvSpPr>
        <p:spPr/>
        <p:txBody>
          <a:bodyPr/>
          <a:lstStyle/>
          <a:p>
            <a:r>
              <a:rPr lang="zh-TW" altLang="en-US" dirty="0"/>
              <a:t>駐外人員實地訪查泰國生產地點</a:t>
            </a:r>
          </a:p>
        </p:txBody>
      </p:sp>
      <p:sp>
        <p:nvSpPr>
          <p:cNvPr id="3" name="內容版面配置區 2">
            <a:extLst>
              <a:ext uri="{FF2B5EF4-FFF2-40B4-BE49-F238E27FC236}">
                <a16:creationId xmlns:a16="http://schemas.microsoft.com/office/drawing/2014/main" id="{265F830E-D5C3-46DA-840A-6D91B8E3C258}"/>
              </a:ext>
            </a:extLst>
          </p:cNvPr>
          <p:cNvSpPr>
            <a:spLocks noGrp="1"/>
          </p:cNvSpPr>
          <p:nvPr>
            <p:ph idx="1"/>
          </p:nvPr>
        </p:nvSpPr>
        <p:spPr/>
        <p:txBody>
          <a:bodyPr/>
          <a:lstStyle/>
          <a:p>
            <a:r>
              <a:rPr lang="zh-TW" altLang="en-US" dirty="0"/>
              <a:t>另有關進行實地訪查乙節，</a:t>
            </a:r>
            <a:r>
              <a:rPr lang="zh-TW" altLang="en-US" b="1" u="sng" dirty="0"/>
              <a:t>系爭貨物係</a:t>
            </a:r>
            <a:r>
              <a:rPr lang="en-US" altLang="zh-TW" b="1" u="sng" dirty="0"/>
              <a:t>102</a:t>
            </a:r>
            <a:r>
              <a:rPr lang="zh-TW" altLang="en-US" b="1" u="sng" dirty="0"/>
              <a:t>年出口至我國，已逾</a:t>
            </a:r>
            <a:r>
              <a:rPr lang="en-US" altLang="zh-TW" b="1" u="sng" dirty="0"/>
              <a:t>4</a:t>
            </a:r>
            <a:r>
              <a:rPr lang="zh-TW" altLang="en-US" b="1" u="sng" dirty="0"/>
              <a:t>年，且原收割及採集種植地皆有情事變更情形</a:t>
            </a:r>
            <a:r>
              <a:rPr lang="zh-TW" altLang="en-US" dirty="0"/>
              <a:t>（已不再種植金針）等語，有該單位回函及附件在卷可稽</a:t>
            </a:r>
            <a:r>
              <a:rPr lang="en-US" altLang="zh-TW" dirty="0"/>
              <a:t>…</a:t>
            </a:r>
            <a:r>
              <a:rPr lang="zh-TW" altLang="en-US" dirty="0"/>
              <a:t>，益證系爭貨物確由泰國當地採收、加工及包裝，再由</a:t>
            </a:r>
            <a:r>
              <a:rPr lang="en-US" altLang="zh-TW" dirty="0"/>
              <a:t>R17</a:t>
            </a:r>
            <a:r>
              <a:rPr lang="zh-TW" altLang="en-US" dirty="0"/>
              <a:t>公司出口至臺灣，其原產地自屬泰國，</a:t>
            </a:r>
            <a:r>
              <a:rPr lang="zh-TW" altLang="en-US" b="1" u="sng" dirty="0"/>
              <a:t>與財政部及經濟部會銜公告，以金針「收割」或「採集」之國家或地區為原產地之認定基準，並無不合</a:t>
            </a:r>
            <a:r>
              <a:rPr lang="zh-TW" altLang="en-US" dirty="0"/>
              <a:t>。</a:t>
            </a:r>
          </a:p>
        </p:txBody>
      </p:sp>
    </p:spTree>
    <p:extLst>
      <p:ext uri="{BB962C8B-B14F-4D97-AF65-F5344CB8AC3E}">
        <p14:creationId xmlns:p14="http://schemas.microsoft.com/office/powerpoint/2010/main" val="441391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7CF697-FEA8-4683-8789-1C6367BE9963}"/>
              </a:ext>
            </a:extLst>
          </p:cNvPr>
          <p:cNvSpPr>
            <a:spLocks noGrp="1"/>
          </p:cNvSpPr>
          <p:nvPr>
            <p:ph type="title"/>
          </p:nvPr>
        </p:nvSpPr>
        <p:spPr/>
        <p:txBody>
          <a:bodyPr/>
          <a:lstStyle/>
          <a:p>
            <a:r>
              <a:rPr lang="zh-TW" altLang="en-US" dirty="0"/>
              <a:t>本案無須再行調查其他資料</a:t>
            </a:r>
          </a:p>
        </p:txBody>
      </p:sp>
      <p:sp>
        <p:nvSpPr>
          <p:cNvPr id="3" name="內容版面配置區 2">
            <a:extLst>
              <a:ext uri="{FF2B5EF4-FFF2-40B4-BE49-F238E27FC236}">
                <a16:creationId xmlns:a16="http://schemas.microsoft.com/office/drawing/2014/main" id="{A9FE1217-2E66-4ED3-9A01-2ECA6A6ADC33}"/>
              </a:ext>
            </a:extLst>
          </p:cNvPr>
          <p:cNvSpPr>
            <a:spLocks noGrp="1"/>
          </p:cNvSpPr>
          <p:nvPr>
            <p:ph idx="1"/>
          </p:nvPr>
        </p:nvSpPr>
        <p:spPr/>
        <p:txBody>
          <a:bodyPr>
            <a:normAutofit lnSpcReduction="10000"/>
          </a:bodyPr>
          <a:lstStyle/>
          <a:p>
            <a:r>
              <a:rPr lang="zh-TW" altLang="en-US" dirty="0"/>
              <a:t>被告並無積極證據足認系爭貨物為中國大陸產品，卻將系爭貨物原產地逕自更改為中國大陸，並以原告報運貨物進口，涉有虛報產地，逃避管制情事暨逃漏營業稅等違章行為，以原處分裁罰原告並追徵稅款，自有違誤</a:t>
            </a:r>
            <a:r>
              <a:rPr lang="en-US" altLang="zh-TW" dirty="0"/>
              <a:t>…</a:t>
            </a:r>
            <a:r>
              <a:rPr lang="zh-TW" altLang="en-US" dirty="0"/>
              <a:t>，至於</a:t>
            </a:r>
            <a:r>
              <a:rPr lang="zh-TW" altLang="en-US" b="1" u="sng" dirty="0"/>
              <a:t>被告聲請應命原告提供生產收購契約、購買種子單據、種植地、當地氣候、雨量、肥培等資料，並於其再次協請駐外單位查證之前，停止訴訟程序等，應認已無必要</a:t>
            </a:r>
            <a:r>
              <a:rPr lang="zh-TW" altLang="en-US" dirty="0"/>
              <a:t>。</a:t>
            </a:r>
          </a:p>
        </p:txBody>
      </p:sp>
    </p:spTree>
    <p:extLst>
      <p:ext uri="{BB962C8B-B14F-4D97-AF65-F5344CB8AC3E}">
        <p14:creationId xmlns:p14="http://schemas.microsoft.com/office/powerpoint/2010/main" val="216352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00E3D37-C528-48DE-AD20-B65D108EBFE2}"/>
              </a:ext>
            </a:extLst>
          </p:cNvPr>
          <p:cNvSpPr>
            <a:spLocks noGrp="1"/>
          </p:cNvSpPr>
          <p:nvPr>
            <p:ph type="title"/>
          </p:nvPr>
        </p:nvSpPr>
        <p:spPr/>
        <p:txBody>
          <a:bodyPr>
            <a:normAutofit/>
          </a:bodyPr>
          <a:lstStyle/>
          <a:p>
            <a:r>
              <a:rPr lang="zh-TW" altLang="en-US" dirty="0"/>
              <a:t>稽徵機關當初未及時調查不應歸咎納稅人</a:t>
            </a:r>
          </a:p>
        </p:txBody>
      </p:sp>
      <p:sp>
        <p:nvSpPr>
          <p:cNvPr id="3" name="內容版面配置區 2">
            <a:extLst>
              <a:ext uri="{FF2B5EF4-FFF2-40B4-BE49-F238E27FC236}">
                <a16:creationId xmlns:a16="http://schemas.microsoft.com/office/drawing/2014/main" id="{7FDB6B3C-D0C3-46CE-A928-AA51BAED3506}"/>
              </a:ext>
            </a:extLst>
          </p:cNvPr>
          <p:cNvSpPr>
            <a:spLocks noGrp="1"/>
          </p:cNvSpPr>
          <p:nvPr>
            <p:ph idx="1"/>
          </p:nvPr>
        </p:nvSpPr>
        <p:spPr>
          <a:xfrm>
            <a:off x="838200" y="1690688"/>
            <a:ext cx="10515600" cy="5043487"/>
          </a:xfrm>
        </p:spPr>
        <p:txBody>
          <a:bodyPr>
            <a:normAutofit fontScale="85000" lnSpcReduction="20000"/>
          </a:bodyPr>
          <a:lstStyle/>
          <a:p>
            <a:r>
              <a:rPr lang="zh-TW" altLang="en-US" dirty="0"/>
              <a:t>惟</a:t>
            </a:r>
            <a:r>
              <a:rPr lang="en-US" altLang="zh-TW" dirty="0"/>
              <a:t>…</a:t>
            </a:r>
            <a:r>
              <a:rPr lang="zh-TW" altLang="en-US" dirty="0"/>
              <a:t>上訴人就被上訴人於</a:t>
            </a:r>
            <a:r>
              <a:rPr lang="en-US" altLang="zh-TW" dirty="0"/>
              <a:t>102</a:t>
            </a:r>
            <a:r>
              <a:rPr lang="zh-TW" altLang="en-US" dirty="0"/>
              <a:t>年</a:t>
            </a:r>
            <a:r>
              <a:rPr lang="en-US" altLang="zh-TW" dirty="0"/>
              <a:t>12</a:t>
            </a:r>
            <a:r>
              <a:rPr lang="zh-TW" altLang="en-US" dirty="0"/>
              <a:t>月</a:t>
            </a:r>
            <a:r>
              <a:rPr lang="en-US" altLang="zh-TW" dirty="0"/>
              <a:t>30</a:t>
            </a:r>
            <a:r>
              <a:rPr lang="zh-TW" altLang="en-US" dirty="0"/>
              <a:t>日報運進口系爭貨物，經准予繳納保證金後，先行驗放，事後再加以查證，</a:t>
            </a:r>
            <a:r>
              <a:rPr lang="zh-TW" altLang="en-US" b="1" u="sng" dirty="0"/>
              <a:t>則上訴人相關查證在事發之初，易調查釐清相關事實時，即應積極調查，以明實情</a:t>
            </a:r>
            <a:r>
              <a:rPr lang="zh-TW" altLang="en-US" dirty="0"/>
              <a:t>。茲上訴人就本件固有進行查證，惟因前揭查證結果，無從為不利於被上訴人之認定，業如前述。</a:t>
            </a:r>
            <a:r>
              <a:rPr lang="zh-TW" altLang="en-US" b="1" u="sng" dirty="0"/>
              <a:t>而在距本件已事隔多年後，且相關種植地已未再種植金針之客觀情形下，上訴人始於</a:t>
            </a:r>
            <a:r>
              <a:rPr lang="en-US" altLang="zh-TW" b="1" u="sng" dirty="0"/>
              <a:t>107</a:t>
            </a:r>
            <a:r>
              <a:rPr lang="zh-TW" altLang="en-US" b="1" u="sng" dirty="0"/>
              <a:t>年</a:t>
            </a:r>
            <a:r>
              <a:rPr lang="en-US" altLang="zh-TW" b="1" u="sng" dirty="0"/>
              <a:t>5</a:t>
            </a:r>
            <a:r>
              <a:rPr lang="zh-TW" altLang="en-US" b="1" u="sng" dirty="0"/>
              <a:t>月間再向原審請求協請駐外單位調查前開事證，衡諸一般經驗法則及論理法則，實難以還原事發當時、當地之情形</a:t>
            </a:r>
            <a:r>
              <a:rPr lang="zh-TW" altLang="en-US" dirty="0"/>
              <a:t>；且稽之上訴人要求被上訴人提出之生產收購契約、購買種子單據、種植地、當地氣候、雨量、肥培等資料，</a:t>
            </a:r>
            <a:r>
              <a:rPr lang="zh-TW" altLang="en-US" b="1" u="sng" dirty="0"/>
              <a:t>均非屬被上訴人自己本身所持有或能掌控之資料，亦屬牽強，顯非屬被上訴人應盡其協力義務範圍</a:t>
            </a:r>
            <a:r>
              <a:rPr lang="zh-TW" altLang="en-US" dirty="0"/>
              <a:t>。</a:t>
            </a:r>
          </a:p>
        </p:txBody>
      </p:sp>
    </p:spTree>
    <p:extLst>
      <p:ext uri="{BB962C8B-B14F-4D97-AF65-F5344CB8AC3E}">
        <p14:creationId xmlns:p14="http://schemas.microsoft.com/office/powerpoint/2010/main" val="2093868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C08DCC3-E6F2-423F-AF6F-647B04769CAA}"/>
              </a:ext>
            </a:extLst>
          </p:cNvPr>
          <p:cNvSpPr>
            <a:spLocks noGrp="1"/>
          </p:cNvSpPr>
          <p:nvPr>
            <p:ph type="title"/>
          </p:nvPr>
        </p:nvSpPr>
        <p:spPr/>
        <p:txBody>
          <a:bodyPr>
            <a:normAutofit fontScale="90000"/>
          </a:bodyPr>
          <a:lstStyle/>
          <a:p>
            <a:r>
              <a:rPr lang="zh-TW" altLang="en-US" sz="4800" dirty="0">
                <a:latin typeface="標楷體" panose="03000509000000000000" pitchFamily="65" charset="-120"/>
                <a:ea typeface="標楷體" panose="03000509000000000000" pitchFamily="65" charset="-120"/>
              </a:rPr>
              <a:t>肆、裁判重點簡析</a:t>
            </a:r>
            <a:br>
              <a:rPr lang="en-US" altLang="zh-TW" sz="4800" dirty="0">
                <a:latin typeface="標楷體" panose="03000509000000000000" pitchFamily="65" charset="-120"/>
                <a:ea typeface="標楷體" panose="03000509000000000000" pitchFamily="65" charset="-120"/>
              </a:rPr>
            </a:br>
            <a:r>
              <a:rPr lang="en-US" altLang="zh-TW" sz="4800" dirty="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金針原產地案的案件重點</a:t>
            </a:r>
            <a:r>
              <a:rPr lang="en-US" altLang="zh-TW" sz="4800" dirty="0">
                <a:latin typeface="標楷體" panose="03000509000000000000" pitchFamily="65" charset="-120"/>
                <a:ea typeface="標楷體" panose="03000509000000000000" pitchFamily="65" charset="-120"/>
              </a:rPr>
              <a:t>)</a:t>
            </a:r>
            <a:endParaRPr lang="zh-TW" altLang="en-US" dirty="0"/>
          </a:p>
        </p:txBody>
      </p:sp>
      <p:sp>
        <p:nvSpPr>
          <p:cNvPr id="3" name="內容版面配置區 2">
            <a:extLst>
              <a:ext uri="{FF2B5EF4-FFF2-40B4-BE49-F238E27FC236}">
                <a16:creationId xmlns:a16="http://schemas.microsoft.com/office/drawing/2014/main" id="{08F40659-D921-4AC4-9D47-E17D14EFAB6C}"/>
              </a:ext>
            </a:extLst>
          </p:cNvPr>
          <p:cNvSpPr>
            <a:spLocks noGrp="1"/>
          </p:cNvSpPr>
          <p:nvPr>
            <p:ph idx="1"/>
          </p:nvPr>
        </p:nvSpPr>
        <p:spPr/>
        <p:txBody>
          <a:bodyPr/>
          <a:lstStyle/>
          <a:p>
            <a:pPr marL="514350" indent="-514350">
              <a:buFont typeface="+mj-lt"/>
              <a:buAutoNum type="arabicPeriod"/>
            </a:pPr>
            <a:r>
              <a:rPr lang="zh-TW" altLang="en-US" dirty="0"/>
              <a:t>要證明的事項到底是</a:t>
            </a:r>
            <a:r>
              <a:rPr lang="en-US" altLang="zh-TW" dirty="0"/>
              <a:t>(1)</a:t>
            </a:r>
            <a:r>
              <a:rPr lang="zh-TW" altLang="en-US" dirty="0"/>
              <a:t>金針產自泰國，所以可以進口；抑或是</a:t>
            </a:r>
            <a:r>
              <a:rPr lang="en-US" altLang="zh-TW" dirty="0"/>
              <a:t>(2)</a:t>
            </a:r>
            <a:r>
              <a:rPr lang="zh-TW" altLang="en-US" dirty="0"/>
              <a:t>金針產自中國，所以被管制不准進口。</a:t>
            </a:r>
            <a:endParaRPr lang="en-US" altLang="zh-TW" dirty="0"/>
          </a:p>
          <a:p>
            <a:pPr marL="514350" indent="-514350">
              <a:buFont typeface="+mj-lt"/>
              <a:buAutoNum type="arabicPeriod"/>
            </a:pPr>
            <a:r>
              <a:rPr lang="zh-TW" altLang="en-US" dirty="0"/>
              <a:t>稽徵機關要證明金針產自中國，單憑鑑定報告說外觀上看起來像，就算數了嗎？還是要去泰國現地調查？</a:t>
            </a:r>
            <a:endParaRPr lang="en-US" altLang="zh-TW" dirty="0"/>
          </a:p>
          <a:p>
            <a:pPr marL="514350" indent="-514350">
              <a:buFont typeface="+mj-lt"/>
              <a:buAutoNum type="arabicPeriod"/>
            </a:pPr>
            <a:r>
              <a:rPr lang="zh-TW" altLang="en-US" dirty="0"/>
              <a:t>如果時過境遷，證據滅失了，無法證明金針產自泰國或中國，到底誰要負擔不利的結果？</a:t>
            </a:r>
          </a:p>
        </p:txBody>
      </p:sp>
    </p:spTree>
    <p:extLst>
      <p:ext uri="{BB962C8B-B14F-4D97-AF65-F5344CB8AC3E}">
        <p14:creationId xmlns:p14="http://schemas.microsoft.com/office/powerpoint/2010/main" val="137474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3FAAFA-F775-45CB-9D8F-0AE390D1A7F0}"/>
              </a:ext>
            </a:extLst>
          </p:cNvPr>
          <p:cNvSpPr>
            <a:spLocks noGrp="1"/>
          </p:cNvSpPr>
          <p:nvPr>
            <p:ph type="title"/>
          </p:nvPr>
        </p:nvSpPr>
        <p:spPr/>
        <p:txBody>
          <a:bodyPr>
            <a:normAutofit/>
          </a:bodyPr>
          <a:lstStyle/>
          <a:p>
            <a:r>
              <a:rPr lang="zh-TW" altLang="en-US" sz="5400" dirty="0">
                <a:latin typeface="標楷體" panose="03000509000000000000" pitchFamily="65" charset="-120"/>
              </a:rPr>
              <a:t>名模執行業務所得爭議經過</a:t>
            </a:r>
            <a:endParaRPr lang="zh-TW" altLang="en-US" sz="5400" dirty="0">
              <a:latin typeface="標楷體" panose="03000509000000000000" pitchFamily="65" charset="-120"/>
              <a:ea typeface="標楷體" panose="03000509000000000000" pitchFamily="65" charset="-120"/>
            </a:endParaRPr>
          </a:p>
        </p:txBody>
      </p:sp>
      <p:sp>
        <p:nvSpPr>
          <p:cNvPr id="9" name="內容版面配置區 8">
            <a:extLst>
              <a:ext uri="{FF2B5EF4-FFF2-40B4-BE49-F238E27FC236}">
                <a16:creationId xmlns:a16="http://schemas.microsoft.com/office/drawing/2014/main" id="{87C9E769-6861-4913-B208-D5DC47CD5F8E}"/>
              </a:ext>
            </a:extLst>
          </p:cNvPr>
          <p:cNvSpPr>
            <a:spLocks noGrp="1"/>
          </p:cNvSpPr>
          <p:nvPr>
            <p:ph idx="1"/>
          </p:nvPr>
        </p:nvSpPr>
        <p:spPr>
          <a:xfrm>
            <a:off x="114301" y="1690688"/>
            <a:ext cx="11639734" cy="4958687"/>
          </a:xfrm>
        </p:spPr>
        <p:txBody>
          <a:bodyPr>
            <a:normAutofit/>
          </a:bodyPr>
          <a:lstStyle/>
          <a:p>
            <a:r>
              <a:rPr lang="en-US" altLang="zh-TW" sz="2400" dirty="0">
                <a:latin typeface="標楷體" panose="03000509000000000000" pitchFamily="65" charset="-120"/>
                <a:ea typeface="標楷體" panose="03000509000000000000" pitchFamily="65" charset="-120"/>
              </a:rPr>
              <a:t>94</a:t>
            </a:r>
            <a:r>
              <a:rPr lang="zh-TW" altLang="en-US" sz="2400" dirty="0">
                <a:latin typeface="標楷體" panose="03000509000000000000" pitchFamily="65" charset="-120"/>
                <a:ea typeface="標楷體" panose="03000509000000000000" pitchFamily="65" charset="-120"/>
              </a:rPr>
              <a:t>年原告林若亞</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林</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列報取自凱渥公司</a:t>
            </a:r>
            <a:r>
              <a:rPr lang="en-US" altLang="zh-TW" sz="2400" dirty="0">
                <a:latin typeface="標楷體" panose="03000509000000000000" pitchFamily="65" charset="-120"/>
                <a:ea typeface="標楷體" panose="03000509000000000000" pitchFamily="65" charset="-120"/>
              </a:rPr>
              <a:t>(K</a:t>
            </a:r>
            <a:r>
              <a:rPr lang="zh-TW" altLang="en-US" sz="2400" dirty="0">
                <a:latin typeface="標楷體" panose="03000509000000000000" pitchFamily="65" charset="-120"/>
                <a:ea typeface="標楷體" panose="03000509000000000000" pitchFamily="65" charset="-120"/>
              </a:rPr>
              <a:t>公司</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執行業務收入</a:t>
            </a:r>
            <a:r>
              <a:rPr lang="en-US" altLang="zh-TW" sz="2400" dirty="0">
                <a:latin typeface="標楷體" panose="03000509000000000000" pitchFamily="65" charset="-120"/>
                <a:ea typeface="標楷體" panose="03000509000000000000" pitchFamily="65" charset="-120"/>
              </a:rPr>
              <a:t>995,200</a:t>
            </a:r>
            <a:r>
              <a:rPr lang="zh-TW" altLang="en-US" sz="2400" dirty="0">
                <a:latin typeface="標楷體" panose="03000509000000000000" pitchFamily="65" charset="-120"/>
                <a:ea typeface="標楷體" panose="03000509000000000000" pitchFamily="65" charset="-120"/>
              </a:rPr>
              <a:t>元，減除必要費用</a:t>
            </a:r>
            <a:r>
              <a:rPr lang="en-US" altLang="zh-TW" sz="2400" dirty="0">
                <a:latin typeface="標楷體" panose="03000509000000000000" pitchFamily="65" charset="-120"/>
                <a:ea typeface="標楷體" panose="03000509000000000000" pitchFamily="65" charset="-120"/>
              </a:rPr>
              <a:t>750,000</a:t>
            </a:r>
            <a:r>
              <a:rPr lang="zh-TW" altLang="en-US" sz="2400" dirty="0">
                <a:latin typeface="標楷體" panose="03000509000000000000" pitchFamily="65" charset="-120"/>
                <a:ea typeface="標楷體" panose="03000509000000000000" pitchFamily="65" charset="-120"/>
              </a:rPr>
              <a:t>元後，申報執行業務所得</a:t>
            </a:r>
            <a:r>
              <a:rPr lang="en-US" altLang="zh-TW" sz="2400" dirty="0">
                <a:latin typeface="標楷體" panose="03000509000000000000" pitchFamily="65" charset="-120"/>
                <a:ea typeface="標楷體" panose="03000509000000000000" pitchFamily="65" charset="-120"/>
              </a:rPr>
              <a:t>245,200</a:t>
            </a:r>
            <a:r>
              <a:rPr lang="zh-TW" altLang="en-US" sz="2400" dirty="0">
                <a:latin typeface="標楷體" panose="03000509000000000000" pitchFamily="65" charset="-120"/>
                <a:ea typeface="標楷體" panose="03000509000000000000" pitchFamily="65" charset="-120"/>
              </a:rPr>
              <a:t>元。</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北區國稅局認定該所得為薪資所得，核定薪資所得</a:t>
            </a:r>
            <a:r>
              <a:rPr lang="en-US" altLang="zh-TW" sz="2400" dirty="0">
                <a:latin typeface="標楷體" panose="03000509000000000000" pitchFamily="65" charset="-120"/>
                <a:ea typeface="標楷體" panose="03000509000000000000" pitchFamily="65" charset="-120"/>
              </a:rPr>
              <a:t>995,200</a:t>
            </a:r>
            <a:r>
              <a:rPr lang="zh-TW" altLang="en-US" sz="2400" dirty="0">
                <a:latin typeface="標楷體" panose="03000509000000000000" pitchFamily="65" charset="-120"/>
                <a:ea typeface="標楷體" panose="03000509000000000000" pitchFamily="65" charset="-120"/>
              </a:rPr>
              <a:t>元，</a:t>
            </a:r>
            <a:r>
              <a:rPr lang="zh-TW" altLang="en-US" sz="2400" b="1" u="sng" dirty="0">
                <a:latin typeface="標楷體" panose="03000509000000000000" pitchFamily="65" charset="-120"/>
                <a:ea typeface="標楷體" panose="03000509000000000000" pitchFamily="65" charset="-120"/>
              </a:rPr>
              <a:t>補徵稅額</a:t>
            </a:r>
            <a:r>
              <a:rPr lang="en-US" altLang="zh-TW" sz="2400" b="1" u="sng" dirty="0">
                <a:latin typeface="標楷體" panose="03000509000000000000" pitchFamily="65" charset="-120"/>
                <a:ea typeface="標楷體" panose="03000509000000000000" pitchFamily="65" charset="-120"/>
              </a:rPr>
              <a:t>51,264</a:t>
            </a:r>
            <a:r>
              <a:rPr lang="zh-TW" altLang="en-US" sz="2400" b="1" u="sng" dirty="0">
                <a:latin typeface="標楷體" panose="03000509000000000000" pitchFamily="65" charset="-120"/>
                <a:ea typeface="標楷體" panose="03000509000000000000" pitchFamily="65" charset="-120"/>
              </a:rPr>
              <a:t>元</a:t>
            </a:r>
            <a:r>
              <a:rPr lang="zh-TW" altLang="en-US" sz="2400" dirty="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經原承辦桃園地院法官聲請釋憲後，</a:t>
            </a:r>
            <a:r>
              <a:rPr lang="en-US" altLang="zh-TW" sz="2400" dirty="0">
                <a:latin typeface="標楷體" panose="03000509000000000000" pitchFamily="65" charset="-120"/>
                <a:ea typeface="標楷體" panose="03000509000000000000" pitchFamily="65" charset="-120"/>
              </a:rPr>
              <a:t>106</a:t>
            </a:r>
            <a:r>
              <a:rPr lang="zh-TW" altLang="en-US" sz="2400" dirty="0">
                <a:latin typeface="標楷體" panose="03000509000000000000" pitchFamily="65" charset="-120"/>
                <a:ea typeface="標楷體" panose="03000509000000000000" pitchFamily="65" charset="-120"/>
              </a:rPr>
              <a:t>年</a:t>
            </a: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月作成釋字</a:t>
            </a:r>
            <a:r>
              <a:rPr lang="en-US" altLang="zh-TW" sz="2400" dirty="0">
                <a:latin typeface="標楷體" panose="03000509000000000000" pitchFamily="65" charset="-120"/>
                <a:ea typeface="標楷體" panose="03000509000000000000" pitchFamily="65" charset="-120"/>
              </a:rPr>
              <a:t>745</a:t>
            </a:r>
            <a:r>
              <a:rPr lang="zh-TW" altLang="en-US" sz="2400" dirty="0">
                <a:latin typeface="標楷體" panose="03000509000000000000" pitchFamily="65" charset="-120"/>
                <a:ea typeface="標楷體" panose="03000509000000000000" pitchFamily="65" charset="-120"/>
              </a:rPr>
              <a:t>號解釋。</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台北高等行政法院</a:t>
            </a:r>
            <a:r>
              <a:rPr lang="en-US" altLang="zh-TW" sz="2400" dirty="0">
                <a:latin typeface="標楷體" panose="03000509000000000000" pitchFamily="65" charset="-120"/>
                <a:ea typeface="標楷體" panose="03000509000000000000" pitchFamily="65" charset="-120"/>
              </a:rPr>
              <a:t>107</a:t>
            </a:r>
            <a:r>
              <a:rPr lang="zh-TW" altLang="en-US" sz="2400" dirty="0">
                <a:latin typeface="標楷體" panose="03000509000000000000" pitchFamily="65" charset="-120"/>
                <a:ea typeface="標楷體" panose="03000509000000000000" pitchFamily="65" charset="-120"/>
              </a:rPr>
              <a:t>年度簡上</a:t>
            </a:r>
            <a:r>
              <a:rPr lang="en-US" altLang="zh-TW" sz="2400" dirty="0">
                <a:latin typeface="標楷體" panose="03000509000000000000" pitchFamily="65" charset="-120"/>
                <a:ea typeface="標楷體" panose="03000509000000000000" pitchFamily="65" charset="-120"/>
              </a:rPr>
              <a:t>29</a:t>
            </a:r>
            <a:r>
              <a:rPr lang="zh-TW" altLang="en-US" sz="2400" dirty="0">
                <a:latin typeface="標楷體" panose="03000509000000000000" pitchFamily="65" charset="-120"/>
                <a:ea typeface="標楷體" panose="03000509000000000000" pitchFamily="65" charset="-120"/>
              </a:rPr>
              <a:t>號廢棄原判決，發回更審，作成桃園地院</a:t>
            </a:r>
            <a:r>
              <a:rPr lang="en-US" altLang="zh-TW" sz="2400" dirty="0">
                <a:latin typeface="標楷體" panose="03000509000000000000" pitchFamily="65" charset="-120"/>
                <a:ea typeface="標楷體" panose="03000509000000000000" pitchFamily="65" charset="-120"/>
              </a:rPr>
              <a:t>107</a:t>
            </a:r>
            <a:r>
              <a:rPr lang="zh-TW" altLang="en-US" sz="2400" dirty="0">
                <a:latin typeface="標楷體" panose="03000509000000000000" pitchFamily="65" charset="-120"/>
                <a:ea typeface="標楷體" panose="03000509000000000000" pitchFamily="65" charset="-120"/>
              </a:rPr>
              <a:t>稅簡更一第</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號判決，判決訴願決定、復查決定及原處分關於</a:t>
            </a:r>
            <a:r>
              <a:rPr lang="zh-TW" altLang="en-US" sz="2400" b="1" u="sng" dirty="0">
                <a:latin typeface="標楷體" panose="03000509000000000000" pitchFamily="65" charset="-120"/>
                <a:ea typeface="標楷體" panose="03000509000000000000" pitchFamily="65" charset="-120"/>
              </a:rPr>
              <a:t>補徵當年度超過</a:t>
            </a:r>
            <a:r>
              <a:rPr lang="en-US" altLang="zh-TW" sz="2400" b="1" u="sng" dirty="0">
                <a:latin typeface="標楷體" panose="03000509000000000000" pitchFamily="65" charset="-120"/>
                <a:ea typeface="標楷體" panose="03000509000000000000" pitchFamily="65" charset="-120"/>
              </a:rPr>
              <a:t>30,496</a:t>
            </a:r>
            <a:r>
              <a:rPr lang="zh-TW" altLang="en-US" sz="2400" b="1" u="sng" dirty="0">
                <a:latin typeface="標楷體" panose="03000509000000000000" pitchFamily="65" charset="-120"/>
                <a:ea typeface="標楷體" panose="03000509000000000000" pitchFamily="65" charset="-120"/>
              </a:rPr>
              <a:t>元部分均撤銷</a:t>
            </a:r>
            <a:r>
              <a:rPr lang="zh-TW" altLang="en-US" sz="2400" dirty="0">
                <a:latin typeface="標楷體" panose="03000509000000000000" pitchFamily="65" charset="-120"/>
                <a:ea typeface="標楷體" panose="03000509000000000000" pitchFamily="65" charset="-120"/>
              </a:rPr>
              <a:t>。林上訴後，台北高等行政法院裁定駁回定讞。</a:t>
            </a:r>
            <a:endParaRPr lang="en-US" altLang="zh-TW" sz="2400" dirty="0">
              <a:latin typeface="標楷體" panose="03000509000000000000" pitchFamily="65" charset="-120"/>
              <a:ea typeface="標楷體" panose="03000509000000000000" pitchFamily="65" charset="-120"/>
            </a:endParaRPr>
          </a:p>
          <a:p>
            <a:pPr marL="0" indent="0">
              <a:buNone/>
            </a:pPr>
            <a:endParaRPr lang="en-US" altLang="zh-TW"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093841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7FBA05-1011-4CBB-B6CF-803511521905}"/>
              </a:ext>
            </a:extLst>
          </p:cNvPr>
          <p:cNvSpPr>
            <a:spLocks noGrp="1"/>
          </p:cNvSpPr>
          <p:nvPr>
            <p:ph type="title"/>
          </p:nvPr>
        </p:nvSpPr>
        <p:spPr/>
        <p:txBody>
          <a:bodyPr/>
          <a:lstStyle/>
          <a:p>
            <a:r>
              <a:rPr lang="zh-TW" altLang="en-US" dirty="0"/>
              <a:t>判決爭點</a:t>
            </a:r>
          </a:p>
        </p:txBody>
      </p:sp>
      <p:sp>
        <p:nvSpPr>
          <p:cNvPr id="3" name="內容版面配置區 2">
            <a:extLst>
              <a:ext uri="{FF2B5EF4-FFF2-40B4-BE49-F238E27FC236}">
                <a16:creationId xmlns:a16="http://schemas.microsoft.com/office/drawing/2014/main" id="{9A7383AB-FBA5-4243-A7F8-4DB7922AA544}"/>
              </a:ext>
            </a:extLst>
          </p:cNvPr>
          <p:cNvSpPr>
            <a:spLocks noGrp="1"/>
          </p:cNvSpPr>
          <p:nvPr>
            <p:ph idx="1"/>
          </p:nvPr>
        </p:nvSpPr>
        <p:spPr/>
        <p:txBody>
          <a:bodyPr/>
          <a:lstStyle/>
          <a:p>
            <a:pPr marL="514350" indent="-514350">
              <a:buFont typeface="+mj-lt"/>
              <a:buAutoNum type="arabicPeriod"/>
            </a:pPr>
            <a:r>
              <a:rPr lang="zh-TW" altLang="en-US" dirty="0"/>
              <a:t>林與</a:t>
            </a:r>
            <a:r>
              <a:rPr lang="en-US" altLang="zh-TW" dirty="0"/>
              <a:t>K</a:t>
            </a:r>
            <a:r>
              <a:rPr lang="zh-TW" altLang="en-US" dirty="0"/>
              <a:t>公司所簽署之經紀契約，法律關係定性為何？</a:t>
            </a:r>
            <a:endParaRPr lang="en-US" altLang="zh-TW" dirty="0"/>
          </a:p>
          <a:p>
            <a:pPr marL="514350" indent="-514350">
              <a:buFont typeface="+mj-lt"/>
              <a:buAutoNum type="arabicPeriod"/>
            </a:pPr>
            <a:r>
              <a:rPr lang="zh-TW" altLang="en-US" dirty="0"/>
              <a:t>林於</a:t>
            </a:r>
            <a:r>
              <a:rPr lang="en-US" altLang="zh-TW" dirty="0"/>
              <a:t>94</a:t>
            </a:r>
            <a:r>
              <a:rPr lang="zh-TW" altLang="en-US" dirty="0"/>
              <a:t>年取自</a:t>
            </a:r>
            <a:r>
              <a:rPr lang="en-US" altLang="zh-TW" dirty="0"/>
              <a:t>K</a:t>
            </a:r>
            <a:r>
              <a:rPr lang="zh-TW" altLang="en-US" dirty="0"/>
              <a:t>公司之所得</a:t>
            </a:r>
            <a:r>
              <a:rPr lang="en-US" altLang="zh-TW" dirty="0"/>
              <a:t>995,200</a:t>
            </a:r>
            <a:r>
              <a:rPr lang="zh-TW" altLang="en-US" dirty="0"/>
              <a:t>元，究係薪資收入，抑或是執行業務收入？</a:t>
            </a:r>
            <a:endParaRPr lang="en-US" altLang="zh-TW" dirty="0"/>
          </a:p>
          <a:p>
            <a:pPr marL="514350" indent="-514350">
              <a:buFont typeface="+mj-lt"/>
              <a:buAutoNum type="arabicPeriod"/>
            </a:pPr>
            <a:r>
              <a:rPr lang="zh-TW" altLang="en-US" dirty="0"/>
              <a:t>如係執行業務收入，則所得總額為多少？</a:t>
            </a:r>
            <a:endParaRPr lang="en-US" altLang="zh-TW" dirty="0"/>
          </a:p>
          <a:p>
            <a:pPr marL="514350" indent="-514350">
              <a:buFont typeface="+mj-lt"/>
              <a:buAutoNum type="arabicPeriod"/>
            </a:pPr>
            <a:r>
              <a:rPr lang="zh-TW" altLang="en-US" dirty="0"/>
              <a:t>林當年度應補徵之稅額為多少元？</a:t>
            </a:r>
          </a:p>
        </p:txBody>
      </p:sp>
    </p:spTree>
    <p:extLst>
      <p:ext uri="{BB962C8B-B14F-4D97-AF65-F5344CB8AC3E}">
        <p14:creationId xmlns:p14="http://schemas.microsoft.com/office/powerpoint/2010/main" val="20668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3FAAFA-F775-45CB-9D8F-0AE390D1A7F0}"/>
              </a:ext>
            </a:extLst>
          </p:cNvPr>
          <p:cNvSpPr>
            <a:spLocks noGrp="1"/>
          </p:cNvSpPr>
          <p:nvPr>
            <p:ph type="title"/>
          </p:nvPr>
        </p:nvSpPr>
        <p:spPr>
          <a:xfrm>
            <a:off x="827116" y="318943"/>
            <a:ext cx="10515600" cy="1325563"/>
          </a:xfrm>
        </p:spPr>
        <p:txBody>
          <a:bodyPr>
            <a:normAutofit/>
          </a:bodyPr>
          <a:lstStyle/>
          <a:p>
            <a:r>
              <a:rPr lang="zh-TW" altLang="en-US" sz="5400" dirty="0">
                <a:latin typeface="標楷體" panose="03000509000000000000" pitchFamily="65" charset="-120"/>
              </a:rPr>
              <a:t>簡報流程</a:t>
            </a:r>
            <a:endParaRPr lang="zh-TW" altLang="en-US" sz="5400" dirty="0">
              <a:latin typeface="標楷體" panose="03000509000000000000" pitchFamily="65" charset="-120"/>
              <a:ea typeface="標楷體" panose="03000509000000000000" pitchFamily="65" charset="-120"/>
            </a:endParaRPr>
          </a:p>
        </p:txBody>
      </p:sp>
      <p:sp>
        <p:nvSpPr>
          <p:cNvPr id="9" name="內容版面配置區 8">
            <a:extLst>
              <a:ext uri="{FF2B5EF4-FFF2-40B4-BE49-F238E27FC236}">
                <a16:creationId xmlns:a16="http://schemas.microsoft.com/office/drawing/2014/main" id="{87C9E769-6861-4913-B208-D5DC47CD5F8E}"/>
              </a:ext>
            </a:extLst>
          </p:cNvPr>
          <p:cNvSpPr>
            <a:spLocks noGrp="1"/>
          </p:cNvSpPr>
          <p:nvPr>
            <p:ph idx="1"/>
          </p:nvPr>
        </p:nvSpPr>
        <p:spPr>
          <a:xfrm>
            <a:off x="838200" y="1537450"/>
            <a:ext cx="10515600" cy="4563673"/>
          </a:xfrm>
        </p:spPr>
        <p:txBody>
          <a:bodyPr>
            <a:normAutofit lnSpcReduction="10000"/>
          </a:bodyPr>
          <a:lstStyle/>
          <a:p>
            <a:r>
              <a:rPr lang="zh-TW" altLang="en-US" sz="3200" dirty="0"/>
              <a:t>蕾神之槌踢爆家族稅事貓膩</a:t>
            </a:r>
            <a:endParaRPr lang="en-US" altLang="zh-TW" sz="3200" dirty="0"/>
          </a:p>
          <a:p>
            <a:pPr lvl="1"/>
            <a:r>
              <a:rPr lang="zh-TW" altLang="en-US" sz="2800" dirty="0"/>
              <a:t>加入：</a:t>
            </a:r>
            <a:r>
              <a:rPr lang="en-US" altLang="zh-TW" sz="2800" dirty="0"/>
              <a:t>https://www.facebook.com/groups/1620152684904062</a:t>
            </a:r>
          </a:p>
          <a:p>
            <a:pPr lvl="1"/>
            <a:r>
              <a:rPr lang="zh-TW" altLang="en-US" sz="2800" dirty="0"/>
              <a:t>新聞摘要演示與分析：</a:t>
            </a:r>
            <a:r>
              <a:rPr lang="en-US" altLang="zh-TW" sz="2800" dirty="0"/>
              <a:t>https://reurl.cc/q1MY1D</a:t>
            </a:r>
          </a:p>
          <a:p>
            <a:r>
              <a:rPr lang="zh-TW" altLang="en-US" sz="3200" dirty="0"/>
              <a:t>納稅者權利保護法的重要規定與解說</a:t>
            </a:r>
            <a:endParaRPr lang="en-US" altLang="zh-TW" sz="3200" dirty="0"/>
          </a:p>
          <a:p>
            <a:r>
              <a:rPr lang="zh-TW" altLang="en-US" sz="3200" dirty="0"/>
              <a:t>舉證責任案例分析－金針案</a:t>
            </a:r>
            <a:endParaRPr lang="en-US" altLang="zh-TW" sz="3200" dirty="0"/>
          </a:p>
          <a:p>
            <a:r>
              <a:rPr lang="zh-TW" altLang="en-US" sz="3200" dirty="0"/>
              <a:t>實質課稅案例分析－名模執行業務所得案</a:t>
            </a:r>
            <a:endParaRPr lang="en-US" altLang="zh-TW" sz="3200" dirty="0"/>
          </a:p>
        </p:txBody>
      </p:sp>
    </p:spTree>
    <p:extLst>
      <p:ext uri="{BB962C8B-B14F-4D97-AF65-F5344CB8AC3E}">
        <p14:creationId xmlns:p14="http://schemas.microsoft.com/office/powerpoint/2010/main" val="1766265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9758D4-C711-4532-B066-A25867DBCED5}"/>
              </a:ext>
            </a:extLst>
          </p:cNvPr>
          <p:cNvSpPr>
            <a:spLocks noGrp="1"/>
          </p:cNvSpPr>
          <p:nvPr>
            <p:ph type="title"/>
          </p:nvPr>
        </p:nvSpPr>
        <p:spPr/>
        <p:txBody>
          <a:bodyPr/>
          <a:lstStyle/>
          <a:p>
            <a:r>
              <a:rPr lang="zh-TW" altLang="en-US" dirty="0"/>
              <a:t>原被告主張比較</a:t>
            </a:r>
          </a:p>
        </p:txBody>
      </p:sp>
      <p:graphicFrame>
        <p:nvGraphicFramePr>
          <p:cNvPr id="4" name="表格 4">
            <a:extLst>
              <a:ext uri="{FF2B5EF4-FFF2-40B4-BE49-F238E27FC236}">
                <a16:creationId xmlns:a16="http://schemas.microsoft.com/office/drawing/2014/main" id="{83A70F49-AC4A-42E2-8C1B-52DB99DD676A}"/>
              </a:ext>
            </a:extLst>
          </p:cNvPr>
          <p:cNvGraphicFramePr>
            <a:graphicFrameLocks noGrp="1"/>
          </p:cNvGraphicFramePr>
          <p:nvPr>
            <p:ph idx="1"/>
          </p:nvPr>
        </p:nvGraphicFramePr>
        <p:xfrm>
          <a:off x="504825" y="1352550"/>
          <a:ext cx="10848976" cy="5161806"/>
        </p:xfrm>
        <a:graphic>
          <a:graphicData uri="http://schemas.openxmlformats.org/drawingml/2006/table">
            <a:tbl>
              <a:tblPr firstRow="1" bandRow="1">
                <a:tableStyleId>{5C22544A-7EE6-4342-B048-85BDC9FD1C3A}</a:tableStyleId>
              </a:tblPr>
              <a:tblGrid>
                <a:gridCol w="5424488">
                  <a:extLst>
                    <a:ext uri="{9D8B030D-6E8A-4147-A177-3AD203B41FA5}">
                      <a16:colId xmlns:a16="http://schemas.microsoft.com/office/drawing/2014/main" val="700644854"/>
                    </a:ext>
                  </a:extLst>
                </a:gridCol>
                <a:gridCol w="5424488">
                  <a:extLst>
                    <a:ext uri="{9D8B030D-6E8A-4147-A177-3AD203B41FA5}">
                      <a16:colId xmlns:a16="http://schemas.microsoft.com/office/drawing/2014/main" val="871439881"/>
                    </a:ext>
                  </a:extLst>
                </a:gridCol>
              </a:tblGrid>
              <a:tr h="406926">
                <a:tc>
                  <a:txBody>
                    <a:bodyPr/>
                    <a:lstStyle/>
                    <a:p>
                      <a:r>
                        <a:rPr lang="zh-TW" altLang="en-US" sz="2000" dirty="0"/>
                        <a:t>原告主張</a:t>
                      </a:r>
                    </a:p>
                  </a:txBody>
                  <a:tcPr/>
                </a:tc>
                <a:tc>
                  <a:txBody>
                    <a:bodyPr/>
                    <a:lstStyle/>
                    <a:p>
                      <a:r>
                        <a:rPr lang="zh-TW" altLang="en-US" sz="2000" dirty="0"/>
                        <a:t>被告主張</a:t>
                      </a:r>
                    </a:p>
                  </a:txBody>
                  <a:tcPr/>
                </a:tc>
                <a:extLst>
                  <a:ext uri="{0D108BD9-81ED-4DB2-BD59-A6C34878D82A}">
                    <a16:rowId xmlns:a16="http://schemas.microsoft.com/office/drawing/2014/main" val="3185675186"/>
                  </a:ext>
                </a:extLst>
              </a:tr>
              <a:tr h="1605407">
                <a:tc>
                  <a:txBody>
                    <a:bodyPr/>
                    <a:lstStyle/>
                    <a:p>
                      <a:r>
                        <a:rPr lang="zh-TW" altLang="en-US" sz="2000" dirty="0"/>
                        <a:t>經紀契約，</a:t>
                      </a:r>
                      <a:r>
                        <a:rPr lang="en-US" altLang="zh-TW" sz="2000" dirty="0"/>
                        <a:t>K</a:t>
                      </a:r>
                      <a:r>
                        <a:rPr lang="zh-TW" altLang="en-US" sz="2000" dirty="0"/>
                        <a:t>公司係以林之 利 益 為 計 算 ， 而 依 間 接 代 理 之 方 式 ， </a:t>
                      </a:r>
                      <a:r>
                        <a:rPr lang="zh-TW" altLang="en-US" sz="2000" b="1" u="sng" dirty="0"/>
                        <a:t>以 該 公 司 之 名 義 代 林 接 洽 工 作 並 簽 訂 演 藝 契 約 ， 並 就 所 得 之 給 付 方 式 約 定 以 比例 分 配 ， 而 將 其 獲 得 之 經 濟 利 益 歸 屬 於 原 告 ， 應 屬 民 法 上 之 行 紀 契 約</a:t>
                      </a:r>
                    </a:p>
                  </a:txBody>
                  <a:tcPr/>
                </a:tc>
                <a:tc>
                  <a:txBody>
                    <a:bodyPr/>
                    <a:lstStyle/>
                    <a:p>
                      <a:r>
                        <a:rPr lang="zh-TW" altLang="en-US" sz="2000" dirty="0"/>
                        <a:t>經 紀 契 約 書 觀 之 ， 其 不 得 從 事 任 何 未 經 凱 渥 公</a:t>
                      </a:r>
                      <a:r>
                        <a:rPr lang="en-US" altLang="zh-TW" sz="2000" dirty="0"/>
                        <a:t> </a:t>
                      </a:r>
                      <a:r>
                        <a:rPr lang="zh-TW" altLang="en-US" sz="2000" dirty="0"/>
                        <a:t>司 允 許 或 同 意 安 排 之 演 出 及 活 動 ， 並 接 受 及 配 合 該 公 司 工 作管 理 及 編 排 ， 積 極 履 行 及 參 與 業 務 及 宣 傳 活 動 </a:t>
                      </a:r>
                      <a:r>
                        <a:rPr lang="zh-TW" altLang="en-US" sz="2000" b="1" u="sng" dirty="0"/>
                        <a:t>， 切 實 遵 守</a:t>
                      </a:r>
                      <a:r>
                        <a:rPr lang="en-US" altLang="zh-TW" sz="2000" b="1" u="sng" dirty="0"/>
                        <a:t>K</a:t>
                      </a:r>
                      <a:r>
                        <a:rPr lang="zh-TW" altLang="en-US" sz="2000" b="1" u="sng" dirty="0"/>
                        <a:t> 公 司 對 活 動 之 各 項 指 示 及 要 求 等 ， 故係 僱 傭 關 係</a:t>
                      </a:r>
                    </a:p>
                  </a:txBody>
                  <a:tcPr/>
                </a:tc>
                <a:extLst>
                  <a:ext uri="{0D108BD9-81ED-4DB2-BD59-A6C34878D82A}">
                    <a16:rowId xmlns:a16="http://schemas.microsoft.com/office/drawing/2014/main" val="786974977"/>
                  </a:ext>
                </a:extLst>
              </a:tr>
              <a:tr h="2508449">
                <a:tc>
                  <a:txBody>
                    <a:bodyPr/>
                    <a:lstStyle/>
                    <a:p>
                      <a:r>
                        <a:rPr lang="zh-TW" altLang="en-US" sz="2000" dirty="0"/>
                        <a:t>服 裝 、 美 妝 、 造 型 、 交 通 等 相 關 費 用 支 出 ， 實 際 均 係</a:t>
                      </a:r>
                      <a:r>
                        <a:rPr lang="en-US" altLang="zh-TW" sz="2000" dirty="0"/>
                        <a:t>K</a:t>
                      </a:r>
                      <a:r>
                        <a:rPr lang="zh-TW" altLang="en-US" sz="2000" dirty="0"/>
                        <a:t>公 司 向 業 主 方 取 得 報 酬 後 ， 就林 依 系 </a:t>
                      </a:r>
                      <a:r>
                        <a:rPr lang="zh-TW" altLang="en-US" sz="2000" b="1" u="sng" dirty="0"/>
                        <a:t>爭 經 紀 契 約 所 能 取 得 酬 金 之 數 額 ， 扣 除 上 開 表 演 相 關 費 用 後 ， 再 支付 予 原 告 </a:t>
                      </a:r>
                      <a:r>
                        <a:rPr lang="zh-TW" altLang="en-US" sz="2000" dirty="0"/>
                        <a:t>。 又 林執 行 模 特 兒 工 作 所 需 之 專 業 知 識 </a:t>
                      </a:r>
                      <a:r>
                        <a:rPr lang="en-US" altLang="zh-TW" sz="2000" dirty="0"/>
                        <a:t>…</a:t>
                      </a:r>
                      <a:r>
                        <a:rPr lang="zh-TW" altLang="en-US" sz="2000" dirty="0"/>
                        <a:t>訓 練 等 ，</a:t>
                      </a:r>
                      <a:r>
                        <a:rPr lang="en-US" altLang="zh-TW" sz="2000" dirty="0"/>
                        <a:t>…</a:t>
                      </a:r>
                      <a:r>
                        <a:rPr lang="zh-TW" altLang="en-US" sz="2000" dirty="0"/>
                        <a:t>長 期 之 訓 練 課 程 及 講 師 費 用 ， 亦 由 原 告 自 行 負 擔 。 符 合 執 行 業 務 者 自 負 盈 虧 之 要 件 。</a:t>
                      </a:r>
                    </a:p>
                  </a:txBody>
                  <a:tcPr/>
                </a:tc>
                <a:tc>
                  <a:txBody>
                    <a:bodyPr/>
                    <a:lstStyle/>
                    <a:p>
                      <a:r>
                        <a:rPr lang="en-US" altLang="zh-TW" sz="2000" dirty="0"/>
                        <a:t>K</a:t>
                      </a:r>
                      <a:r>
                        <a:rPr lang="zh-TW" altLang="en-US" sz="2000" dirty="0"/>
                        <a:t>公 司 將 取 得 之 收 入 開 立 發 票 予 客 戶， 並 將 該 收 入 及 必 要 費 用 列 報 為 該 公 司 之 營 業 收 入 及 成 本 ；另 談 話 紀 錄  自 承 ，</a:t>
                      </a:r>
                      <a:r>
                        <a:rPr lang="en-US" altLang="zh-TW" sz="2000" dirty="0"/>
                        <a:t>K</a:t>
                      </a:r>
                      <a:r>
                        <a:rPr lang="zh-TW" altLang="en-US" sz="2000" dirty="0"/>
                        <a:t> 公 司代 為 收 取 所 得 並 扣 除 必 要 成 本 及 費 用 ， 及 其 </a:t>
                      </a:r>
                      <a:r>
                        <a:rPr lang="zh-TW" altLang="en-US" sz="2000" b="1" u="sng" dirty="0"/>
                        <a:t>經 紀 報 酬 後 將 淨</a:t>
                      </a:r>
                      <a:r>
                        <a:rPr lang="en-US" altLang="zh-TW" sz="2000" b="1" u="sng" dirty="0"/>
                        <a:t> </a:t>
                      </a:r>
                      <a:r>
                        <a:rPr lang="zh-TW" altLang="en-US" sz="2000" b="1" u="sng" dirty="0"/>
                        <a:t>額 支 付 予 林 ， 是 林 取 得 系 爭 所 得 不 須 負 工 作 成 敗 責 任 </a:t>
                      </a:r>
                      <a:r>
                        <a:rPr lang="zh-TW" altLang="en-US" sz="2000" dirty="0"/>
                        <a:t>， 亦 無須 提 供 勞 務 以 外 之 成 本 來 完 成 工 作 ， 自 與 執 行 業 務 者 須 自 負盈 虧 之 情 形 有 別 。</a:t>
                      </a:r>
                    </a:p>
                  </a:txBody>
                  <a:tcPr/>
                </a:tc>
                <a:extLst>
                  <a:ext uri="{0D108BD9-81ED-4DB2-BD59-A6C34878D82A}">
                    <a16:rowId xmlns:a16="http://schemas.microsoft.com/office/drawing/2014/main" val="2802104908"/>
                  </a:ext>
                </a:extLst>
              </a:tr>
            </a:tbl>
          </a:graphicData>
        </a:graphic>
      </p:graphicFrame>
    </p:spTree>
    <p:extLst>
      <p:ext uri="{BB962C8B-B14F-4D97-AF65-F5344CB8AC3E}">
        <p14:creationId xmlns:p14="http://schemas.microsoft.com/office/powerpoint/2010/main" val="2262931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9758D4-C711-4532-B066-A25867DBCED5}"/>
              </a:ext>
            </a:extLst>
          </p:cNvPr>
          <p:cNvSpPr>
            <a:spLocks noGrp="1"/>
          </p:cNvSpPr>
          <p:nvPr>
            <p:ph type="title"/>
          </p:nvPr>
        </p:nvSpPr>
        <p:spPr/>
        <p:txBody>
          <a:bodyPr/>
          <a:lstStyle/>
          <a:p>
            <a:r>
              <a:rPr lang="zh-TW" altLang="en-US" dirty="0"/>
              <a:t>原被告主張比較</a:t>
            </a:r>
          </a:p>
        </p:txBody>
      </p:sp>
      <p:graphicFrame>
        <p:nvGraphicFramePr>
          <p:cNvPr id="4" name="表格 4">
            <a:extLst>
              <a:ext uri="{FF2B5EF4-FFF2-40B4-BE49-F238E27FC236}">
                <a16:creationId xmlns:a16="http://schemas.microsoft.com/office/drawing/2014/main" id="{83A70F49-AC4A-42E2-8C1B-52DB99DD676A}"/>
              </a:ext>
            </a:extLst>
          </p:cNvPr>
          <p:cNvGraphicFramePr>
            <a:graphicFrameLocks noGrp="1"/>
          </p:cNvGraphicFramePr>
          <p:nvPr>
            <p:ph idx="1"/>
          </p:nvPr>
        </p:nvGraphicFramePr>
        <p:xfrm>
          <a:off x="504825" y="1352550"/>
          <a:ext cx="10848976" cy="4154369"/>
        </p:xfrm>
        <a:graphic>
          <a:graphicData uri="http://schemas.openxmlformats.org/drawingml/2006/table">
            <a:tbl>
              <a:tblPr firstRow="1" bandRow="1">
                <a:tableStyleId>{5C22544A-7EE6-4342-B048-85BDC9FD1C3A}</a:tableStyleId>
              </a:tblPr>
              <a:tblGrid>
                <a:gridCol w="5424488">
                  <a:extLst>
                    <a:ext uri="{9D8B030D-6E8A-4147-A177-3AD203B41FA5}">
                      <a16:colId xmlns:a16="http://schemas.microsoft.com/office/drawing/2014/main" val="700644854"/>
                    </a:ext>
                  </a:extLst>
                </a:gridCol>
                <a:gridCol w="5424488">
                  <a:extLst>
                    <a:ext uri="{9D8B030D-6E8A-4147-A177-3AD203B41FA5}">
                      <a16:colId xmlns:a16="http://schemas.microsoft.com/office/drawing/2014/main" val="871439881"/>
                    </a:ext>
                  </a:extLst>
                </a:gridCol>
              </a:tblGrid>
              <a:tr h="406926">
                <a:tc>
                  <a:txBody>
                    <a:bodyPr/>
                    <a:lstStyle/>
                    <a:p>
                      <a:r>
                        <a:rPr lang="zh-TW" altLang="en-US" sz="2400" dirty="0"/>
                        <a:t>原告主張</a:t>
                      </a:r>
                    </a:p>
                  </a:txBody>
                  <a:tcPr/>
                </a:tc>
                <a:tc>
                  <a:txBody>
                    <a:bodyPr/>
                    <a:lstStyle/>
                    <a:p>
                      <a:r>
                        <a:rPr lang="zh-TW" altLang="en-US" sz="2400" dirty="0"/>
                        <a:t>被告主張</a:t>
                      </a:r>
                    </a:p>
                  </a:txBody>
                  <a:tcPr/>
                </a:tc>
                <a:extLst>
                  <a:ext uri="{0D108BD9-81ED-4DB2-BD59-A6C34878D82A}">
                    <a16:rowId xmlns:a16="http://schemas.microsoft.com/office/drawing/2014/main" val="3185675186"/>
                  </a:ext>
                </a:extLst>
              </a:tr>
              <a:tr h="897999">
                <a:tc>
                  <a:txBody>
                    <a:bodyPr/>
                    <a:lstStyle/>
                    <a:p>
                      <a:r>
                        <a:rPr lang="zh-TW" altLang="en-US" sz="2400" dirty="0"/>
                        <a:t>林須 自 行 承擔 </a:t>
                      </a:r>
                      <a:r>
                        <a:rPr lang="zh-TW" altLang="en-US" sz="2400" b="1" u="sng" dirty="0"/>
                        <a:t>有 無 工 作 之 風 險 </a:t>
                      </a:r>
                      <a:r>
                        <a:rPr lang="zh-TW" altLang="en-US" sz="2400" dirty="0"/>
                        <a:t>， 且 須 就 其 本 身 執 行 業 務 之 成 敗 負 責 ，</a:t>
                      </a:r>
                    </a:p>
                  </a:txBody>
                  <a:tcPr/>
                </a:tc>
                <a:tc>
                  <a:txBody>
                    <a:bodyPr/>
                    <a:lstStyle/>
                    <a:p>
                      <a:endParaRPr lang="zh-TW" altLang="en-US" sz="2400" dirty="0"/>
                    </a:p>
                  </a:txBody>
                  <a:tcPr/>
                </a:tc>
                <a:extLst>
                  <a:ext uri="{0D108BD9-81ED-4DB2-BD59-A6C34878D82A}">
                    <a16:rowId xmlns:a16="http://schemas.microsoft.com/office/drawing/2014/main" val="786974977"/>
                  </a:ext>
                </a:extLst>
              </a:tr>
              <a:tr h="2508449">
                <a:tc>
                  <a:txBody>
                    <a:bodyPr/>
                    <a:lstStyle/>
                    <a:p>
                      <a:r>
                        <a:rPr lang="zh-TW" altLang="en-US" sz="2400" dirty="0"/>
                        <a:t>原告執行業務所得計算</a:t>
                      </a:r>
                      <a:endParaRPr lang="en-US" altLang="zh-TW" sz="2400" dirty="0"/>
                    </a:p>
                    <a:p>
                      <a:pPr marL="285750" indent="-285750">
                        <a:buFont typeface="Arial" panose="020B0604020202020204" pitchFamily="34" charset="0"/>
                        <a:buChar char="•"/>
                      </a:pPr>
                      <a:r>
                        <a:rPr lang="en-US" altLang="zh-TW" sz="2400" dirty="0"/>
                        <a:t>995,200-750,000=245,200</a:t>
                      </a:r>
                      <a:r>
                        <a:rPr lang="zh-TW" altLang="en-US" sz="2400" dirty="0"/>
                        <a:t>元；或</a:t>
                      </a:r>
                      <a:endParaRPr lang="en-US" altLang="zh-TW" sz="2400" dirty="0"/>
                    </a:p>
                    <a:p>
                      <a:pPr marL="285750" indent="-285750">
                        <a:buFont typeface="Arial" panose="020B0604020202020204" pitchFamily="34" charset="0"/>
                        <a:buChar char="•"/>
                      </a:pPr>
                      <a:r>
                        <a:rPr lang="en-US" altLang="zh-TW" sz="2400" dirty="0"/>
                        <a:t>995,200*55%(45%</a:t>
                      </a:r>
                      <a:r>
                        <a:rPr lang="zh-TW" altLang="en-US" sz="2400" dirty="0"/>
                        <a:t>成本費用率</a:t>
                      </a:r>
                      <a:r>
                        <a:rPr lang="en-US" altLang="zh-TW" sz="2400" dirty="0"/>
                        <a:t>)=547,360</a:t>
                      </a:r>
                      <a:r>
                        <a:rPr lang="zh-TW" altLang="en-US" sz="2400" dirty="0"/>
                        <a:t>元</a:t>
                      </a:r>
                    </a:p>
                  </a:txBody>
                  <a:tcPr/>
                </a:tc>
                <a:tc>
                  <a:txBody>
                    <a:bodyPr/>
                    <a:lstStyle/>
                    <a:p>
                      <a:r>
                        <a:rPr lang="zh-TW" altLang="en-US" sz="2400" dirty="0"/>
                        <a:t>薪資所得計算</a:t>
                      </a:r>
                      <a:endParaRPr lang="en-US" altLang="zh-TW" sz="2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t>995,200</a:t>
                      </a:r>
                      <a:r>
                        <a:rPr lang="zh-TW" altLang="en-US" sz="2400" dirty="0"/>
                        <a:t>收入</a:t>
                      </a:r>
                      <a:r>
                        <a:rPr lang="en-US" altLang="zh-TW" sz="2400" dirty="0"/>
                        <a:t>-</a:t>
                      </a:r>
                      <a:r>
                        <a:rPr lang="zh-TW" altLang="en-US" sz="2400" dirty="0"/>
                        <a:t>成本</a:t>
                      </a:r>
                      <a:r>
                        <a:rPr lang="en-US" altLang="zh-TW" sz="2400" dirty="0"/>
                        <a:t>0=995,200</a:t>
                      </a:r>
                      <a:r>
                        <a:rPr lang="zh-TW" altLang="en-US" sz="2400" dirty="0"/>
                        <a:t>元</a:t>
                      </a:r>
                    </a:p>
                  </a:txBody>
                  <a:tcPr/>
                </a:tc>
                <a:extLst>
                  <a:ext uri="{0D108BD9-81ED-4DB2-BD59-A6C34878D82A}">
                    <a16:rowId xmlns:a16="http://schemas.microsoft.com/office/drawing/2014/main" val="2802104908"/>
                  </a:ext>
                </a:extLst>
              </a:tr>
            </a:tbl>
          </a:graphicData>
        </a:graphic>
      </p:graphicFrame>
    </p:spTree>
    <p:extLst>
      <p:ext uri="{BB962C8B-B14F-4D97-AF65-F5344CB8AC3E}">
        <p14:creationId xmlns:p14="http://schemas.microsoft.com/office/powerpoint/2010/main" val="1199277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E08795-EF45-449D-A701-3E35B686D1E1}"/>
              </a:ext>
            </a:extLst>
          </p:cNvPr>
          <p:cNvSpPr>
            <a:spLocks noGrp="1"/>
          </p:cNvSpPr>
          <p:nvPr>
            <p:ph type="title"/>
          </p:nvPr>
        </p:nvSpPr>
        <p:spPr/>
        <p:txBody>
          <a:bodyPr>
            <a:normAutofit fontScale="90000"/>
          </a:bodyPr>
          <a:lstStyle/>
          <a:p>
            <a:r>
              <a:rPr lang="zh-TW" altLang="en-US" dirty="0"/>
              <a:t>桃園地院行政庭判斷</a:t>
            </a:r>
            <a:r>
              <a:rPr lang="en-US" altLang="zh-TW" dirty="0"/>
              <a:t>(1)</a:t>
            </a:r>
            <a:br>
              <a:rPr lang="en-US" altLang="zh-TW" dirty="0"/>
            </a:br>
            <a:r>
              <a:rPr lang="zh-TW" altLang="en-US" dirty="0"/>
              <a:t>解讀約款，經紀合約是民法上委任契約</a:t>
            </a:r>
          </a:p>
        </p:txBody>
      </p:sp>
      <p:sp>
        <p:nvSpPr>
          <p:cNvPr id="3" name="內容版面配置區 2">
            <a:extLst>
              <a:ext uri="{FF2B5EF4-FFF2-40B4-BE49-F238E27FC236}">
                <a16:creationId xmlns:a16="http://schemas.microsoft.com/office/drawing/2014/main" id="{18DD0E7C-CD9B-4EE3-9C65-E10DB44DAF73}"/>
              </a:ext>
            </a:extLst>
          </p:cNvPr>
          <p:cNvSpPr>
            <a:spLocks noGrp="1"/>
          </p:cNvSpPr>
          <p:nvPr>
            <p:ph idx="1"/>
          </p:nvPr>
        </p:nvSpPr>
        <p:spPr>
          <a:xfrm>
            <a:off x="838200" y="1825624"/>
            <a:ext cx="10845800" cy="4595495"/>
          </a:xfrm>
        </p:spPr>
        <p:txBody>
          <a:bodyPr>
            <a:normAutofit fontScale="77500" lnSpcReduction="20000"/>
          </a:bodyPr>
          <a:lstStyle/>
          <a:p>
            <a:pPr marL="0" indent="0">
              <a:buNone/>
            </a:pPr>
            <a:r>
              <a:rPr lang="zh-TW" altLang="en-US" dirty="0"/>
              <a:t>經紀契約第</a:t>
            </a:r>
            <a:r>
              <a:rPr lang="en-US" altLang="zh-TW" dirty="0"/>
              <a:t>1 </a:t>
            </a:r>
            <a:r>
              <a:rPr lang="zh-TW" altLang="en-US" dirty="0"/>
              <a:t>條約定：原告同意舉凡所有與模特兒及演藝經紀相關事務範圍如下：⑴演藝部分包括</a:t>
            </a:r>
            <a:r>
              <a:rPr lang="en-US" altLang="zh-TW" dirty="0"/>
              <a:t>…</a:t>
            </a:r>
            <a:r>
              <a:rPr lang="zh-TW" altLang="en-US" dirty="0"/>
              <a:t>。⑵模特兒部分包括</a:t>
            </a:r>
            <a:r>
              <a:rPr lang="en-US" altLang="zh-TW" dirty="0"/>
              <a:t>…</a:t>
            </a:r>
            <a:r>
              <a:rPr lang="zh-TW" altLang="en-US" dirty="0"/>
              <a:t>。⑶其他一切適於經紀之事務（包括但不限於寫作、畫作、出版各種書籍等）均</a:t>
            </a:r>
            <a:r>
              <a:rPr lang="zh-TW" altLang="en-US" b="1" u="sng" dirty="0"/>
              <a:t>授權由凱渥公司擔任原告之經紀公司，由該公司代理原告簽訂與合約約定之模特兒經紀事物相關之任何工作合約，並委由該公司代理原告接洽所有工作，並委任該公司全權處理國內外之娛樂演出事宜及製作、肖像使用權。</a:t>
            </a:r>
            <a:endParaRPr lang="en-US" altLang="zh-TW" b="1" u="sng" dirty="0"/>
          </a:p>
          <a:p>
            <a:pPr marL="0" indent="0">
              <a:buNone/>
            </a:pPr>
            <a:r>
              <a:rPr lang="en-US" altLang="zh-TW" dirty="0"/>
              <a:t>-&gt;</a:t>
            </a:r>
            <a:r>
              <a:rPr lang="zh-TW" altLang="en-US" dirty="0"/>
              <a:t>揆諸上開約定可知，</a:t>
            </a:r>
            <a:r>
              <a:rPr lang="zh-TW" altLang="en-US" b="1" u="sng" dirty="0"/>
              <a:t>原告係委託凱渥公司代原告處理模特兒及演藝經紀相關事務，並授權由該公司代理原告接洽及簽訂模特兒及演藝經紀合約，是此部分約定內容，與民法第</a:t>
            </a:r>
            <a:r>
              <a:rPr lang="en-US" altLang="zh-TW" b="1" u="sng" dirty="0"/>
              <a:t>528 </a:t>
            </a:r>
            <a:r>
              <a:rPr lang="zh-TW" altLang="en-US" b="1" u="sng" dirty="0"/>
              <a:t>條之規定「稱委任者，謂當事人約定，一方委託他方處理事務，他方允為處理之契約」要件相符，應定性為民法上委任契約無訛。</a:t>
            </a:r>
          </a:p>
          <a:p>
            <a:pPr marL="0" indent="0">
              <a:buNone/>
            </a:pPr>
            <a:endParaRPr lang="zh-TW" altLang="en-US" b="1" u="sng" dirty="0"/>
          </a:p>
        </p:txBody>
      </p:sp>
    </p:spTree>
    <p:extLst>
      <p:ext uri="{BB962C8B-B14F-4D97-AF65-F5344CB8AC3E}">
        <p14:creationId xmlns:p14="http://schemas.microsoft.com/office/powerpoint/2010/main" val="2923938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BF35F6-4FFB-4BC8-831A-26A45E880601}"/>
              </a:ext>
            </a:extLst>
          </p:cNvPr>
          <p:cNvSpPr>
            <a:spLocks noGrp="1"/>
          </p:cNvSpPr>
          <p:nvPr>
            <p:ph type="title"/>
          </p:nvPr>
        </p:nvSpPr>
        <p:spPr/>
        <p:txBody>
          <a:bodyPr>
            <a:normAutofit fontScale="90000"/>
          </a:bodyPr>
          <a:lstStyle/>
          <a:p>
            <a:r>
              <a:rPr lang="zh-TW" altLang="en-US" dirty="0"/>
              <a:t>桃園地院行政庭判斷</a:t>
            </a:r>
            <a:r>
              <a:rPr lang="en-US" altLang="zh-TW" dirty="0"/>
              <a:t>(2)</a:t>
            </a:r>
            <a:br>
              <a:rPr lang="en-US" altLang="zh-TW" dirty="0"/>
            </a:br>
            <a:r>
              <a:rPr lang="zh-TW" altLang="en-US" dirty="0"/>
              <a:t>解讀約款，經紀合約兼具行紀契約</a:t>
            </a:r>
          </a:p>
        </p:txBody>
      </p:sp>
      <p:sp>
        <p:nvSpPr>
          <p:cNvPr id="3" name="內容版面配置區 2">
            <a:extLst>
              <a:ext uri="{FF2B5EF4-FFF2-40B4-BE49-F238E27FC236}">
                <a16:creationId xmlns:a16="http://schemas.microsoft.com/office/drawing/2014/main" id="{28886E71-C985-4562-94F7-E8C90F828A9F}"/>
              </a:ext>
            </a:extLst>
          </p:cNvPr>
          <p:cNvSpPr>
            <a:spLocks noGrp="1"/>
          </p:cNvSpPr>
          <p:nvPr>
            <p:ph idx="1"/>
          </p:nvPr>
        </p:nvSpPr>
        <p:spPr>
          <a:xfrm>
            <a:off x="838200" y="1825625"/>
            <a:ext cx="10515600" cy="4667250"/>
          </a:xfrm>
        </p:spPr>
        <p:txBody>
          <a:bodyPr>
            <a:normAutofit fontScale="77500" lnSpcReduction="20000"/>
          </a:bodyPr>
          <a:lstStyle/>
          <a:p>
            <a:r>
              <a:rPr lang="zh-TW" altLang="en-US" dirty="0"/>
              <a:t>經紀契約第</a:t>
            </a:r>
            <a:r>
              <a:rPr lang="en-US" altLang="zh-TW" dirty="0"/>
              <a:t>4 </a:t>
            </a:r>
            <a:r>
              <a:rPr lang="zh-TW" altLang="en-US" dirty="0"/>
              <a:t>條約定：原告應依凱渥公司為其洽定之聘任契約酬金中，依下列比例給付凱渥公司報酬：</a:t>
            </a:r>
            <a:r>
              <a:rPr lang="en-US" altLang="zh-TW" dirty="0"/>
              <a:t>1 </a:t>
            </a:r>
            <a:r>
              <a:rPr lang="zh-TW" altLang="en-US" dirty="0"/>
              <a:t>、</a:t>
            </a:r>
            <a:r>
              <a:rPr lang="zh-TW" altLang="en-US" b="1" u="sng" dirty="0"/>
              <a:t>演藝部分之收入由凱渥公司取得酬勞收入之百分之四十</a:t>
            </a:r>
            <a:r>
              <a:rPr lang="zh-TW" altLang="en-US" dirty="0"/>
              <a:t>。</a:t>
            </a:r>
            <a:r>
              <a:rPr lang="en-US" altLang="zh-TW" dirty="0"/>
              <a:t>2</a:t>
            </a:r>
            <a:r>
              <a:rPr lang="zh-TW" altLang="en-US" dirty="0"/>
              <a:t>、廣告及其他收入由</a:t>
            </a:r>
            <a:r>
              <a:rPr lang="zh-TW" altLang="en-US" b="1" u="sng" dirty="0"/>
              <a:t>凱渥公司取得酬勞總收入之百分之二十</a:t>
            </a:r>
            <a:r>
              <a:rPr lang="zh-TW" altLang="en-US" dirty="0"/>
              <a:t>。</a:t>
            </a:r>
            <a:r>
              <a:rPr lang="en-US" altLang="zh-TW" dirty="0"/>
              <a:t>3 </a:t>
            </a:r>
            <a:r>
              <a:rPr lang="zh-TW" altLang="en-US" dirty="0"/>
              <a:t>、</a:t>
            </a:r>
            <a:r>
              <a:rPr lang="zh-TW" altLang="en-US" b="1" u="sng" dirty="0"/>
              <a:t>凱渥公司之報酬於該公司代為收取各業務客戶給付原告酬金時，得優先扣取。付予原告其餘酬金，稅捐各自負擔</a:t>
            </a:r>
            <a:r>
              <a:rPr lang="zh-TW" altLang="en-US" dirty="0"/>
              <a:t>。</a:t>
            </a:r>
            <a:endParaRPr lang="en-US" altLang="zh-TW" dirty="0"/>
          </a:p>
          <a:p>
            <a:pPr marL="0" indent="0">
              <a:buNone/>
            </a:pPr>
            <a:r>
              <a:rPr lang="en-US" altLang="zh-TW" dirty="0"/>
              <a:t>-&gt;</a:t>
            </a:r>
            <a:r>
              <a:rPr lang="zh-TW" altLang="en-US" dirty="0"/>
              <a:t>是系爭經紀契約內容係原告授權凱渥公司為其利益計算，</a:t>
            </a:r>
            <a:r>
              <a:rPr lang="zh-TW" altLang="en-US" b="1" u="sng" dirty="0"/>
              <a:t>以該公司名義接洽表演、走秀等工作並受有酬金，而就所得給付方式約定以比例分配，且將其獲得之經濟利益歸屬於原告</a:t>
            </a:r>
            <a:r>
              <a:rPr lang="zh-TW" altLang="en-US" dirty="0"/>
              <a:t>，此與依民法第 </a:t>
            </a:r>
            <a:r>
              <a:rPr lang="en-US" altLang="zh-TW" dirty="0"/>
              <a:t>576 </a:t>
            </a:r>
            <a:r>
              <a:rPr lang="zh-TW" altLang="en-US" dirty="0"/>
              <a:t>條規定「稱行紀者，謂以自己之名義，為他人之計算，為動產之買賣或其他商業上之交易，而受報酬之營業」之定義相合，是此部分約定內容，</a:t>
            </a:r>
            <a:r>
              <a:rPr lang="zh-TW" altLang="en-US" b="1" u="sng" dirty="0"/>
              <a:t>系爭經紀契約亦兼有民法上行紀契約之性質</a:t>
            </a:r>
            <a:r>
              <a:rPr lang="zh-TW" altLang="en-US" dirty="0"/>
              <a:t>。</a:t>
            </a:r>
          </a:p>
        </p:txBody>
      </p:sp>
    </p:spTree>
    <p:extLst>
      <p:ext uri="{BB962C8B-B14F-4D97-AF65-F5344CB8AC3E}">
        <p14:creationId xmlns:p14="http://schemas.microsoft.com/office/powerpoint/2010/main" val="3113795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A67A34-C558-4C65-91F4-29E1251BEA0E}"/>
              </a:ext>
            </a:extLst>
          </p:cNvPr>
          <p:cNvSpPr>
            <a:spLocks noGrp="1"/>
          </p:cNvSpPr>
          <p:nvPr>
            <p:ph type="title"/>
          </p:nvPr>
        </p:nvSpPr>
        <p:spPr/>
        <p:txBody>
          <a:bodyPr>
            <a:normAutofit fontScale="90000"/>
          </a:bodyPr>
          <a:lstStyle/>
          <a:p>
            <a:r>
              <a:rPr lang="zh-TW" altLang="en-US" dirty="0"/>
              <a:t>桃園地院行政庭判斷</a:t>
            </a:r>
            <a:r>
              <a:rPr lang="en-US" altLang="zh-TW" dirty="0"/>
              <a:t>(3)</a:t>
            </a:r>
            <a:br>
              <a:rPr lang="en-US" altLang="zh-TW" dirty="0"/>
            </a:br>
            <a:r>
              <a:rPr lang="zh-TW" altLang="en-US" dirty="0"/>
              <a:t>解讀約款，林與</a:t>
            </a:r>
            <a:r>
              <a:rPr lang="en-US" altLang="zh-TW" dirty="0"/>
              <a:t>K</a:t>
            </a:r>
            <a:r>
              <a:rPr lang="zh-TW" altLang="en-US" dirty="0"/>
              <a:t>公司欠缺業務主屬關係</a:t>
            </a:r>
          </a:p>
        </p:txBody>
      </p:sp>
      <p:sp>
        <p:nvSpPr>
          <p:cNvPr id="3" name="內容版面配置區 2">
            <a:extLst>
              <a:ext uri="{FF2B5EF4-FFF2-40B4-BE49-F238E27FC236}">
                <a16:creationId xmlns:a16="http://schemas.microsoft.com/office/drawing/2014/main" id="{B4A5B60D-6171-4F70-8D8A-7356683FB330}"/>
              </a:ext>
            </a:extLst>
          </p:cNvPr>
          <p:cNvSpPr>
            <a:spLocks noGrp="1"/>
          </p:cNvSpPr>
          <p:nvPr>
            <p:ph idx="1"/>
          </p:nvPr>
        </p:nvSpPr>
        <p:spPr/>
        <p:txBody>
          <a:bodyPr>
            <a:normAutofit fontScale="85000" lnSpcReduction="10000"/>
          </a:bodyPr>
          <a:lstStyle/>
          <a:p>
            <a:r>
              <a:rPr lang="zh-TW" altLang="en-US" dirty="0"/>
              <a:t>原告主張伊與凱渥公司之系爭經紀契約，並無任何底薪，</a:t>
            </a:r>
            <a:r>
              <a:rPr lang="zh-TW" altLang="en-US" b="1" u="sng" dirty="0"/>
              <a:t>亦無任何勞保、健保、退休金、年資獎勵等勞動基準法之基本保障</a:t>
            </a:r>
            <a:r>
              <a:rPr lang="zh-TW" altLang="en-US" dirty="0"/>
              <a:t>乙節，為被告所不否認，且細繹該經紀契約，亦無任何構成僱傭契約要件之約定條款；</a:t>
            </a:r>
            <a:endParaRPr lang="en-US" altLang="zh-TW" dirty="0"/>
          </a:p>
          <a:p>
            <a:r>
              <a:rPr lang="zh-TW" altLang="en-US" dirty="0"/>
              <a:t>該契約第</a:t>
            </a:r>
            <a:r>
              <a:rPr lang="en-US" altLang="zh-TW" dirty="0"/>
              <a:t>4</a:t>
            </a:r>
            <a:r>
              <a:rPr lang="zh-TW" altLang="en-US" dirty="0"/>
              <a:t>條明文，</a:t>
            </a:r>
            <a:r>
              <a:rPr lang="zh-TW" altLang="en-US" b="1" u="sng" dirty="0"/>
              <a:t>原告應依凱渥公司為其洽訂之聘任契約酬金中，依下列比例「給付凱渥公司報酬」</a:t>
            </a:r>
            <a:r>
              <a:rPr lang="en-US" altLang="zh-TW" b="1" u="sng" dirty="0"/>
              <a:t>……</a:t>
            </a:r>
            <a:r>
              <a:rPr lang="zh-TW" altLang="en-US" b="1" u="sng" dirty="0"/>
              <a:t>等語</a:t>
            </a:r>
            <a:r>
              <a:rPr lang="zh-TW" altLang="en-US" dirty="0"/>
              <a:t>，而按僱傭契約，係受僱人於僱用人之指揮監督下為僱用人服勞務，而受領報酬之契約，惟該經紀契約第</a:t>
            </a:r>
            <a:r>
              <a:rPr lang="en-US" altLang="zh-TW" dirty="0"/>
              <a:t>4</a:t>
            </a:r>
            <a:r>
              <a:rPr lang="zh-TW" altLang="en-US" dirty="0"/>
              <a:t>條約定內容，</a:t>
            </a:r>
            <a:r>
              <a:rPr lang="zh-TW" altLang="en-US" b="1" u="sng" dirty="0"/>
              <a:t>反而是原告要給付凱渥公司佣金報酬，是該經紀契約不符合僱傭契約之基本要件</a:t>
            </a:r>
            <a:r>
              <a:rPr lang="zh-TW" altLang="en-US" dirty="0"/>
              <a:t>甚明。</a:t>
            </a:r>
          </a:p>
        </p:txBody>
      </p:sp>
    </p:spTree>
    <p:extLst>
      <p:ext uri="{BB962C8B-B14F-4D97-AF65-F5344CB8AC3E}">
        <p14:creationId xmlns:p14="http://schemas.microsoft.com/office/powerpoint/2010/main" val="4215077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A86B28-A427-45BB-BE37-2D502401336A}"/>
              </a:ext>
            </a:extLst>
          </p:cNvPr>
          <p:cNvSpPr>
            <a:spLocks noGrp="1"/>
          </p:cNvSpPr>
          <p:nvPr>
            <p:ph type="title"/>
          </p:nvPr>
        </p:nvSpPr>
        <p:spPr/>
        <p:txBody>
          <a:bodyPr>
            <a:normAutofit fontScale="90000"/>
          </a:bodyPr>
          <a:lstStyle/>
          <a:p>
            <a:r>
              <a:rPr lang="zh-TW" altLang="en-US" dirty="0"/>
              <a:t>桃園地院行政庭判斷</a:t>
            </a:r>
            <a:r>
              <a:rPr lang="en-US" altLang="zh-TW" dirty="0"/>
              <a:t>(4)</a:t>
            </a:r>
            <a:br>
              <a:rPr lang="en-US" altLang="zh-TW" dirty="0"/>
            </a:br>
            <a:r>
              <a:rPr lang="zh-TW" altLang="en-US" dirty="0"/>
              <a:t>解讀約款，專屬委託 ≠業務主屬關係</a:t>
            </a:r>
          </a:p>
        </p:txBody>
      </p:sp>
      <p:sp>
        <p:nvSpPr>
          <p:cNvPr id="3" name="內容版面配置區 2">
            <a:extLst>
              <a:ext uri="{FF2B5EF4-FFF2-40B4-BE49-F238E27FC236}">
                <a16:creationId xmlns:a16="http://schemas.microsoft.com/office/drawing/2014/main" id="{31AC7941-759E-47E1-80C8-72555BBF1B70}"/>
              </a:ext>
            </a:extLst>
          </p:cNvPr>
          <p:cNvSpPr>
            <a:spLocks noGrp="1"/>
          </p:cNvSpPr>
          <p:nvPr>
            <p:ph idx="1"/>
          </p:nvPr>
        </p:nvSpPr>
        <p:spPr/>
        <p:txBody>
          <a:bodyPr>
            <a:normAutofit lnSpcReduction="10000"/>
          </a:bodyPr>
          <a:lstStyle/>
          <a:p>
            <a:r>
              <a:rPr lang="zh-TW" altLang="en-US" dirty="0"/>
              <a:t>原告授與凱渥公司「專屬委託條款」，由凱渥公司在雙方契約有效期間內專門代原告全方位之各種表演，</a:t>
            </a:r>
            <a:r>
              <a:rPr lang="zh-TW" altLang="en-US" b="1" u="sng" dirty="0"/>
              <a:t>此僅能證明系爭經紀契約具有高度專屬性，此種「專屬委託條款」</a:t>
            </a:r>
            <a:r>
              <a:rPr lang="zh-TW" altLang="en-US" dirty="0"/>
              <a:t>，乃基於原告信賴凱渥公司之經驗及能力，及凱渥公司係國內數一、數二之模特兒及演藝人員之經紀公司，</a:t>
            </a:r>
            <a:r>
              <a:rPr lang="zh-TW" altLang="en-US" b="1" u="sng" dirty="0"/>
              <a:t>暨此一行業之特性使然，此與僱傭關係（勞動契約）必然具有指揮監督關係之「從屬性」概念，係屬二事</a:t>
            </a:r>
            <a:r>
              <a:rPr lang="zh-TW" altLang="en-US" dirty="0"/>
              <a:t>，不容混淆。</a:t>
            </a:r>
          </a:p>
        </p:txBody>
      </p:sp>
    </p:spTree>
    <p:extLst>
      <p:ext uri="{BB962C8B-B14F-4D97-AF65-F5344CB8AC3E}">
        <p14:creationId xmlns:p14="http://schemas.microsoft.com/office/powerpoint/2010/main" val="979450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A5B366-0859-4ECD-8E1E-64A6CA6EAA86}"/>
              </a:ext>
            </a:extLst>
          </p:cNvPr>
          <p:cNvSpPr>
            <a:spLocks noGrp="1"/>
          </p:cNvSpPr>
          <p:nvPr>
            <p:ph type="title"/>
          </p:nvPr>
        </p:nvSpPr>
        <p:spPr/>
        <p:txBody>
          <a:bodyPr>
            <a:normAutofit fontScale="90000"/>
          </a:bodyPr>
          <a:lstStyle/>
          <a:p>
            <a:r>
              <a:rPr lang="zh-TW" altLang="en-US" dirty="0"/>
              <a:t>桃園地院行政庭判斷</a:t>
            </a:r>
            <a:r>
              <a:rPr lang="en-US" altLang="zh-TW" dirty="0"/>
              <a:t>(5)</a:t>
            </a:r>
            <a:br>
              <a:rPr lang="en-US" altLang="zh-TW" dirty="0"/>
            </a:br>
            <a:r>
              <a:rPr lang="zh-TW" altLang="en-US" dirty="0"/>
              <a:t>解讀約款，形象管控 ≠業務主屬關係</a:t>
            </a:r>
          </a:p>
        </p:txBody>
      </p:sp>
      <p:sp>
        <p:nvSpPr>
          <p:cNvPr id="3" name="內容版面配置區 2">
            <a:extLst>
              <a:ext uri="{FF2B5EF4-FFF2-40B4-BE49-F238E27FC236}">
                <a16:creationId xmlns:a16="http://schemas.microsoft.com/office/drawing/2014/main" id="{B512C5A2-CEB2-40A2-AA65-7B0ABA1D1697}"/>
              </a:ext>
            </a:extLst>
          </p:cNvPr>
          <p:cNvSpPr>
            <a:spLocks noGrp="1"/>
          </p:cNvSpPr>
          <p:nvPr>
            <p:ph idx="1"/>
          </p:nvPr>
        </p:nvSpPr>
        <p:spPr>
          <a:xfrm>
            <a:off x="838200" y="1825624"/>
            <a:ext cx="10515600" cy="4788535"/>
          </a:xfrm>
        </p:spPr>
        <p:txBody>
          <a:bodyPr>
            <a:normAutofit fontScale="70000" lnSpcReduction="20000"/>
          </a:bodyPr>
          <a:lstStyle/>
          <a:p>
            <a:r>
              <a:rPr lang="zh-TW" altLang="en-US" dirty="0"/>
              <a:t>系爭經紀契約第</a:t>
            </a:r>
            <a:r>
              <a:rPr lang="en-US" altLang="zh-TW" dirty="0"/>
              <a:t>3</a:t>
            </a:r>
            <a:r>
              <a:rPr lang="zh-TW" altLang="en-US" dirty="0"/>
              <a:t>條第</a:t>
            </a:r>
            <a:r>
              <a:rPr lang="en-US" altLang="zh-TW" dirty="0"/>
              <a:t>6</a:t>
            </a:r>
            <a:r>
              <a:rPr lang="zh-TW" altLang="en-US" dirty="0"/>
              <a:t>款雖約定：基於模特兒及演藝行業對於外貌之重視性，及生活隱私可能必須一定程度之公開之特殊性，原告瞭解並同意於本合約期間內，未徵得凱渥公司同意前，不得使外貌作重大變更，亦不得未婚懷孕、結婚、生子女；另外若有吸毒</a:t>
            </a:r>
            <a:r>
              <a:rPr lang="en-US" altLang="zh-TW" dirty="0"/>
              <a:t>…</a:t>
            </a:r>
            <a:r>
              <a:rPr lang="zh-TW" altLang="en-US" dirty="0"/>
              <a:t>等有其他違反社會善良風俗之行為，均視同違約。而若原告違約時，則依契約第</a:t>
            </a:r>
            <a:r>
              <a:rPr lang="en-US" altLang="zh-TW" dirty="0"/>
              <a:t>5</a:t>
            </a:r>
            <a:r>
              <a:rPr lang="zh-TW" altLang="en-US" dirty="0"/>
              <a:t>條第</a:t>
            </a:r>
            <a:r>
              <a:rPr lang="en-US" altLang="zh-TW" dirty="0"/>
              <a:t>1</a:t>
            </a:r>
            <a:r>
              <a:rPr lang="zh-TW" altLang="en-US" dirty="0"/>
              <a:t>款，應給付凱渥公司</a:t>
            </a:r>
            <a:r>
              <a:rPr lang="en-US" altLang="zh-TW" dirty="0"/>
              <a:t>1,500</a:t>
            </a:r>
            <a:r>
              <a:rPr lang="zh-TW" altLang="en-US" dirty="0"/>
              <a:t>萬之懲罰性違約金。</a:t>
            </a:r>
            <a:endParaRPr lang="en-US" altLang="zh-TW" dirty="0"/>
          </a:p>
          <a:p>
            <a:r>
              <a:rPr lang="zh-TW" altLang="en-US" dirty="0"/>
              <a:t>其中關於雙方合約期間，原告不得結婚、生子女乙節，已干涉原告私生活領域範疇；惟此係基於模特兒行業之特性使然，若結婚、生子女，或可能降低其對粉絲之吸引力及魅力，且模特兒向為鎂光燈及一般大眾之焦點，特重其形象，其私生活難免有一定程度之公開，若其形象受損，</a:t>
            </a:r>
            <a:r>
              <a:rPr lang="zh-TW" altLang="en-US" b="1" u="sng" dirty="0"/>
              <a:t>則該模特兒事業勢將重挫，因此，此一約定乃從事此一行業通常必須付出之私生活受限制之代價，自不得以此即推認凱渥公司與原告間具有指揮監督上下從屬之僱傭關係</a:t>
            </a:r>
            <a:r>
              <a:rPr lang="zh-TW" altLang="en-US" dirty="0"/>
              <a:t>。</a:t>
            </a:r>
          </a:p>
        </p:txBody>
      </p:sp>
    </p:spTree>
    <p:extLst>
      <p:ext uri="{BB962C8B-B14F-4D97-AF65-F5344CB8AC3E}">
        <p14:creationId xmlns:p14="http://schemas.microsoft.com/office/powerpoint/2010/main" val="2268241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A1E4E1-7947-4204-A58C-1BA19049B97A}"/>
              </a:ext>
            </a:extLst>
          </p:cNvPr>
          <p:cNvSpPr>
            <a:spLocks noGrp="1"/>
          </p:cNvSpPr>
          <p:nvPr>
            <p:ph type="title"/>
          </p:nvPr>
        </p:nvSpPr>
        <p:spPr/>
        <p:txBody>
          <a:bodyPr>
            <a:normAutofit fontScale="90000"/>
          </a:bodyPr>
          <a:lstStyle/>
          <a:p>
            <a:r>
              <a:rPr lang="zh-TW" altLang="en-US" dirty="0"/>
              <a:t>桃園地院行政庭判斷</a:t>
            </a:r>
            <a:r>
              <a:rPr lang="en-US" altLang="zh-TW" dirty="0"/>
              <a:t>(6)</a:t>
            </a:r>
            <a:br>
              <a:rPr lang="en-US" altLang="zh-TW" dirty="0"/>
            </a:br>
            <a:r>
              <a:rPr lang="zh-TW" altLang="en-US" dirty="0"/>
              <a:t>經濟觀點，執業人員要件</a:t>
            </a:r>
            <a:r>
              <a:rPr lang="en-US" altLang="zh-TW" dirty="0"/>
              <a:t>(</a:t>
            </a:r>
            <a:r>
              <a:rPr lang="zh-TW" altLang="en-US" dirty="0"/>
              <a:t>一</a:t>
            </a:r>
            <a:r>
              <a:rPr lang="en-US" altLang="zh-TW" dirty="0"/>
              <a:t>)</a:t>
            </a:r>
            <a:r>
              <a:rPr lang="zh-TW" altLang="en-US" dirty="0"/>
              <a:t>個人技藝</a:t>
            </a:r>
          </a:p>
        </p:txBody>
      </p:sp>
      <p:sp>
        <p:nvSpPr>
          <p:cNvPr id="3" name="內容版面配置區 2">
            <a:extLst>
              <a:ext uri="{FF2B5EF4-FFF2-40B4-BE49-F238E27FC236}">
                <a16:creationId xmlns:a16="http://schemas.microsoft.com/office/drawing/2014/main" id="{E7F92EBF-3EA3-41D9-86E1-D40D8726389E}"/>
              </a:ext>
            </a:extLst>
          </p:cNvPr>
          <p:cNvSpPr>
            <a:spLocks noGrp="1"/>
          </p:cNvSpPr>
          <p:nvPr>
            <p:ph idx="1"/>
          </p:nvPr>
        </p:nvSpPr>
        <p:spPr/>
        <p:txBody>
          <a:bodyPr>
            <a:normAutofit lnSpcReduction="10000"/>
          </a:bodyPr>
          <a:lstStyle/>
          <a:p>
            <a:r>
              <a:rPr lang="zh-TW" altLang="en-US" dirty="0"/>
              <a:t>是否該當於所得稅法第</a:t>
            </a:r>
            <a:r>
              <a:rPr lang="en-US" altLang="zh-TW" dirty="0"/>
              <a:t>14</a:t>
            </a:r>
            <a:r>
              <a:rPr lang="zh-TW" altLang="en-US" dirty="0"/>
              <a:t>條第</a:t>
            </a:r>
            <a:r>
              <a:rPr lang="en-US" altLang="zh-TW" dirty="0"/>
              <a:t>1</a:t>
            </a:r>
            <a:r>
              <a:rPr lang="zh-TW" altLang="en-US" dirty="0"/>
              <a:t>項第</a:t>
            </a:r>
            <a:r>
              <a:rPr lang="en-US" altLang="zh-TW" dirty="0"/>
              <a:t>2</a:t>
            </a:r>
            <a:r>
              <a:rPr lang="zh-TW" altLang="en-US" dirty="0"/>
              <a:t>類之「執行業務所得者」，須以是否符合同法第</a:t>
            </a:r>
            <a:r>
              <a:rPr lang="en-US" altLang="zh-TW" dirty="0"/>
              <a:t>11</a:t>
            </a:r>
            <a:r>
              <a:rPr lang="zh-TW" altLang="en-US" dirty="0"/>
              <a:t>條第</a:t>
            </a:r>
            <a:r>
              <a:rPr lang="en-US" altLang="zh-TW" dirty="0"/>
              <a:t>1</a:t>
            </a:r>
            <a:r>
              <a:rPr lang="zh-TW" altLang="en-US" dirty="0"/>
              <a:t>項規定之</a:t>
            </a:r>
            <a:r>
              <a:rPr lang="zh-TW" altLang="en-US" b="1" u="sng" dirty="0"/>
              <a:t>「以個人之智能或技藝營生」及「自負盈虧風險者」</a:t>
            </a:r>
            <a:r>
              <a:rPr lang="zh-TW" altLang="en-US" dirty="0"/>
              <a:t>等要件。</a:t>
            </a:r>
            <a:endParaRPr lang="en-US" altLang="zh-TW" dirty="0"/>
          </a:p>
          <a:p>
            <a:r>
              <a:rPr lang="zh-TW" altLang="en-US" dirty="0"/>
              <a:t>原告係以</a:t>
            </a:r>
            <a:r>
              <a:rPr lang="zh-TW" altLang="en-US" b="1" u="sng" dirty="0"/>
              <a:t>個人獨特體態及表演提供服務</a:t>
            </a:r>
            <a:r>
              <a:rPr lang="zh-TW" altLang="en-US" dirty="0"/>
              <a:t>，且此專長可顯示原告與他人不同之特質，並藉此滿足簽約業主之需要，此為公眾周知之事實，被告對此亦不否認，</a:t>
            </a:r>
            <a:r>
              <a:rPr lang="zh-TW" altLang="en-US" b="1" u="sng" dirty="0"/>
              <a:t>是原告主張伊以提供業主之專業表演內容為營生，該當於以「個人技藝為專業」之事實</a:t>
            </a:r>
            <a:r>
              <a:rPr lang="zh-TW" altLang="en-US" dirty="0"/>
              <a:t>。</a:t>
            </a:r>
          </a:p>
        </p:txBody>
      </p:sp>
    </p:spTree>
    <p:extLst>
      <p:ext uri="{BB962C8B-B14F-4D97-AF65-F5344CB8AC3E}">
        <p14:creationId xmlns:p14="http://schemas.microsoft.com/office/powerpoint/2010/main" val="1653682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51E18F-F8E1-4C19-936D-22BAF4DE0B5B}"/>
              </a:ext>
            </a:extLst>
          </p:cNvPr>
          <p:cNvSpPr>
            <a:spLocks noGrp="1"/>
          </p:cNvSpPr>
          <p:nvPr>
            <p:ph type="title"/>
          </p:nvPr>
        </p:nvSpPr>
        <p:spPr/>
        <p:txBody>
          <a:bodyPr>
            <a:normAutofit fontScale="90000"/>
          </a:bodyPr>
          <a:lstStyle/>
          <a:p>
            <a:r>
              <a:rPr lang="zh-TW" altLang="en-US" dirty="0"/>
              <a:t>桃園地院行政庭判斷</a:t>
            </a:r>
            <a:r>
              <a:rPr lang="en-US" altLang="zh-TW" dirty="0"/>
              <a:t>(7)</a:t>
            </a:r>
            <a:br>
              <a:rPr lang="en-US" altLang="zh-TW" dirty="0"/>
            </a:br>
            <a:r>
              <a:rPr lang="zh-TW" altLang="en-US" dirty="0"/>
              <a:t>經濟觀點，林因綁約承擔無工作所得風險</a:t>
            </a:r>
          </a:p>
        </p:txBody>
      </p:sp>
      <p:sp>
        <p:nvSpPr>
          <p:cNvPr id="3" name="內容版面配置區 2">
            <a:extLst>
              <a:ext uri="{FF2B5EF4-FFF2-40B4-BE49-F238E27FC236}">
                <a16:creationId xmlns:a16="http://schemas.microsoft.com/office/drawing/2014/main" id="{FC7A102B-201A-4646-82F1-EF3C885AEA63}"/>
              </a:ext>
            </a:extLst>
          </p:cNvPr>
          <p:cNvSpPr>
            <a:spLocks noGrp="1"/>
          </p:cNvSpPr>
          <p:nvPr>
            <p:ph idx="1"/>
          </p:nvPr>
        </p:nvSpPr>
        <p:spPr/>
        <p:txBody>
          <a:bodyPr>
            <a:normAutofit fontScale="77500" lnSpcReduction="20000"/>
          </a:bodyPr>
          <a:lstStyle/>
          <a:p>
            <a:pPr marL="0" indent="0">
              <a:buNone/>
            </a:pPr>
            <a:r>
              <a:rPr lang="zh-TW" altLang="en-US" dirty="0"/>
              <a:t>原告並無保障底薪亦無任何勞、健保、退休金、資遣費等及其他僱傭契約之基本保障約定。</a:t>
            </a:r>
            <a:endParaRPr lang="en-US" altLang="zh-TW" dirty="0"/>
          </a:p>
          <a:p>
            <a:pPr marL="0" indent="0">
              <a:buNone/>
            </a:pPr>
            <a:r>
              <a:rPr lang="zh-TW" altLang="en-US" b="1" u="sng" dirty="0"/>
              <a:t>若原告不願接受凱渥公司所安排之走秀或表演活動，或凱渥公司未安排原告任何走秀或活動表演者，凱渥公司亦無支付原告任何薪資之義務</a:t>
            </a:r>
            <a:r>
              <a:rPr lang="zh-TW" altLang="en-US" dirty="0"/>
              <a:t>（且依經紀契約第</a:t>
            </a:r>
            <a:r>
              <a:rPr lang="en-US" altLang="zh-TW" dirty="0"/>
              <a:t>3</a:t>
            </a:r>
            <a:r>
              <a:rPr lang="zh-TW" altLang="en-US" dirty="0"/>
              <a:t>條第</a:t>
            </a:r>
            <a:r>
              <a:rPr lang="en-US" altLang="zh-TW" dirty="0"/>
              <a:t>5</a:t>
            </a:r>
            <a:r>
              <a:rPr lang="zh-TW" altLang="en-US" dirty="0"/>
              <a:t>款約定，凱渥公司自簽約日起</a:t>
            </a:r>
            <a:r>
              <a:rPr lang="en-US" altLang="zh-TW" dirty="0"/>
              <a:t>2</a:t>
            </a:r>
            <a:r>
              <a:rPr lang="zh-TW" altLang="en-US" dirty="0"/>
              <a:t>年內若未能安排原告任何關於本契約約定之演出活動時，原告始得終止合約，否則原告若任意終止契約，須賠償懲罰性違約金</a:t>
            </a:r>
            <a:r>
              <a:rPr lang="en-US" altLang="zh-TW" dirty="0"/>
              <a:t>1,500</a:t>
            </a:r>
            <a:r>
              <a:rPr lang="zh-TW" altLang="en-US" dirty="0"/>
              <a:t>萬元；然</a:t>
            </a:r>
            <a:r>
              <a:rPr lang="zh-TW" altLang="en-US" b="1" u="sng" dirty="0"/>
              <a:t>實務上，常發生經紀公司在合約期間內未為模特兒或演藝人員安排任何演出機會之情事</a:t>
            </a:r>
            <a:r>
              <a:rPr lang="zh-TW" altLang="en-US" dirty="0"/>
              <a:t>），</a:t>
            </a:r>
            <a:r>
              <a:rPr lang="zh-TW" altLang="en-US" b="1" u="sng" dirty="0"/>
              <a:t>是原告僅得就其已履行之走秀或表演活動，取得報酬，益證原告須自行承擔有無工作所得之風險，凱渥公司並無保障原告最低所得之義務</a:t>
            </a:r>
          </a:p>
        </p:txBody>
      </p:sp>
    </p:spTree>
    <p:extLst>
      <p:ext uri="{BB962C8B-B14F-4D97-AF65-F5344CB8AC3E}">
        <p14:creationId xmlns:p14="http://schemas.microsoft.com/office/powerpoint/2010/main" val="2478890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B9D16CE-0732-4ABD-88EA-EA1478F99CF5}"/>
              </a:ext>
            </a:extLst>
          </p:cNvPr>
          <p:cNvSpPr>
            <a:spLocks noGrp="1"/>
          </p:cNvSpPr>
          <p:nvPr>
            <p:ph type="title"/>
          </p:nvPr>
        </p:nvSpPr>
        <p:spPr/>
        <p:txBody>
          <a:bodyPr>
            <a:normAutofit fontScale="90000"/>
          </a:bodyPr>
          <a:lstStyle/>
          <a:p>
            <a:r>
              <a:rPr lang="zh-TW" altLang="en-US" dirty="0"/>
              <a:t>桃園地院行政庭判斷</a:t>
            </a:r>
            <a:r>
              <a:rPr lang="en-US" altLang="zh-TW" dirty="0"/>
              <a:t>(8)</a:t>
            </a:r>
            <a:br>
              <a:rPr lang="en-US" altLang="zh-TW" dirty="0"/>
            </a:br>
            <a:r>
              <a:rPr lang="zh-TW" altLang="en-US" dirty="0"/>
              <a:t>經濟觀點，林間接承擔成敗風險有別雇傭</a:t>
            </a:r>
          </a:p>
        </p:txBody>
      </p:sp>
      <p:sp>
        <p:nvSpPr>
          <p:cNvPr id="3" name="內容版面配置區 2">
            <a:extLst>
              <a:ext uri="{FF2B5EF4-FFF2-40B4-BE49-F238E27FC236}">
                <a16:creationId xmlns:a16="http://schemas.microsoft.com/office/drawing/2014/main" id="{29F7529E-9472-4AA9-8098-03BA563936CD}"/>
              </a:ext>
            </a:extLst>
          </p:cNvPr>
          <p:cNvSpPr>
            <a:spLocks noGrp="1"/>
          </p:cNvSpPr>
          <p:nvPr>
            <p:ph idx="1"/>
          </p:nvPr>
        </p:nvSpPr>
        <p:spPr>
          <a:xfrm>
            <a:off x="838200" y="1825625"/>
            <a:ext cx="10515600" cy="4667250"/>
          </a:xfrm>
        </p:spPr>
        <p:txBody>
          <a:bodyPr>
            <a:normAutofit fontScale="85000" lnSpcReduction="20000"/>
          </a:bodyPr>
          <a:lstStyle/>
          <a:p>
            <a:pPr marL="0" indent="0">
              <a:buNone/>
            </a:pPr>
            <a:r>
              <a:rPr lang="zh-TW" altLang="en-US" dirty="0"/>
              <a:t>原告就其走秀或表演活動業務之執行，</a:t>
            </a:r>
            <a:r>
              <a:rPr lang="zh-TW" altLang="en-US" b="1" u="sng" dirty="0"/>
              <a:t>倘執行內容未達業主之標準或需求時，則業主或凱渥公司均可能不會再邀請或指定原告為其走秀或表演，致原告有完全沒有收入之可能</a:t>
            </a:r>
            <a:r>
              <a:rPr lang="zh-TW" altLang="en-US" dirty="0"/>
              <a:t>，與僱傭契約供給之勞務不生預期結果仍給與報酬之情形，迥然有異。</a:t>
            </a:r>
            <a:endParaRPr lang="en-US" altLang="zh-TW" dirty="0"/>
          </a:p>
          <a:p>
            <a:pPr marL="0" indent="0">
              <a:buNone/>
            </a:pPr>
            <a:r>
              <a:rPr lang="zh-TW" altLang="en-US" dirty="0"/>
              <a:t>況縱原告模特兒表演或走秀成功，然若</a:t>
            </a:r>
            <a:r>
              <a:rPr lang="zh-TW" altLang="en-US" b="1" u="sng" dirty="0"/>
              <a:t>客戶倒帳未給付報酬，惟依系爭經紀契約約定，凱渥公司亦無須對原告負任何賠償責任</a:t>
            </a:r>
            <a:r>
              <a:rPr lang="zh-TW" altLang="en-US" dirty="0"/>
              <a:t>，此亦與受僱人只須受指揮監督下服勞務即可受領薪資而無須負擔風險不同，故在形式上，原告雖未負執行業務成敗之風險，然實質上原告告須負執行業務成敗之責，且須自行承擔盈虧之風險至明。</a:t>
            </a:r>
          </a:p>
        </p:txBody>
      </p:sp>
    </p:spTree>
    <p:extLst>
      <p:ext uri="{BB962C8B-B14F-4D97-AF65-F5344CB8AC3E}">
        <p14:creationId xmlns:p14="http://schemas.microsoft.com/office/powerpoint/2010/main" val="2956362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E8A064-0CE6-44D0-956B-D3210BCD0379}"/>
              </a:ext>
            </a:extLst>
          </p:cNvPr>
          <p:cNvSpPr>
            <a:spLocks noGrp="1"/>
          </p:cNvSpPr>
          <p:nvPr>
            <p:ph type="title"/>
          </p:nvPr>
        </p:nvSpPr>
        <p:spPr/>
        <p:txBody>
          <a:bodyPr>
            <a:normAutofit fontScale="90000"/>
          </a:bodyPr>
          <a:lstStyle/>
          <a:p>
            <a:r>
              <a:rPr lang="zh-TW" altLang="en-US" dirty="0"/>
              <a:t>納保法第</a:t>
            </a:r>
            <a:r>
              <a:rPr lang="en-US" altLang="zh-TW" dirty="0"/>
              <a:t>11</a:t>
            </a:r>
            <a:r>
              <a:rPr lang="zh-TW" altLang="en-US" dirty="0"/>
              <a:t>條第</a:t>
            </a:r>
            <a:r>
              <a:rPr lang="en-US" altLang="zh-TW" dirty="0"/>
              <a:t>1~3</a:t>
            </a:r>
            <a:r>
              <a:rPr lang="zh-TW" altLang="en-US" dirty="0"/>
              <a:t>項事證調查與舉證責任</a:t>
            </a:r>
          </a:p>
        </p:txBody>
      </p:sp>
      <p:sp>
        <p:nvSpPr>
          <p:cNvPr id="3" name="內容版面配置區 2">
            <a:extLst>
              <a:ext uri="{FF2B5EF4-FFF2-40B4-BE49-F238E27FC236}">
                <a16:creationId xmlns:a16="http://schemas.microsoft.com/office/drawing/2014/main" id="{DF6BAC52-4C57-4043-8880-69F5AB6CCEA3}"/>
              </a:ext>
            </a:extLst>
          </p:cNvPr>
          <p:cNvSpPr>
            <a:spLocks noGrp="1"/>
          </p:cNvSpPr>
          <p:nvPr>
            <p:ph idx="1"/>
          </p:nvPr>
        </p:nvSpPr>
        <p:spPr/>
        <p:txBody>
          <a:bodyPr>
            <a:normAutofit fontScale="85000" lnSpcReduction="20000"/>
          </a:bodyPr>
          <a:lstStyle/>
          <a:p>
            <a:r>
              <a:rPr lang="en-US" altLang="zh-TW" dirty="0"/>
              <a:t>(</a:t>
            </a:r>
            <a:r>
              <a:rPr lang="zh-TW" altLang="en-US" dirty="0"/>
              <a:t>第</a:t>
            </a:r>
            <a:r>
              <a:rPr lang="en-US" altLang="zh-TW" dirty="0"/>
              <a:t>1</a:t>
            </a:r>
            <a:r>
              <a:rPr lang="zh-TW" altLang="en-US" dirty="0"/>
              <a:t>項調查方法與比例原則</a:t>
            </a:r>
            <a:r>
              <a:rPr lang="en-US" altLang="zh-TW" dirty="0"/>
              <a:t>)</a:t>
            </a:r>
            <a:r>
              <a:rPr lang="zh-TW" altLang="en-US" dirty="0"/>
              <a:t>稅捐稽徵機關或財政部賦稅署指定之人員應依職權調查證據，對當事人有利及不利事項一律注意，其調查方法須合法、必要並以對納稅者基本權利侵害最小之方法為之。</a:t>
            </a:r>
          </a:p>
          <a:p>
            <a:r>
              <a:rPr lang="en-US" altLang="zh-TW" dirty="0"/>
              <a:t>(</a:t>
            </a:r>
            <a:r>
              <a:rPr lang="zh-TW" altLang="en-US" dirty="0"/>
              <a:t>第</a:t>
            </a:r>
            <a:r>
              <a:rPr lang="en-US" altLang="zh-TW" dirty="0"/>
              <a:t>2</a:t>
            </a:r>
            <a:r>
              <a:rPr lang="zh-TW" altLang="en-US" dirty="0"/>
              <a:t>項舉證責任</a:t>
            </a:r>
            <a:r>
              <a:rPr lang="en-US" altLang="zh-TW" dirty="0"/>
              <a:t>)</a:t>
            </a:r>
            <a:r>
              <a:rPr lang="zh-TW" altLang="en-US" dirty="0"/>
              <a:t>稅捐稽徵機關就課稅或處罰之要件事實，除法律別有明文規定者外，負證明責任。</a:t>
            </a:r>
          </a:p>
          <a:p>
            <a:r>
              <a:rPr lang="en-US" altLang="zh-TW" dirty="0"/>
              <a:t>(</a:t>
            </a:r>
            <a:r>
              <a:rPr lang="zh-TW" altLang="en-US" dirty="0"/>
              <a:t>第</a:t>
            </a:r>
            <a:r>
              <a:rPr lang="en-US" altLang="zh-TW" dirty="0"/>
              <a:t>3</a:t>
            </a:r>
            <a:r>
              <a:rPr lang="zh-TW" altLang="en-US" dirty="0"/>
              <a:t>項禁止不法取證</a:t>
            </a:r>
            <a:r>
              <a:rPr lang="en-US" altLang="zh-TW" dirty="0"/>
              <a:t>)</a:t>
            </a:r>
            <a:r>
              <a:rPr lang="zh-TW" altLang="en-US" dirty="0"/>
              <a:t>稅捐稽徵機關或財政部賦稅署指定之人員違法調查所取得之證據，不得作為認定課稅或處罰之基礎。但違法取得證據之情節輕微，排除該證據之使用明顯有違公共利益者，不在此限。</a:t>
            </a:r>
          </a:p>
        </p:txBody>
      </p:sp>
    </p:spTree>
    <p:extLst>
      <p:ext uri="{BB962C8B-B14F-4D97-AF65-F5344CB8AC3E}">
        <p14:creationId xmlns:p14="http://schemas.microsoft.com/office/powerpoint/2010/main" val="1274086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0BAAD2-3493-4063-A4CD-08E61870BDC0}"/>
              </a:ext>
            </a:extLst>
          </p:cNvPr>
          <p:cNvSpPr>
            <a:spLocks noGrp="1"/>
          </p:cNvSpPr>
          <p:nvPr>
            <p:ph type="title"/>
          </p:nvPr>
        </p:nvSpPr>
        <p:spPr/>
        <p:txBody>
          <a:bodyPr>
            <a:normAutofit fontScale="90000"/>
          </a:bodyPr>
          <a:lstStyle/>
          <a:p>
            <a:r>
              <a:rPr lang="zh-TW" altLang="en-US" dirty="0"/>
              <a:t>桃園地院行政庭判斷</a:t>
            </a:r>
            <a:r>
              <a:rPr lang="en-US" altLang="zh-TW" dirty="0"/>
              <a:t>(9)</a:t>
            </a:r>
            <a:br>
              <a:rPr lang="en-US" altLang="zh-TW" dirty="0"/>
            </a:br>
            <a:r>
              <a:rPr lang="zh-TW" altLang="en-US" dirty="0"/>
              <a:t>經濟觀點，林有承擔專訓費用類似執業者</a:t>
            </a:r>
          </a:p>
        </p:txBody>
      </p:sp>
      <p:sp>
        <p:nvSpPr>
          <p:cNvPr id="3" name="內容版面配置區 2">
            <a:extLst>
              <a:ext uri="{FF2B5EF4-FFF2-40B4-BE49-F238E27FC236}">
                <a16:creationId xmlns:a16="http://schemas.microsoft.com/office/drawing/2014/main" id="{33D83FC7-AD78-4118-8078-64E860367F02}"/>
              </a:ext>
            </a:extLst>
          </p:cNvPr>
          <p:cNvSpPr>
            <a:spLocks noGrp="1"/>
          </p:cNvSpPr>
          <p:nvPr>
            <p:ph idx="1"/>
          </p:nvPr>
        </p:nvSpPr>
        <p:spPr/>
        <p:txBody>
          <a:bodyPr>
            <a:normAutofit/>
          </a:bodyPr>
          <a:lstStyle/>
          <a:p>
            <a:pPr marL="0" indent="0">
              <a:buNone/>
            </a:pPr>
            <a:r>
              <a:rPr lang="zh-TW" altLang="en-US" dirty="0"/>
              <a:t>凱渥公司雖有不定期提供模特兒基本之專業訓練。而</a:t>
            </a:r>
            <a:r>
              <a:rPr lang="zh-TW" altLang="en-US" b="1" u="sng" dirty="0"/>
              <a:t>原告亦有自行負擔費用再進行其他更專業之課程，以執行其模特兒工作所需之專業知識、體態訓練、肢體表演訓練等</a:t>
            </a:r>
            <a:r>
              <a:rPr lang="zh-TW" altLang="en-US" dirty="0"/>
              <a:t>，此係屬原告執行其業務之基本技能，亦即就模特兒執業長期之訓練課程及講師費用，亦由原告自行負擔，</a:t>
            </a:r>
            <a:r>
              <a:rPr lang="zh-TW" altLang="en-US" b="1" u="sng" dirty="0"/>
              <a:t>此與一般執行業務者所負擔之長期成本費用分攤之概念相同，被告指稱原告無須負擔成本費用云云，顯非事實</a:t>
            </a:r>
            <a:r>
              <a:rPr lang="zh-TW" altLang="en-US" dirty="0"/>
              <a:t>。</a:t>
            </a:r>
          </a:p>
        </p:txBody>
      </p:sp>
    </p:spTree>
    <p:extLst>
      <p:ext uri="{BB962C8B-B14F-4D97-AF65-F5344CB8AC3E}">
        <p14:creationId xmlns:p14="http://schemas.microsoft.com/office/powerpoint/2010/main" val="4100331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DF20B0-CA18-4A63-B3EE-69CC37F777A3}"/>
              </a:ext>
            </a:extLst>
          </p:cNvPr>
          <p:cNvSpPr>
            <a:spLocks noGrp="1"/>
          </p:cNvSpPr>
          <p:nvPr>
            <p:ph type="title"/>
          </p:nvPr>
        </p:nvSpPr>
        <p:spPr/>
        <p:txBody>
          <a:bodyPr>
            <a:normAutofit fontScale="90000"/>
          </a:bodyPr>
          <a:lstStyle/>
          <a:p>
            <a:r>
              <a:rPr lang="zh-TW" altLang="en-US" dirty="0"/>
              <a:t>桃園地院行政庭判斷</a:t>
            </a:r>
            <a:r>
              <a:rPr lang="en-US" altLang="zh-TW" dirty="0"/>
              <a:t>(10)</a:t>
            </a:r>
            <a:br>
              <a:rPr lang="en-US" altLang="zh-TW" dirty="0"/>
            </a:br>
            <a:r>
              <a:rPr lang="zh-TW" altLang="en-US" dirty="0"/>
              <a:t>經濟觀點，林有承擔專訓費用類似執業者</a:t>
            </a:r>
          </a:p>
        </p:txBody>
      </p:sp>
      <p:sp>
        <p:nvSpPr>
          <p:cNvPr id="3" name="內容版面配置區 2">
            <a:extLst>
              <a:ext uri="{FF2B5EF4-FFF2-40B4-BE49-F238E27FC236}">
                <a16:creationId xmlns:a16="http://schemas.microsoft.com/office/drawing/2014/main" id="{F8D66A44-AE10-42D2-9AE4-295177A064ED}"/>
              </a:ext>
            </a:extLst>
          </p:cNvPr>
          <p:cNvSpPr>
            <a:spLocks noGrp="1"/>
          </p:cNvSpPr>
          <p:nvPr>
            <p:ph idx="1"/>
          </p:nvPr>
        </p:nvSpPr>
        <p:spPr/>
        <p:txBody>
          <a:bodyPr>
            <a:normAutofit lnSpcReduction="10000"/>
          </a:bodyPr>
          <a:lstStyle/>
          <a:p>
            <a:pPr marL="0" indent="0">
              <a:buNone/>
            </a:pPr>
            <a:r>
              <a:rPr lang="zh-TW" altLang="en-US" dirty="0"/>
              <a:t>走秀或演出活動之成本及費用，形式上雖由凱渥公司先行墊付，然實質上乃取自於原告模特兒演出後所收取之報酬，</a:t>
            </a:r>
            <a:r>
              <a:rPr lang="zh-TW" altLang="en-US" b="1" u="sng" dirty="0"/>
              <a:t>至少應認為係模特兒與凱渥公司共同分攤成本及費用</a:t>
            </a:r>
            <a:r>
              <a:rPr lang="zh-TW" altLang="en-US" dirty="0"/>
              <a:t>，</a:t>
            </a:r>
            <a:endParaRPr lang="en-US" altLang="zh-TW" dirty="0"/>
          </a:p>
          <a:p>
            <a:pPr marL="0" indent="0">
              <a:buNone/>
            </a:pPr>
            <a:r>
              <a:rPr lang="zh-TW" altLang="en-US" dirty="0"/>
              <a:t>且賠本的生意沒人做，若原告演出未達標準或要求，則客戶或凱渥公司均可能不再安排原告演出，已如前述，</a:t>
            </a:r>
            <a:r>
              <a:rPr lang="zh-TW" altLang="en-US" b="1" u="sng" dirty="0"/>
              <a:t>是被告以原告就該演出或走秀活動無須負擔成本費用為由，進而認定其所得為薪資所得云云，亦係忽視實質經濟關係</a:t>
            </a:r>
            <a:r>
              <a:rPr lang="zh-TW" altLang="en-US" dirty="0"/>
              <a:t>，無足採取。</a:t>
            </a:r>
          </a:p>
        </p:txBody>
      </p:sp>
    </p:spTree>
    <p:extLst>
      <p:ext uri="{BB962C8B-B14F-4D97-AF65-F5344CB8AC3E}">
        <p14:creationId xmlns:p14="http://schemas.microsoft.com/office/powerpoint/2010/main" val="3304271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7785F9-2668-4B43-95D5-2E3A8F91534F}"/>
              </a:ext>
            </a:extLst>
          </p:cNvPr>
          <p:cNvSpPr>
            <a:spLocks noGrp="1"/>
          </p:cNvSpPr>
          <p:nvPr>
            <p:ph type="title"/>
          </p:nvPr>
        </p:nvSpPr>
        <p:spPr/>
        <p:txBody>
          <a:bodyPr>
            <a:normAutofit fontScale="90000"/>
          </a:bodyPr>
          <a:lstStyle/>
          <a:p>
            <a:r>
              <a:rPr lang="zh-TW" altLang="en-US" dirty="0"/>
              <a:t>桃園地院行政庭判斷</a:t>
            </a:r>
            <a:r>
              <a:rPr lang="en-US" altLang="zh-TW" dirty="0"/>
              <a:t>(11)</a:t>
            </a:r>
            <a:br>
              <a:rPr lang="en-US" altLang="zh-TW" dirty="0"/>
            </a:br>
            <a:r>
              <a:rPr lang="zh-TW" altLang="en-US" dirty="0"/>
              <a:t>經濟觀點，林與</a:t>
            </a:r>
            <a:r>
              <a:rPr lang="en-US" altLang="zh-TW" dirty="0"/>
              <a:t>K</a:t>
            </a:r>
            <a:r>
              <a:rPr lang="zh-TW" altLang="en-US" dirty="0"/>
              <a:t>公司共同承擔費用與利潤</a:t>
            </a:r>
          </a:p>
        </p:txBody>
      </p:sp>
      <p:sp>
        <p:nvSpPr>
          <p:cNvPr id="3" name="內容版面配置區 2">
            <a:extLst>
              <a:ext uri="{FF2B5EF4-FFF2-40B4-BE49-F238E27FC236}">
                <a16:creationId xmlns:a16="http://schemas.microsoft.com/office/drawing/2014/main" id="{DD45A2EE-5FA9-4DAE-867B-C0F868F19B64}"/>
              </a:ext>
            </a:extLst>
          </p:cNvPr>
          <p:cNvSpPr>
            <a:spLocks noGrp="1"/>
          </p:cNvSpPr>
          <p:nvPr>
            <p:ph idx="1"/>
          </p:nvPr>
        </p:nvSpPr>
        <p:spPr/>
        <p:txBody>
          <a:bodyPr>
            <a:normAutofit fontScale="70000" lnSpcReduction="20000"/>
          </a:bodyPr>
          <a:lstStyle/>
          <a:p>
            <a:r>
              <a:rPr lang="zh-TW" altLang="en-US" dirty="0"/>
              <a:t>模特兒走秀或演出，固由凱渥公司為幕後之協助及事前有提供基本訓練，但就其演出本身成功與否，最主要者在於模特兒本身之表演，因為模特兒才是鎂光燈之焦點，其演出、走秀成功，才是產生經濟價值（含後續價值及附加價值）而獲取報酬之主要因素；因此，演出成功經紀公司固然功不可沒，</a:t>
            </a:r>
            <a:r>
              <a:rPr lang="zh-TW" altLang="en-US" b="1" u="sng" dirty="0"/>
              <a:t>然實係雙方共同努力之結果，且在評價上模特兒應居主要地位，經紀公司則居於協助地位，而雙方亦因此約定按四、六成等比例分配</a:t>
            </a:r>
            <a:r>
              <a:rPr lang="zh-TW" altLang="en-US" dirty="0"/>
              <a:t>。</a:t>
            </a:r>
            <a:endParaRPr lang="en-US" altLang="zh-TW" dirty="0"/>
          </a:p>
          <a:p>
            <a:r>
              <a:rPr lang="zh-TW" altLang="en-US" dirty="0"/>
              <a:t>況且，羊毛出在羊身上，凱渥公司係以營利為目的，</a:t>
            </a:r>
            <a:r>
              <a:rPr lang="zh-TW" altLang="en-US" b="1" u="sng" dirty="0"/>
              <a:t>其與原告約定抽取高達四成等（或其他比例）佣金，實已隱含並超過其幕後協助及基本教育訓練所須支出之成本及費用</a:t>
            </a:r>
            <a:r>
              <a:rPr lang="zh-TW" altLang="en-US" dirty="0"/>
              <a:t>，此亦足認模特兒之走秀及演出所支出之成本及費用，形式上雖由凱渥公司先行墊付，然實質上模特兒本身亦須負擔成本及費用（至少應認係共同負擔），且已先由凱渥公司事先精算及判斷。</a:t>
            </a:r>
          </a:p>
        </p:txBody>
      </p:sp>
    </p:spTree>
    <p:extLst>
      <p:ext uri="{BB962C8B-B14F-4D97-AF65-F5344CB8AC3E}">
        <p14:creationId xmlns:p14="http://schemas.microsoft.com/office/powerpoint/2010/main" val="3113584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0FD1-7A02-478C-BE2F-5CBC9BC659D7}"/>
              </a:ext>
            </a:extLst>
          </p:cNvPr>
          <p:cNvSpPr>
            <a:spLocks noGrp="1"/>
          </p:cNvSpPr>
          <p:nvPr>
            <p:ph type="title"/>
          </p:nvPr>
        </p:nvSpPr>
        <p:spPr/>
        <p:txBody>
          <a:bodyPr>
            <a:normAutofit fontScale="90000"/>
          </a:bodyPr>
          <a:lstStyle/>
          <a:p>
            <a:r>
              <a:rPr lang="zh-TW" altLang="en-US" dirty="0"/>
              <a:t>桃園地院行政庭判斷</a:t>
            </a:r>
            <a:r>
              <a:rPr lang="en-US" altLang="zh-TW" dirty="0"/>
              <a:t>(12)</a:t>
            </a:r>
            <a:br>
              <a:rPr lang="en-US" altLang="zh-TW" dirty="0"/>
            </a:br>
            <a:r>
              <a:rPr lang="zh-TW" altLang="en-US" dirty="0"/>
              <a:t>經濟觀點，林與</a:t>
            </a:r>
            <a:r>
              <a:rPr lang="en-US" altLang="zh-TW" dirty="0"/>
              <a:t>K</a:t>
            </a:r>
            <a:r>
              <a:rPr lang="zh-TW" altLang="en-US" dirty="0"/>
              <a:t>公司乃代收代付關係</a:t>
            </a:r>
          </a:p>
        </p:txBody>
      </p:sp>
      <p:sp>
        <p:nvSpPr>
          <p:cNvPr id="3" name="內容版面配置區 2">
            <a:extLst>
              <a:ext uri="{FF2B5EF4-FFF2-40B4-BE49-F238E27FC236}">
                <a16:creationId xmlns:a16="http://schemas.microsoft.com/office/drawing/2014/main" id="{D8F8C0D0-58C3-4781-9A82-C5860729DB62}"/>
              </a:ext>
            </a:extLst>
          </p:cNvPr>
          <p:cNvSpPr>
            <a:spLocks noGrp="1"/>
          </p:cNvSpPr>
          <p:nvPr>
            <p:ph idx="1"/>
          </p:nvPr>
        </p:nvSpPr>
        <p:spPr>
          <a:xfrm>
            <a:off x="264160" y="1825625"/>
            <a:ext cx="11089640" cy="4667250"/>
          </a:xfrm>
        </p:spPr>
        <p:txBody>
          <a:bodyPr>
            <a:normAutofit fontScale="77500" lnSpcReduction="20000"/>
          </a:bodyPr>
          <a:lstStyle/>
          <a:p>
            <a:pPr marL="0" indent="0">
              <a:buNone/>
            </a:pPr>
            <a:r>
              <a:rPr lang="zh-TW" altLang="en-US" dirty="0"/>
              <a:t>凱渥公司與原告之系爭經紀契約性質上為委任與行紀之混合契約，已如前述，且依該契約第</a:t>
            </a:r>
            <a:r>
              <a:rPr lang="en-US" altLang="zh-TW" dirty="0"/>
              <a:t>4</a:t>
            </a:r>
            <a:r>
              <a:rPr lang="zh-TW" altLang="en-US" dirty="0"/>
              <a:t>條第</a:t>
            </a:r>
            <a:r>
              <a:rPr lang="en-US" altLang="zh-TW" dirty="0"/>
              <a:t>2</a:t>
            </a:r>
            <a:r>
              <a:rPr lang="zh-TW" altLang="en-US" dirty="0"/>
              <a:t>項明文「凱渥公司之報酬於其</a:t>
            </a:r>
            <a:r>
              <a:rPr lang="en-US" altLang="zh-TW" dirty="0"/>
              <a:t>『</a:t>
            </a:r>
            <a:r>
              <a:rPr lang="zh-TW" altLang="en-US" dirty="0"/>
              <a:t>代為收取</a:t>
            </a:r>
            <a:r>
              <a:rPr lang="en-US" altLang="zh-TW" dirty="0"/>
              <a:t>』</a:t>
            </a:r>
            <a:r>
              <a:rPr lang="zh-TW" altLang="en-US" dirty="0"/>
              <a:t>各業務客戶給付乙方酬金時，得優先扣取。付予以方其餘酬金，稅捐各自負擔」等語，有系爭經紀契約在卷可稽，</a:t>
            </a:r>
            <a:r>
              <a:rPr lang="zh-TW" altLang="en-US" b="1" u="sng" dirty="0"/>
              <a:t>足證凱渥公司向客戶所收取原告走秀或演出活動之酬金，係屬代收代付性質</a:t>
            </a:r>
            <a:r>
              <a:rPr lang="zh-TW" altLang="en-US" dirty="0"/>
              <a:t>。</a:t>
            </a:r>
            <a:endParaRPr lang="en-US" altLang="zh-TW" dirty="0"/>
          </a:p>
          <a:p>
            <a:pPr marL="0" indent="0">
              <a:buNone/>
            </a:pPr>
            <a:r>
              <a:rPr lang="zh-TW" altLang="en-US" dirty="0"/>
              <a:t>凱渥公司就其向客戶收取之報酬中佣金部分（該公司分配四成）固應列報營業收入，然其代原告向客戶收取之報酬及墊付之成本費用，</a:t>
            </a:r>
            <a:r>
              <a:rPr lang="zh-TW" altLang="en-US" b="1" u="sng" dirty="0"/>
              <a:t>則應列為其代收代付項目，始符合一般公認之會計原則；然凱渥公司卻誤將其代原告向客戶所收取之報酬全額列載為其營業收入，並就其代原告所收取而應返還予原告之剩餘酬金（原告分配六成），亦列載為營業成本（薪資）</a:t>
            </a:r>
            <a:r>
              <a:rPr lang="zh-TW" altLang="en-US" dirty="0"/>
              <a:t>，可見本件課稅之爭議，實係因凱渥公司帳載錯誤所致，</a:t>
            </a:r>
            <a:r>
              <a:rPr lang="zh-TW" altLang="en-US" b="1" u="sng" dirty="0"/>
              <a:t>惟此並不影響原告系爭所得之經濟實質事實</a:t>
            </a:r>
          </a:p>
        </p:txBody>
      </p:sp>
    </p:spTree>
    <p:extLst>
      <p:ext uri="{BB962C8B-B14F-4D97-AF65-F5344CB8AC3E}">
        <p14:creationId xmlns:p14="http://schemas.microsoft.com/office/powerpoint/2010/main" val="3850237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EA4897-8662-4BB2-A954-9AC73CCCB63B}"/>
              </a:ext>
            </a:extLst>
          </p:cNvPr>
          <p:cNvSpPr>
            <a:spLocks noGrp="1"/>
          </p:cNvSpPr>
          <p:nvPr>
            <p:ph type="title"/>
          </p:nvPr>
        </p:nvSpPr>
        <p:spPr/>
        <p:txBody>
          <a:bodyPr>
            <a:normAutofit fontScale="90000"/>
          </a:bodyPr>
          <a:lstStyle/>
          <a:p>
            <a:r>
              <a:rPr lang="zh-TW" altLang="en-US" dirty="0"/>
              <a:t>桃園地院行政庭判斷</a:t>
            </a:r>
            <a:r>
              <a:rPr lang="en-US" altLang="zh-TW" dirty="0"/>
              <a:t>(13)</a:t>
            </a:r>
            <a:br>
              <a:rPr lang="en-US" altLang="zh-TW" dirty="0"/>
            </a:br>
            <a:r>
              <a:rPr lang="zh-TW" altLang="en-US" dirty="0"/>
              <a:t>本件執行業務之收入總額應為</a:t>
            </a:r>
            <a:r>
              <a:rPr lang="en-US" altLang="zh-TW" dirty="0"/>
              <a:t>1,421,714</a:t>
            </a:r>
            <a:r>
              <a:rPr lang="zh-TW" altLang="en-US" dirty="0"/>
              <a:t>元</a:t>
            </a:r>
          </a:p>
        </p:txBody>
      </p:sp>
      <p:sp>
        <p:nvSpPr>
          <p:cNvPr id="3" name="內容版面配置區 2">
            <a:extLst>
              <a:ext uri="{FF2B5EF4-FFF2-40B4-BE49-F238E27FC236}">
                <a16:creationId xmlns:a16="http://schemas.microsoft.com/office/drawing/2014/main" id="{49E53546-05DA-4791-9A14-B5C9CCF24668}"/>
              </a:ext>
            </a:extLst>
          </p:cNvPr>
          <p:cNvSpPr>
            <a:spLocks noGrp="1"/>
          </p:cNvSpPr>
          <p:nvPr>
            <p:ph idx="1"/>
          </p:nvPr>
        </p:nvSpPr>
        <p:spPr/>
        <p:txBody>
          <a:bodyPr/>
          <a:lstStyle/>
          <a:p>
            <a:pPr marL="0" indent="0">
              <a:buNone/>
            </a:pPr>
            <a:r>
              <a:rPr lang="zh-TW" altLang="en-US" dirty="0"/>
              <a:t>凱渥公司</a:t>
            </a:r>
            <a:r>
              <a:rPr lang="en-US" altLang="zh-TW" dirty="0"/>
              <a:t>94</a:t>
            </a:r>
            <a:r>
              <a:rPr lang="zh-TW" altLang="en-US" dirty="0"/>
              <a:t>年度支付予原告</a:t>
            </a:r>
            <a:r>
              <a:rPr lang="en-US" altLang="zh-TW" dirty="0"/>
              <a:t>995,200</a:t>
            </a:r>
            <a:r>
              <a:rPr lang="zh-TW" altLang="en-US" dirty="0"/>
              <a:t>元，又該</a:t>
            </a:r>
            <a:r>
              <a:rPr lang="en-US" altLang="zh-TW" dirty="0"/>
              <a:t>995,200</a:t>
            </a:r>
            <a:r>
              <a:rPr lang="zh-TW" altLang="en-US" dirty="0"/>
              <a:t>元估計占原告執行業務「收入總額」之</a:t>
            </a:r>
            <a:r>
              <a:rPr lang="en-US" altLang="zh-TW" dirty="0"/>
              <a:t>70%(</a:t>
            </a:r>
            <a:r>
              <a:rPr lang="zh-TW" altLang="en-US" dirty="0"/>
              <a:t>按法院認定之推計毛利率</a:t>
            </a:r>
            <a:r>
              <a:rPr lang="en-US" altLang="zh-TW" dirty="0"/>
              <a:t>)...</a:t>
            </a:r>
            <a:r>
              <a:rPr lang="zh-TW" altLang="en-US" dirty="0"/>
              <a:t>，則推算</a:t>
            </a:r>
            <a:r>
              <a:rPr lang="en-US" altLang="zh-TW" dirty="0"/>
              <a:t>94</a:t>
            </a:r>
            <a:r>
              <a:rPr lang="zh-TW" altLang="en-US" dirty="0"/>
              <a:t>年度原告委任凱渥公司接洽演藝等工作所生原告執行業務之「收入總額」應為</a:t>
            </a:r>
            <a:r>
              <a:rPr lang="en-US" altLang="zh-TW" dirty="0"/>
              <a:t>1,421,714</a:t>
            </a:r>
            <a:r>
              <a:rPr lang="zh-TW" altLang="en-US" dirty="0"/>
              <a:t>元</a:t>
            </a:r>
            <a:r>
              <a:rPr lang="en-US" altLang="zh-TW" dirty="0"/>
              <a:t>(995,200</a:t>
            </a:r>
            <a:r>
              <a:rPr lang="zh-TW" altLang="en-US" dirty="0"/>
              <a:t>元</a:t>
            </a:r>
            <a:r>
              <a:rPr lang="en-US" altLang="zh-TW" dirty="0"/>
              <a:t>/70%)</a:t>
            </a:r>
            <a:r>
              <a:rPr lang="zh-TW" altLang="en-US" dirty="0"/>
              <a:t>。故本件原告執行業務「收入總額」應予認定為</a:t>
            </a:r>
            <a:r>
              <a:rPr lang="en-US" altLang="zh-TW" dirty="0"/>
              <a:t>1,421,714</a:t>
            </a:r>
            <a:r>
              <a:rPr lang="zh-TW" altLang="en-US" dirty="0"/>
              <a:t>元。</a:t>
            </a:r>
          </a:p>
        </p:txBody>
      </p:sp>
    </p:spTree>
    <p:extLst>
      <p:ext uri="{BB962C8B-B14F-4D97-AF65-F5344CB8AC3E}">
        <p14:creationId xmlns:p14="http://schemas.microsoft.com/office/powerpoint/2010/main" val="29567430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FC683D-D9C3-48DE-92AB-2E4A81B64BFE}"/>
              </a:ext>
            </a:extLst>
          </p:cNvPr>
          <p:cNvSpPr>
            <a:spLocks noGrp="1"/>
          </p:cNvSpPr>
          <p:nvPr>
            <p:ph type="title"/>
          </p:nvPr>
        </p:nvSpPr>
        <p:spPr/>
        <p:txBody>
          <a:bodyPr>
            <a:normAutofit fontScale="90000"/>
          </a:bodyPr>
          <a:lstStyle/>
          <a:p>
            <a:r>
              <a:rPr lang="zh-TW" altLang="en-US" dirty="0"/>
              <a:t>桃園地院行政庭判斷</a:t>
            </a:r>
            <a:r>
              <a:rPr lang="en-US" altLang="zh-TW" dirty="0"/>
              <a:t>(14)</a:t>
            </a:r>
            <a:br>
              <a:rPr lang="en-US" altLang="zh-TW" dirty="0"/>
            </a:br>
            <a:r>
              <a:rPr lang="zh-TW" altLang="en-US" dirty="0"/>
              <a:t>本件</a:t>
            </a:r>
            <a:r>
              <a:rPr lang="en-US" altLang="zh-TW" dirty="0"/>
              <a:t>94</a:t>
            </a:r>
            <a:r>
              <a:rPr lang="zh-TW" altLang="en-US" dirty="0"/>
              <a:t>年度綜所稅補徵稅額應為</a:t>
            </a:r>
            <a:r>
              <a:rPr lang="en-US" altLang="zh-TW" dirty="0"/>
              <a:t>30,496</a:t>
            </a:r>
            <a:r>
              <a:rPr lang="zh-TW" altLang="en-US" dirty="0"/>
              <a:t>元</a:t>
            </a:r>
          </a:p>
        </p:txBody>
      </p:sp>
      <p:sp>
        <p:nvSpPr>
          <p:cNvPr id="3" name="內容版面配置區 2">
            <a:extLst>
              <a:ext uri="{FF2B5EF4-FFF2-40B4-BE49-F238E27FC236}">
                <a16:creationId xmlns:a16="http://schemas.microsoft.com/office/drawing/2014/main" id="{D0706F1B-4A0F-4124-BE9C-08A177A5B912}"/>
              </a:ext>
            </a:extLst>
          </p:cNvPr>
          <p:cNvSpPr>
            <a:spLocks noGrp="1"/>
          </p:cNvSpPr>
          <p:nvPr>
            <p:ph idx="1"/>
          </p:nvPr>
        </p:nvSpPr>
        <p:spPr/>
        <p:txBody>
          <a:bodyPr/>
          <a:lstStyle/>
          <a:p>
            <a:pPr marL="0" indent="0">
              <a:buNone/>
            </a:pPr>
            <a:r>
              <a:rPr lang="en-US" altLang="zh-TW" dirty="0"/>
              <a:t>94</a:t>
            </a:r>
            <a:r>
              <a:rPr lang="zh-TW" altLang="en-US" dirty="0"/>
              <a:t>年度即以「業務或演技收入總額」之</a:t>
            </a:r>
            <a:r>
              <a:rPr lang="en-US" altLang="zh-TW" dirty="0"/>
              <a:t>45</a:t>
            </a:r>
            <a:r>
              <a:rPr lang="zh-TW" altLang="en-US" dirty="0"/>
              <a:t>％，推估其成本及費用，以供作為收入總額之減除項目。準此，設算原告之必要成本及費用</a:t>
            </a:r>
            <a:r>
              <a:rPr lang="en-US" altLang="zh-TW" dirty="0"/>
              <a:t>(</a:t>
            </a:r>
            <a:r>
              <a:rPr lang="zh-TW" altLang="en-US" dirty="0"/>
              <a:t>內含上開經紀費用</a:t>
            </a:r>
            <a:r>
              <a:rPr lang="en-US" altLang="zh-TW" dirty="0"/>
              <a:t>426,514</a:t>
            </a:r>
            <a:r>
              <a:rPr lang="zh-TW" altLang="en-US" dirty="0"/>
              <a:t>元</a:t>
            </a:r>
            <a:r>
              <a:rPr lang="en-US" altLang="zh-TW" dirty="0"/>
              <a:t>)</a:t>
            </a:r>
            <a:r>
              <a:rPr lang="zh-TW" altLang="en-US" dirty="0"/>
              <a:t>，共計為</a:t>
            </a:r>
            <a:r>
              <a:rPr lang="en-US" altLang="zh-TW" dirty="0"/>
              <a:t>639,771</a:t>
            </a:r>
            <a:r>
              <a:rPr lang="zh-TW" altLang="en-US" dirty="0"/>
              <a:t>元</a:t>
            </a:r>
            <a:r>
              <a:rPr lang="en-US" altLang="zh-TW" dirty="0"/>
              <a:t>(1,421,714/45%)</a:t>
            </a:r>
            <a:r>
              <a:rPr lang="zh-TW" altLang="en-US" dirty="0"/>
              <a:t>。故本件原告</a:t>
            </a:r>
            <a:r>
              <a:rPr lang="en-US" altLang="zh-TW" dirty="0"/>
              <a:t>94</a:t>
            </a:r>
            <a:r>
              <a:rPr lang="zh-TW" altLang="en-US" dirty="0"/>
              <a:t>年度之執行業務「所得額」</a:t>
            </a:r>
            <a:r>
              <a:rPr lang="zh-TW" altLang="en-US" b="1" u="sng" dirty="0"/>
              <a:t>應予認定為</a:t>
            </a:r>
            <a:r>
              <a:rPr lang="en-US" altLang="zh-TW" b="1" u="sng" dirty="0"/>
              <a:t>781,943</a:t>
            </a:r>
            <a:r>
              <a:rPr lang="zh-TW" altLang="en-US" b="1" u="sng" dirty="0"/>
              <a:t>元</a:t>
            </a:r>
            <a:r>
              <a:rPr lang="en-US" altLang="zh-TW" dirty="0"/>
              <a:t>(</a:t>
            </a:r>
            <a:r>
              <a:rPr lang="zh-TW" altLang="en-US" dirty="0"/>
              <a:t>即原告執行業務「收入總額」</a:t>
            </a:r>
            <a:r>
              <a:rPr lang="en-US" altLang="zh-TW" dirty="0"/>
              <a:t>1,421,714</a:t>
            </a:r>
            <a:r>
              <a:rPr lang="zh-TW" altLang="en-US" dirty="0"/>
              <a:t>元－必要成本及費用</a:t>
            </a:r>
            <a:r>
              <a:rPr lang="en-US" altLang="zh-TW" dirty="0"/>
              <a:t>639,771</a:t>
            </a:r>
            <a:r>
              <a:rPr lang="zh-TW" altLang="en-US" dirty="0"/>
              <a:t>元</a:t>
            </a:r>
            <a:r>
              <a:rPr lang="en-US" altLang="zh-TW" dirty="0"/>
              <a:t>)</a:t>
            </a:r>
            <a:r>
              <a:rPr lang="zh-TW" altLang="en-US" dirty="0"/>
              <a:t>。</a:t>
            </a:r>
          </a:p>
        </p:txBody>
      </p:sp>
    </p:spTree>
    <p:extLst>
      <p:ext uri="{BB962C8B-B14F-4D97-AF65-F5344CB8AC3E}">
        <p14:creationId xmlns:p14="http://schemas.microsoft.com/office/powerpoint/2010/main" val="717402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CCC0B81-BC58-45EA-B67C-4443EEAFAB27}"/>
              </a:ext>
            </a:extLst>
          </p:cNvPr>
          <p:cNvSpPr>
            <a:spLocks noGrp="1"/>
          </p:cNvSpPr>
          <p:nvPr>
            <p:ph type="title"/>
          </p:nvPr>
        </p:nvSpPr>
        <p:spPr/>
        <p:txBody>
          <a:bodyPr/>
          <a:lstStyle/>
          <a:p>
            <a:r>
              <a:rPr lang="zh-TW" altLang="en-US" dirty="0"/>
              <a:t>個人淺評</a:t>
            </a:r>
          </a:p>
        </p:txBody>
      </p:sp>
      <p:sp>
        <p:nvSpPr>
          <p:cNvPr id="3" name="內容版面配置區 2">
            <a:extLst>
              <a:ext uri="{FF2B5EF4-FFF2-40B4-BE49-F238E27FC236}">
                <a16:creationId xmlns:a16="http://schemas.microsoft.com/office/drawing/2014/main" id="{B1174084-2DBE-40C7-A038-21610D3EAD52}"/>
              </a:ext>
            </a:extLst>
          </p:cNvPr>
          <p:cNvSpPr>
            <a:spLocks noGrp="1"/>
          </p:cNvSpPr>
          <p:nvPr>
            <p:ph idx="1"/>
          </p:nvPr>
        </p:nvSpPr>
        <p:spPr>
          <a:xfrm>
            <a:off x="838200" y="1483360"/>
            <a:ext cx="10515600" cy="4693603"/>
          </a:xfrm>
        </p:spPr>
        <p:txBody>
          <a:bodyPr>
            <a:normAutofit fontScale="92500" lnSpcReduction="20000"/>
          </a:bodyPr>
          <a:lstStyle/>
          <a:p>
            <a:r>
              <a:rPr lang="zh-TW" altLang="en-US" dirty="0"/>
              <a:t>本號判決清楚地演示如何全盤完整地且中立地解釋民事契約的屬性：</a:t>
            </a:r>
            <a:endParaRPr lang="en-US" altLang="zh-TW" dirty="0"/>
          </a:p>
          <a:p>
            <a:pPr lvl="1"/>
            <a:r>
              <a:rPr lang="zh-TW" altLang="en-US" dirty="0"/>
              <a:t>過往鋸箭式、選擇性地擷取特定字眼，得出預設立場的定性結果</a:t>
            </a:r>
            <a:endParaRPr lang="en-US" altLang="zh-TW" dirty="0"/>
          </a:p>
          <a:p>
            <a:pPr lvl="1"/>
            <a:r>
              <a:rPr lang="zh-TW" altLang="en-US" dirty="0"/>
              <a:t>先預設結果，回頭再去找契約字眼，並將該字眼作出有利預設結果的詮釋，例如</a:t>
            </a:r>
            <a:r>
              <a:rPr lang="en-US" altLang="zh-TW" dirty="0"/>
              <a:t>K</a:t>
            </a:r>
            <a:r>
              <a:rPr lang="zh-TW" altLang="en-US" dirty="0"/>
              <a:t>公司先付掉費用再分利潤給林</a:t>
            </a:r>
            <a:r>
              <a:rPr lang="en-US" altLang="zh-TW" dirty="0"/>
              <a:t>=</a:t>
            </a:r>
            <a:r>
              <a:rPr lang="zh-TW" altLang="en-US" dirty="0"/>
              <a:t>林不承擔營運風險，林需按照</a:t>
            </a:r>
            <a:r>
              <a:rPr lang="en-US" altLang="zh-TW" dirty="0"/>
              <a:t>K</a:t>
            </a:r>
            <a:r>
              <a:rPr lang="zh-TW" altLang="en-US" dirty="0"/>
              <a:t>指派工作</a:t>
            </a:r>
            <a:r>
              <a:rPr lang="en-US" altLang="zh-TW" dirty="0"/>
              <a:t>=</a:t>
            </a:r>
            <a:r>
              <a:rPr lang="zh-TW" altLang="en-US" dirty="0"/>
              <a:t>監督關係。至於與此結果不利的字眼，就特意省略不描述。</a:t>
            </a:r>
            <a:endParaRPr lang="en-US" altLang="zh-TW" dirty="0"/>
          </a:p>
          <a:p>
            <a:pPr lvl="1"/>
            <a:r>
              <a:rPr lang="zh-TW" altLang="en-US" dirty="0"/>
              <a:t>稅局把自己定位為非得打贏官司不可的民事被告。</a:t>
            </a:r>
            <a:endParaRPr lang="en-US" altLang="zh-TW" dirty="0"/>
          </a:p>
          <a:p>
            <a:r>
              <a:rPr lang="zh-TW" altLang="en-US" dirty="0"/>
              <a:t>法院判決具體做法：先描述民事契約類型的特徵，整體觀察契約條款的權利義務關係，結合該產業的特殊經驗法則，得出符合經濟實情的意義，藉以符合實質經濟關係為依歸的課稅要求</a:t>
            </a:r>
            <a:r>
              <a:rPr lang="en-US" altLang="zh-TW" dirty="0"/>
              <a:t>(</a:t>
            </a:r>
            <a:r>
              <a:rPr lang="zh-TW" altLang="en-US" dirty="0"/>
              <a:t>納保法</a:t>
            </a:r>
            <a:r>
              <a:rPr lang="en-US" altLang="zh-TW" dirty="0"/>
              <a:t>7</a:t>
            </a:r>
            <a:r>
              <a:rPr lang="zh-TW" altLang="en-US" dirty="0"/>
              <a:t>條</a:t>
            </a:r>
            <a:r>
              <a:rPr lang="en-US" altLang="zh-TW" dirty="0"/>
              <a:t>II)</a:t>
            </a:r>
            <a:endParaRPr lang="zh-TW" altLang="en-US" dirty="0"/>
          </a:p>
        </p:txBody>
      </p:sp>
    </p:spTree>
    <p:extLst>
      <p:ext uri="{BB962C8B-B14F-4D97-AF65-F5344CB8AC3E}">
        <p14:creationId xmlns:p14="http://schemas.microsoft.com/office/powerpoint/2010/main" val="72388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B5B071-54E3-4A87-B6E9-5C96B2796754}"/>
              </a:ext>
            </a:extLst>
          </p:cNvPr>
          <p:cNvSpPr>
            <a:spLocks noGrp="1"/>
          </p:cNvSpPr>
          <p:nvPr>
            <p:ph type="title"/>
          </p:nvPr>
        </p:nvSpPr>
        <p:spPr/>
        <p:txBody>
          <a:bodyPr>
            <a:normAutofit fontScale="90000"/>
          </a:bodyPr>
          <a:lstStyle/>
          <a:p>
            <a:r>
              <a:rPr lang="zh-TW" altLang="en-US" sz="4800" dirty="0">
                <a:latin typeface="標楷體" panose="03000509000000000000" pitchFamily="65" charset="-120"/>
                <a:ea typeface="標楷體" panose="03000509000000000000" pitchFamily="65" charset="-120"/>
              </a:rPr>
              <a:t>壹、</a:t>
            </a:r>
            <a:r>
              <a:rPr lang="zh-TW" altLang="en-US" sz="4800" dirty="0">
                <a:latin typeface="標楷體" panose="03000509000000000000" pitchFamily="65" charset="-120"/>
              </a:rPr>
              <a:t>金針案與舉證責任</a:t>
            </a:r>
            <a:br>
              <a:rPr lang="en-US" altLang="zh-TW" sz="4800" dirty="0">
                <a:latin typeface="標楷體" panose="03000509000000000000" pitchFamily="65" charset="-120"/>
                <a:ea typeface="標楷體" panose="03000509000000000000" pitchFamily="65" charset="-120"/>
              </a:rPr>
            </a:br>
            <a:r>
              <a:rPr lang="en-US" altLang="zh-TW" sz="4800" dirty="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為什麼探討這兩則判決</a:t>
            </a:r>
            <a:r>
              <a:rPr lang="en-US" altLang="zh-TW" sz="4800" dirty="0">
                <a:latin typeface="標楷體" panose="03000509000000000000" pitchFamily="65" charset="-120"/>
                <a:ea typeface="標楷體" panose="03000509000000000000" pitchFamily="65" charset="-120"/>
              </a:rPr>
              <a:t>)</a:t>
            </a:r>
            <a:endParaRPr lang="zh-TW" altLang="en-US" dirty="0"/>
          </a:p>
        </p:txBody>
      </p:sp>
      <p:sp>
        <p:nvSpPr>
          <p:cNvPr id="3" name="內容版面配置區 2">
            <a:extLst>
              <a:ext uri="{FF2B5EF4-FFF2-40B4-BE49-F238E27FC236}">
                <a16:creationId xmlns:a16="http://schemas.microsoft.com/office/drawing/2014/main" id="{B764BDB9-AEF9-49B2-957D-2C4AB1606E55}"/>
              </a:ext>
            </a:extLst>
          </p:cNvPr>
          <p:cNvSpPr>
            <a:spLocks noGrp="1"/>
          </p:cNvSpPr>
          <p:nvPr>
            <p:ph idx="1"/>
          </p:nvPr>
        </p:nvSpPr>
        <p:spPr/>
        <p:txBody>
          <a:bodyPr>
            <a:noAutofit/>
          </a:bodyPr>
          <a:lstStyle/>
          <a:p>
            <a:r>
              <a:rPr lang="zh-TW" altLang="zh-TW" sz="2400" kern="50" dirty="0">
                <a:effectLst/>
                <a:latin typeface="標楷體" panose="03000509000000000000" pitchFamily="65" charset="-120"/>
              </a:rPr>
              <a:t>爭議核心－「乾金針花到底是進口商所稱的泰國？抑或是海關認定的中國大陸，且是不得進口的管制貨物？」</a:t>
            </a:r>
            <a:endParaRPr lang="en-US" altLang="zh-TW" sz="2400" kern="50" dirty="0">
              <a:effectLst/>
              <a:latin typeface="標楷體" panose="03000509000000000000" pitchFamily="65" charset="-120"/>
            </a:endParaRPr>
          </a:p>
          <a:p>
            <a:r>
              <a:rPr lang="zh-TW" altLang="zh-TW" sz="2400" kern="50" dirty="0">
                <a:effectLst/>
                <a:latin typeface="標楷體" panose="03000509000000000000" pitchFamily="65" charset="-120"/>
              </a:rPr>
              <a:t>最高行政法院</a:t>
            </a:r>
            <a:r>
              <a:rPr lang="en-US" altLang="zh-TW" sz="2400" kern="50" dirty="0">
                <a:effectLst/>
                <a:latin typeface="標楷體" panose="03000509000000000000" pitchFamily="65" charset="-120"/>
              </a:rPr>
              <a:t>107</a:t>
            </a:r>
            <a:r>
              <a:rPr lang="zh-TW" altLang="zh-TW" sz="2400" kern="50" dirty="0">
                <a:effectLst/>
                <a:latin typeface="標楷體" panose="03000509000000000000" pitchFamily="65" charset="-120"/>
              </a:rPr>
              <a:t>年度判字第</a:t>
            </a:r>
            <a:r>
              <a:rPr lang="en-US" altLang="zh-TW" sz="2400" kern="50" dirty="0">
                <a:effectLst/>
                <a:latin typeface="標楷體" panose="03000509000000000000" pitchFamily="65" charset="-120"/>
              </a:rPr>
              <a:t>70</a:t>
            </a:r>
            <a:r>
              <a:rPr lang="zh-TW" altLang="zh-TW" sz="2400" kern="50" dirty="0">
                <a:effectLst/>
                <a:latin typeface="標楷體" panose="03000509000000000000" pitchFamily="65" charset="-120"/>
              </a:rPr>
              <a:t>號判決認定海關應負擔原產地在中國大陸的</a:t>
            </a:r>
            <a:r>
              <a:rPr lang="zh-TW" altLang="en-US" sz="2400" b="1" u="sng" kern="50" dirty="0">
                <a:effectLst/>
                <a:latin typeface="標楷體" panose="03000509000000000000" pitchFamily="65" charset="-120"/>
              </a:rPr>
              <a:t>客觀舉證責任與高度</a:t>
            </a:r>
            <a:r>
              <a:rPr lang="zh-TW" altLang="zh-TW" sz="2400" b="1" u="sng" kern="50" dirty="0">
                <a:effectLst/>
                <a:latin typeface="標楷體" panose="03000509000000000000" pitchFamily="65" charset="-120"/>
              </a:rPr>
              <a:t>證明義務，且農委會專業鑑定結果沒有全然排除該乾金針花產自泰國的可能性</a:t>
            </a:r>
            <a:r>
              <a:rPr lang="en-US" altLang="zh-TW" sz="2400" b="1" u="sng" kern="50" dirty="0">
                <a:effectLst/>
                <a:latin typeface="標楷體" panose="03000509000000000000" pitchFamily="65" charset="-120"/>
              </a:rPr>
              <a:t>(</a:t>
            </a:r>
            <a:r>
              <a:rPr lang="zh-TW" altLang="zh-TW" sz="2400" b="1" u="sng" kern="50" dirty="0">
                <a:effectLst/>
                <a:latin typeface="標楷體" panose="03000509000000000000" pitchFamily="65" charset="-120"/>
              </a:rPr>
              <a:t>高度證明程度</a:t>
            </a:r>
            <a:r>
              <a:rPr lang="en-US" altLang="zh-TW" sz="2400" b="1" u="sng" kern="50" dirty="0">
                <a:effectLst/>
                <a:latin typeface="標楷體" panose="03000509000000000000" pitchFamily="65" charset="-120"/>
              </a:rPr>
              <a:t>)</a:t>
            </a:r>
            <a:r>
              <a:rPr lang="zh-TW" altLang="zh-TW" sz="2400" kern="50" dirty="0">
                <a:effectLst/>
                <a:latin typeface="標楷體" panose="03000509000000000000" pitchFamily="65" charset="-120"/>
              </a:rPr>
              <a:t>，發回要求關稅局依法進行現場查調程序。</a:t>
            </a:r>
            <a:endParaRPr lang="zh-TW" altLang="en-US" sz="2400" dirty="0">
              <a:latin typeface="標楷體" panose="03000509000000000000" pitchFamily="65" charset="-120"/>
            </a:endParaRPr>
          </a:p>
        </p:txBody>
      </p:sp>
    </p:spTree>
    <p:extLst>
      <p:ext uri="{BB962C8B-B14F-4D97-AF65-F5344CB8AC3E}">
        <p14:creationId xmlns:p14="http://schemas.microsoft.com/office/powerpoint/2010/main" val="1567657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B5B071-54E3-4A87-B6E9-5C96B2796754}"/>
              </a:ext>
            </a:extLst>
          </p:cNvPr>
          <p:cNvSpPr>
            <a:spLocks noGrp="1"/>
          </p:cNvSpPr>
          <p:nvPr>
            <p:ph type="title"/>
          </p:nvPr>
        </p:nvSpPr>
        <p:spPr/>
        <p:txBody>
          <a:bodyPr>
            <a:normAutofit fontScale="90000"/>
          </a:bodyPr>
          <a:lstStyle/>
          <a:p>
            <a:r>
              <a:rPr lang="zh-TW" altLang="en-US" sz="4800" dirty="0">
                <a:latin typeface="標楷體" panose="03000509000000000000" pitchFamily="65" charset="-120"/>
                <a:ea typeface="標楷體" panose="03000509000000000000" pitchFamily="65" charset="-120"/>
              </a:rPr>
              <a:t>壹、	</a:t>
            </a:r>
            <a:r>
              <a:rPr lang="zh-TW" altLang="en-US" sz="4800" dirty="0">
                <a:latin typeface="標楷體" panose="03000509000000000000" pitchFamily="65" charset="-120"/>
              </a:rPr>
              <a:t>實務參考指引</a:t>
            </a:r>
            <a:br>
              <a:rPr lang="en-US" altLang="zh-TW" sz="4800" dirty="0">
                <a:latin typeface="標楷體" panose="03000509000000000000" pitchFamily="65" charset="-120"/>
                <a:ea typeface="標楷體" panose="03000509000000000000" pitchFamily="65" charset="-120"/>
              </a:rPr>
            </a:br>
            <a:r>
              <a:rPr lang="en-US" altLang="zh-TW" sz="4800" dirty="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為什麼探討這兩則判決</a:t>
            </a:r>
            <a:r>
              <a:rPr lang="en-US" altLang="zh-TW" sz="4800" dirty="0">
                <a:latin typeface="標楷體" panose="03000509000000000000" pitchFamily="65" charset="-120"/>
                <a:ea typeface="標楷體" panose="03000509000000000000" pitchFamily="65" charset="-120"/>
              </a:rPr>
              <a:t>)</a:t>
            </a:r>
            <a:endParaRPr lang="zh-TW" altLang="en-US" dirty="0"/>
          </a:p>
        </p:txBody>
      </p:sp>
      <p:sp>
        <p:nvSpPr>
          <p:cNvPr id="3" name="內容版面配置區 2">
            <a:extLst>
              <a:ext uri="{FF2B5EF4-FFF2-40B4-BE49-F238E27FC236}">
                <a16:creationId xmlns:a16="http://schemas.microsoft.com/office/drawing/2014/main" id="{B764BDB9-AEF9-49B2-957D-2C4AB1606E55}"/>
              </a:ext>
            </a:extLst>
          </p:cNvPr>
          <p:cNvSpPr>
            <a:spLocks noGrp="1"/>
          </p:cNvSpPr>
          <p:nvPr>
            <p:ph idx="1"/>
          </p:nvPr>
        </p:nvSpPr>
        <p:spPr/>
        <p:txBody>
          <a:bodyPr>
            <a:noAutofit/>
          </a:bodyPr>
          <a:lstStyle/>
          <a:p>
            <a:r>
              <a:rPr lang="zh-TW" altLang="zh-TW" sz="2400" kern="50" dirty="0">
                <a:effectLst/>
                <a:latin typeface="標楷體" panose="03000509000000000000" pitchFamily="65" charset="-120"/>
              </a:rPr>
              <a:t>爭訟多年的稅務案件衍生：</a:t>
            </a:r>
            <a:r>
              <a:rPr lang="en-US" altLang="zh-TW" sz="2400" kern="50" dirty="0">
                <a:effectLst/>
                <a:latin typeface="標楷體" panose="03000509000000000000" pitchFamily="65" charset="-120"/>
              </a:rPr>
              <a:t>(1)</a:t>
            </a:r>
            <a:r>
              <a:rPr lang="zh-TW" altLang="zh-TW" sz="2400" b="1" u="sng" kern="50" dirty="0">
                <a:effectLst/>
                <a:latin typeface="標楷體" panose="03000509000000000000" pitchFamily="65" charset="-120"/>
              </a:rPr>
              <a:t>證據滅失、難以再行調查的風險，何造當事人該負責</a:t>
            </a:r>
            <a:r>
              <a:rPr lang="zh-TW" altLang="zh-TW" sz="2400" kern="50" dirty="0">
                <a:effectLst/>
                <a:latin typeface="標楷體" panose="03000509000000000000" pitchFamily="65" charset="-120"/>
              </a:rPr>
              <a:t>？以及</a:t>
            </a:r>
            <a:r>
              <a:rPr lang="en-US" altLang="zh-TW" sz="2400" kern="50" dirty="0">
                <a:effectLst/>
                <a:latin typeface="標楷體" panose="03000509000000000000" pitchFamily="65" charset="-120"/>
              </a:rPr>
              <a:t>(2)</a:t>
            </a:r>
            <a:r>
              <a:rPr lang="zh-TW" altLang="zh-TW" sz="2400" kern="50" dirty="0">
                <a:effectLst/>
                <a:latin typeface="標楷體" panose="03000509000000000000" pitchFamily="65" charset="-120"/>
              </a:rPr>
              <a:t>稽徵機關的角色，究竟是去質疑納稅人所提事證，抑或</a:t>
            </a:r>
            <a:r>
              <a:rPr lang="zh-TW" altLang="en-US" sz="2400" kern="50" dirty="0">
                <a:effectLst/>
                <a:latin typeface="標楷體" panose="03000509000000000000" pitchFamily="65" charset="-120"/>
              </a:rPr>
              <a:t>設法</a:t>
            </a:r>
            <a:r>
              <a:rPr lang="zh-TW" altLang="zh-TW" sz="2400" kern="50" dirty="0">
                <a:effectLst/>
                <a:latin typeface="標楷體" panose="03000509000000000000" pitchFamily="65" charset="-120"/>
              </a:rPr>
              <a:t>證明自己主張的課稅、裁罰事實？</a:t>
            </a:r>
            <a:endParaRPr lang="en-US" altLang="zh-TW" sz="2400" kern="50" dirty="0">
              <a:effectLst/>
              <a:latin typeface="標楷體" panose="03000509000000000000" pitchFamily="65" charset="-120"/>
            </a:endParaRPr>
          </a:p>
          <a:p>
            <a:r>
              <a:rPr lang="zh-TW" altLang="en-US" sz="2400" kern="50" dirty="0">
                <a:effectLst/>
                <a:latin typeface="標楷體" panose="03000509000000000000" pitchFamily="65" charset="-120"/>
              </a:rPr>
              <a:t>更審後</a:t>
            </a:r>
            <a:r>
              <a:rPr lang="zh-TW" altLang="zh-TW" sz="2400" kern="50" dirty="0">
                <a:effectLst/>
                <a:latin typeface="標楷體" panose="03000509000000000000" pitchFamily="65" charset="-120"/>
              </a:rPr>
              <a:t>台北高等行政法院</a:t>
            </a:r>
            <a:r>
              <a:rPr lang="en-US" altLang="zh-TW" sz="2400" kern="50" dirty="0">
                <a:effectLst/>
                <a:latin typeface="標楷體" panose="03000509000000000000" pitchFamily="65" charset="-120"/>
              </a:rPr>
              <a:t>107</a:t>
            </a:r>
            <a:r>
              <a:rPr lang="zh-TW" altLang="zh-TW" sz="2400" kern="50" dirty="0">
                <a:effectLst/>
                <a:latin typeface="標楷體" panose="03000509000000000000" pitchFamily="65" charset="-120"/>
              </a:rPr>
              <a:t>年度訴更一字第</a:t>
            </a:r>
            <a:r>
              <a:rPr lang="en-US" altLang="zh-TW" sz="2400" kern="50" dirty="0">
                <a:effectLst/>
                <a:latin typeface="標楷體" panose="03000509000000000000" pitchFamily="65" charset="-120"/>
              </a:rPr>
              <a:t>23</a:t>
            </a:r>
            <a:r>
              <a:rPr lang="zh-TW" altLang="zh-TW" sz="2400" kern="50" dirty="0">
                <a:effectLst/>
                <a:latin typeface="標楷體" panose="03000509000000000000" pitchFamily="65" charset="-120"/>
              </a:rPr>
              <a:t>號判決及最高行政法院</a:t>
            </a:r>
            <a:r>
              <a:rPr lang="en-US" altLang="zh-TW" sz="2400" kern="50" dirty="0">
                <a:effectLst/>
                <a:latin typeface="標楷體" panose="03000509000000000000" pitchFamily="65" charset="-120"/>
              </a:rPr>
              <a:t>109</a:t>
            </a:r>
            <a:r>
              <a:rPr lang="zh-TW" altLang="zh-TW" sz="2400" kern="50" dirty="0">
                <a:effectLst/>
                <a:latin typeface="標楷體" panose="03000509000000000000" pitchFamily="65" charset="-120"/>
              </a:rPr>
              <a:t>年度判字第</a:t>
            </a:r>
            <a:r>
              <a:rPr lang="en-US" altLang="zh-TW" sz="2400" kern="50" dirty="0">
                <a:effectLst/>
                <a:latin typeface="標楷體" panose="03000509000000000000" pitchFamily="65" charset="-120"/>
              </a:rPr>
              <a:t>42</a:t>
            </a:r>
            <a:r>
              <a:rPr lang="zh-TW" altLang="zh-TW" sz="2400" kern="50" dirty="0">
                <a:effectLst/>
                <a:latin typeface="標楷體" panose="03000509000000000000" pitchFamily="65" charset="-120"/>
              </a:rPr>
              <a:t>號判決</a:t>
            </a:r>
            <a:r>
              <a:rPr lang="zh-TW" altLang="zh-TW" sz="2400" b="1" kern="100" dirty="0">
                <a:effectLst/>
                <a:latin typeface="標楷體" panose="03000509000000000000" pitchFamily="65" charset="-120"/>
              </a:rPr>
              <a:t>明確地將證據滅失、難以調查的風險，依照客觀舉證責任判斷規則，仍判歸由稽徵機關負擔</a:t>
            </a:r>
            <a:r>
              <a:rPr lang="zh-TW" altLang="zh-TW" sz="2400" kern="50" dirty="0">
                <a:effectLst/>
                <a:latin typeface="標楷體" panose="03000509000000000000" pitchFamily="65" charset="-120"/>
              </a:rPr>
              <a:t>。</a:t>
            </a:r>
            <a:endParaRPr lang="zh-TW" altLang="en-US" sz="2400" dirty="0">
              <a:latin typeface="標楷體" panose="03000509000000000000" pitchFamily="65" charset="-120"/>
            </a:endParaRPr>
          </a:p>
        </p:txBody>
      </p:sp>
    </p:spTree>
    <p:extLst>
      <p:ext uri="{BB962C8B-B14F-4D97-AF65-F5344CB8AC3E}">
        <p14:creationId xmlns:p14="http://schemas.microsoft.com/office/powerpoint/2010/main" val="294069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D7E9C1-8669-4D21-A8B6-FFE29EF4B6D9}"/>
              </a:ext>
            </a:extLst>
          </p:cNvPr>
          <p:cNvSpPr>
            <a:spLocks noGrp="1"/>
          </p:cNvSpPr>
          <p:nvPr>
            <p:ph type="title"/>
          </p:nvPr>
        </p:nvSpPr>
        <p:spPr/>
        <p:txBody>
          <a:bodyPr>
            <a:normAutofit fontScale="90000"/>
          </a:bodyPr>
          <a:lstStyle/>
          <a:p>
            <a:r>
              <a:rPr lang="zh-TW" altLang="en-US" sz="4800" dirty="0">
                <a:latin typeface="標楷體" panose="03000509000000000000" pitchFamily="65" charset="-120"/>
                <a:ea typeface="標楷體" panose="03000509000000000000" pitchFamily="65" charset="-120"/>
              </a:rPr>
              <a:t>貳、	</a:t>
            </a:r>
            <a:r>
              <a:rPr lang="zh-TW" altLang="en-US" sz="4800" dirty="0">
                <a:latin typeface="標楷體" panose="03000509000000000000" pitchFamily="65" charset="-120"/>
              </a:rPr>
              <a:t>案例事實經過</a:t>
            </a:r>
            <a:br>
              <a:rPr lang="en-US" altLang="zh-TW" sz="4800" dirty="0">
                <a:latin typeface="標楷體" panose="03000509000000000000" pitchFamily="65" charset="-120"/>
              </a:rPr>
            </a:br>
            <a:r>
              <a:rPr lang="en-US" altLang="zh-TW" sz="4800" dirty="0">
                <a:latin typeface="標楷體" panose="03000509000000000000" pitchFamily="65" charset="-120"/>
              </a:rPr>
              <a:t>(</a:t>
            </a:r>
            <a:r>
              <a:rPr lang="zh-TW" altLang="en-US" sz="4800" dirty="0">
                <a:latin typeface="標楷體" panose="03000509000000000000" pitchFamily="65" charset="-120"/>
              </a:rPr>
              <a:t>發生了什麼事，官司誰贏誰輸</a:t>
            </a:r>
            <a:r>
              <a:rPr lang="en-US" altLang="zh-TW" sz="4800" dirty="0">
                <a:latin typeface="標楷體" panose="03000509000000000000" pitchFamily="65" charset="-120"/>
              </a:rPr>
              <a:t>)</a:t>
            </a:r>
            <a:endParaRPr lang="zh-TW" altLang="en-US" dirty="0"/>
          </a:p>
        </p:txBody>
      </p:sp>
      <p:sp>
        <p:nvSpPr>
          <p:cNvPr id="3" name="內容版面配置區 2">
            <a:extLst>
              <a:ext uri="{FF2B5EF4-FFF2-40B4-BE49-F238E27FC236}">
                <a16:creationId xmlns:a16="http://schemas.microsoft.com/office/drawing/2014/main" id="{CD7452B3-1E20-491C-8752-9FE8FD21B230}"/>
              </a:ext>
            </a:extLst>
          </p:cNvPr>
          <p:cNvSpPr>
            <a:spLocks noGrp="1"/>
          </p:cNvSpPr>
          <p:nvPr>
            <p:ph idx="1"/>
          </p:nvPr>
        </p:nvSpPr>
        <p:spPr>
          <a:xfrm>
            <a:off x="400050" y="1825625"/>
            <a:ext cx="10953750" cy="4351338"/>
          </a:xfrm>
        </p:spPr>
        <p:txBody>
          <a:bodyPr>
            <a:noAutofit/>
          </a:bodyPr>
          <a:lstStyle/>
          <a:p>
            <a:r>
              <a:rPr lang="en-US" altLang="zh-TW" kern="50" dirty="0">
                <a:effectLst/>
                <a:latin typeface="標楷體" panose="03000509000000000000" pitchFamily="65" charset="-120"/>
              </a:rPr>
              <a:t>S</a:t>
            </a:r>
            <a:r>
              <a:rPr lang="zh-TW" altLang="zh-TW" kern="50" dirty="0">
                <a:effectLst/>
                <a:latin typeface="標楷體" panose="03000509000000000000" pitchFamily="65" charset="-120"/>
              </a:rPr>
              <a:t>公司委託</a:t>
            </a:r>
            <a:r>
              <a:rPr lang="en-US" altLang="zh-TW" kern="50" dirty="0">
                <a:effectLst/>
                <a:latin typeface="標楷體" panose="03000509000000000000" pitchFamily="65" charset="-120"/>
              </a:rPr>
              <a:t>Y</a:t>
            </a:r>
            <a:r>
              <a:rPr lang="zh-TW" altLang="zh-TW" kern="50" dirty="0">
                <a:effectLst/>
                <a:latin typeface="標楷體" panose="03000509000000000000" pitchFamily="65" charset="-120"/>
              </a:rPr>
              <a:t>報關公司，</a:t>
            </a:r>
            <a:r>
              <a:rPr lang="zh-TW" altLang="zh-TW" b="1" u="sng" kern="50" dirty="0">
                <a:effectLst/>
                <a:latin typeface="標楷體" panose="03000509000000000000" pitchFamily="65" charset="-120"/>
              </a:rPr>
              <a:t>在</a:t>
            </a:r>
            <a:r>
              <a:rPr lang="en-US" altLang="zh-TW" b="1" u="sng" kern="50" dirty="0">
                <a:effectLst/>
                <a:latin typeface="標楷體" panose="03000509000000000000" pitchFamily="65" charset="-120"/>
              </a:rPr>
              <a:t>102/12/30</a:t>
            </a:r>
            <a:r>
              <a:rPr lang="zh-TW" altLang="zh-TW" b="1" u="sng" kern="50" dirty="0">
                <a:effectLst/>
                <a:latin typeface="標楷體" panose="03000509000000000000" pitchFamily="65" charset="-120"/>
              </a:rPr>
              <a:t>報關進口泰國製「乾金針」</a:t>
            </a:r>
            <a:r>
              <a:rPr lang="en-US" altLang="zh-TW" b="1" u="sng" kern="50" dirty="0">
                <a:effectLst/>
                <a:latin typeface="標楷體" panose="03000509000000000000" pitchFamily="65" charset="-120"/>
              </a:rPr>
              <a:t>(Dried Day Lily</a:t>
            </a:r>
            <a:r>
              <a:rPr lang="zh-TW" altLang="zh-TW" b="1" u="sng" kern="50" dirty="0">
                <a:effectLst/>
                <a:latin typeface="標楷體" panose="03000509000000000000" pitchFamily="65" charset="-120"/>
              </a:rPr>
              <a:t>，如屬大陸物品不准輸入</a:t>
            </a:r>
            <a:r>
              <a:rPr lang="en-US" altLang="zh-TW" b="1" u="sng" kern="50" dirty="0">
                <a:effectLst/>
                <a:latin typeface="標楷體" panose="03000509000000000000" pitchFamily="65" charset="-120"/>
              </a:rPr>
              <a:t>)</a:t>
            </a:r>
            <a:r>
              <a:rPr lang="zh-TW" altLang="zh-TW" kern="50" dirty="0">
                <a:effectLst/>
                <a:latin typeface="標楷體" panose="03000509000000000000" pitchFamily="65" charset="-120"/>
              </a:rPr>
              <a:t>，因產地待確認，被告基隆關准以保證金先行驗放。事後經基隆關查證及鑑定結果，原產地更改為中國大陸</a:t>
            </a:r>
            <a:r>
              <a:rPr lang="en-US" altLang="zh-TW" kern="50" dirty="0">
                <a:effectLst/>
                <a:latin typeface="標楷體" panose="03000509000000000000" pitchFamily="65" charset="-120"/>
              </a:rPr>
              <a:t>(</a:t>
            </a:r>
            <a:r>
              <a:rPr lang="zh-TW" altLang="zh-TW" kern="50" dirty="0">
                <a:effectLst/>
                <a:latin typeface="標楷體" panose="03000509000000000000" pitchFamily="65" charset="-120"/>
              </a:rPr>
              <a:t>不許輸入之物品</a:t>
            </a:r>
            <a:r>
              <a:rPr lang="en-US" altLang="zh-TW" kern="50" dirty="0">
                <a:effectLst/>
                <a:latin typeface="標楷體" panose="03000509000000000000" pitchFamily="65" charset="-120"/>
              </a:rPr>
              <a:t>)</a:t>
            </a:r>
            <a:r>
              <a:rPr lang="zh-TW" altLang="zh-TW" kern="50" dirty="0">
                <a:effectLst/>
                <a:latin typeface="標楷體" panose="03000509000000000000" pitchFamily="65" charset="-120"/>
              </a:rPr>
              <a:t>，並以</a:t>
            </a:r>
            <a:r>
              <a:rPr lang="en-US" altLang="zh-TW" kern="50" dirty="0">
                <a:effectLst/>
                <a:latin typeface="標楷體" panose="03000509000000000000" pitchFamily="65" charset="-120"/>
              </a:rPr>
              <a:t>S</a:t>
            </a:r>
            <a:r>
              <a:rPr lang="zh-TW" altLang="zh-TW" kern="50" dirty="0">
                <a:effectLst/>
                <a:latin typeface="標楷體" panose="03000509000000000000" pitchFamily="65" charset="-120"/>
              </a:rPr>
              <a:t>公司涉有虛報產地的違法行為，依海關緝私條例規定，</a:t>
            </a:r>
            <a:r>
              <a:rPr lang="zh-TW" altLang="zh-TW" b="1" u="sng" kern="50" dirty="0">
                <a:effectLst/>
                <a:latin typeface="標楷體" panose="03000509000000000000" pitchFamily="65" charset="-120"/>
              </a:rPr>
              <a:t>處</a:t>
            </a:r>
            <a:r>
              <a:rPr lang="en-US" altLang="zh-TW" b="1" u="sng" kern="50" dirty="0">
                <a:effectLst/>
                <a:latin typeface="標楷體" panose="03000509000000000000" pitchFamily="65" charset="-120"/>
              </a:rPr>
              <a:t>S</a:t>
            </a:r>
            <a:r>
              <a:rPr lang="zh-TW" altLang="zh-TW" b="1" u="sng" kern="50" dirty="0">
                <a:effectLst/>
                <a:latin typeface="標楷體" panose="03000509000000000000" pitchFamily="65" charset="-120"/>
              </a:rPr>
              <a:t>公司貨價一倍罰鍰近百萬元，並裁處沒入貨物價額近百萬元，並追徵進口稅費</a:t>
            </a:r>
            <a:r>
              <a:rPr lang="en-US" altLang="zh-TW" b="1" u="sng" kern="50" dirty="0">
                <a:effectLst/>
                <a:latin typeface="標楷體" panose="03000509000000000000" pitchFamily="65" charset="-120"/>
              </a:rPr>
              <a:t>151</a:t>
            </a:r>
            <a:r>
              <a:rPr lang="zh-TW" altLang="zh-TW" b="1" u="sng" kern="50" dirty="0">
                <a:effectLst/>
                <a:latin typeface="標楷體" panose="03000509000000000000" pitchFamily="65" charset="-120"/>
              </a:rPr>
              <a:t>萬餘元，並處營業稅額</a:t>
            </a:r>
            <a:r>
              <a:rPr lang="en-US" altLang="zh-TW" b="1" u="sng" kern="50" dirty="0">
                <a:effectLst/>
                <a:latin typeface="標楷體" panose="03000509000000000000" pitchFamily="65" charset="-120"/>
              </a:rPr>
              <a:t>0.6</a:t>
            </a:r>
            <a:r>
              <a:rPr lang="zh-TW" altLang="zh-TW" b="1" u="sng" kern="50" dirty="0">
                <a:effectLst/>
                <a:latin typeface="標楷體" panose="03000509000000000000" pitchFamily="65" charset="-120"/>
              </a:rPr>
              <a:t>倍罰鍰</a:t>
            </a:r>
            <a:r>
              <a:rPr lang="en-US" altLang="zh-TW" b="1" u="sng" kern="50" dirty="0">
                <a:effectLst/>
                <a:latin typeface="標楷體" panose="03000509000000000000" pitchFamily="65" charset="-120"/>
              </a:rPr>
              <a:t>4</a:t>
            </a:r>
            <a:r>
              <a:rPr lang="zh-TW" altLang="zh-TW" b="1" u="sng" kern="50" dirty="0">
                <a:effectLst/>
                <a:latin typeface="標楷體" panose="03000509000000000000" pitchFamily="65" charset="-120"/>
              </a:rPr>
              <a:t>萬餘元</a:t>
            </a:r>
            <a:r>
              <a:rPr lang="en-US" altLang="zh-TW" b="1" u="sng" kern="50" dirty="0">
                <a:effectLst/>
                <a:latin typeface="標楷體" panose="03000509000000000000" pitchFamily="65" charset="-120"/>
              </a:rPr>
              <a:t>(</a:t>
            </a:r>
            <a:r>
              <a:rPr lang="zh-TW" altLang="zh-TW" b="1" u="sng" kern="50" dirty="0">
                <a:effectLst/>
                <a:latin typeface="標楷體" panose="03000509000000000000" pitchFamily="65" charset="-120"/>
              </a:rPr>
              <a:t>本稅罰鍰合計</a:t>
            </a:r>
            <a:r>
              <a:rPr lang="en-US" altLang="zh-TW" b="1" u="sng" kern="50" dirty="0">
                <a:effectLst/>
                <a:latin typeface="標楷體" panose="03000509000000000000" pitchFamily="65" charset="-120"/>
              </a:rPr>
              <a:t>355</a:t>
            </a:r>
            <a:r>
              <a:rPr lang="zh-TW" altLang="zh-TW" b="1" u="sng" kern="50" dirty="0">
                <a:effectLst/>
                <a:latin typeface="標楷體" panose="03000509000000000000" pitchFamily="65" charset="-120"/>
              </a:rPr>
              <a:t>萬餘元</a:t>
            </a:r>
            <a:r>
              <a:rPr lang="en-US" altLang="zh-TW" b="1" u="sng" kern="50" dirty="0">
                <a:effectLst/>
                <a:latin typeface="標楷體" panose="03000509000000000000" pitchFamily="65" charset="-120"/>
              </a:rPr>
              <a:t>)</a:t>
            </a:r>
            <a:r>
              <a:rPr lang="zh-TW" altLang="zh-TW" kern="50" dirty="0">
                <a:effectLst/>
                <a:latin typeface="標楷體" panose="03000509000000000000" pitchFamily="65" charset="-120"/>
              </a:rPr>
              <a:t>。</a:t>
            </a:r>
            <a:endParaRPr lang="zh-TW" altLang="en-US" dirty="0">
              <a:latin typeface="標楷體" panose="03000509000000000000" pitchFamily="65" charset="-120"/>
            </a:endParaRPr>
          </a:p>
        </p:txBody>
      </p:sp>
    </p:spTree>
    <p:extLst>
      <p:ext uri="{BB962C8B-B14F-4D97-AF65-F5344CB8AC3E}">
        <p14:creationId xmlns:p14="http://schemas.microsoft.com/office/powerpoint/2010/main" val="5667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D7E9C1-8669-4D21-A8B6-FFE29EF4B6D9}"/>
              </a:ext>
            </a:extLst>
          </p:cNvPr>
          <p:cNvSpPr>
            <a:spLocks noGrp="1"/>
          </p:cNvSpPr>
          <p:nvPr>
            <p:ph type="title"/>
          </p:nvPr>
        </p:nvSpPr>
        <p:spPr/>
        <p:txBody>
          <a:bodyPr>
            <a:normAutofit fontScale="90000"/>
          </a:bodyPr>
          <a:lstStyle/>
          <a:p>
            <a:r>
              <a:rPr lang="zh-TW" altLang="en-US" sz="4800" dirty="0">
                <a:latin typeface="標楷體" panose="03000509000000000000" pitchFamily="65" charset="-120"/>
                <a:ea typeface="標楷體" panose="03000509000000000000" pitchFamily="65" charset="-120"/>
              </a:rPr>
              <a:t>貳、	</a:t>
            </a:r>
            <a:r>
              <a:rPr lang="zh-TW" altLang="en-US" sz="4800" dirty="0">
                <a:latin typeface="標楷體" panose="03000509000000000000" pitchFamily="65" charset="-120"/>
              </a:rPr>
              <a:t>案例事實經過</a:t>
            </a:r>
            <a:br>
              <a:rPr lang="en-US" altLang="zh-TW" sz="4800" dirty="0">
                <a:latin typeface="標楷體" panose="03000509000000000000" pitchFamily="65" charset="-120"/>
              </a:rPr>
            </a:br>
            <a:r>
              <a:rPr lang="en-US" altLang="zh-TW" sz="4800" dirty="0">
                <a:latin typeface="標楷體" panose="03000509000000000000" pitchFamily="65" charset="-120"/>
              </a:rPr>
              <a:t>(</a:t>
            </a:r>
            <a:r>
              <a:rPr lang="zh-TW" altLang="en-US" sz="4800" dirty="0">
                <a:latin typeface="標楷體" panose="03000509000000000000" pitchFamily="65" charset="-120"/>
              </a:rPr>
              <a:t>發生了什麼事，官司誰贏誰輸</a:t>
            </a:r>
            <a:r>
              <a:rPr lang="en-US" altLang="zh-TW" sz="4800" dirty="0">
                <a:latin typeface="標楷體" panose="03000509000000000000" pitchFamily="65" charset="-120"/>
              </a:rPr>
              <a:t>)</a:t>
            </a:r>
            <a:endParaRPr lang="zh-TW" altLang="en-US" dirty="0"/>
          </a:p>
        </p:txBody>
      </p:sp>
      <p:sp>
        <p:nvSpPr>
          <p:cNvPr id="3" name="內容版面配置區 2">
            <a:extLst>
              <a:ext uri="{FF2B5EF4-FFF2-40B4-BE49-F238E27FC236}">
                <a16:creationId xmlns:a16="http://schemas.microsoft.com/office/drawing/2014/main" id="{CD7452B3-1E20-491C-8752-9FE8FD21B230}"/>
              </a:ext>
            </a:extLst>
          </p:cNvPr>
          <p:cNvSpPr>
            <a:spLocks noGrp="1"/>
          </p:cNvSpPr>
          <p:nvPr>
            <p:ph idx="1"/>
          </p:nvPr>
        </p:nvSpPr>
        <p:spPr/>
        <p:txBody>
          <a:bodyPr>
            <a:normAutofit/>
          </a:bodyPr>
          <a:lstStyle/>
          <a:p>
            <a:pPr marL="342900" lvl="0" indent="-342900">
              <a:spcAft>
                <a:spcPts val="0"/>
              </a:spcAft>
              <a:buFont typeface="+mj-lt"/>
              <a:buAutoNum type="arabicParenBoth"/>
            </a:pPr>
            <a:r>
              <a:rPr lang="en-US" altLang="zh-TW" sz="2400" kern="50" dirty="0">
                <a:effectLst/>
                <a:latin typeface="標楷體" panose="03000509000000000000" pitchFamily="65" charset="-120"/>
              </a:rPr>
              <a:t>S</a:t>
            </a:r>
            <a:r>
              <a:rPr lang="zh-TW" altLang="zh-TW" sz="2400" kern="50" dirty="0">
                <a:effectLst/>
                <a:latin typeface="標楷體" panose="03000509000000000000" pitchFamily="65" charset="-120"/>
              </a:rPr>
              <a:t>公司向台北高等行政法院起訴後遭判敗訴</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台北高等行政法院</a:t>
            </a:r>
            <a:r>
              <a:rPr lang="en-US" altLang="zh-TW" sz="2400" kern="50" dirty="0">
                <a:effectLst/>
                <a:latin typeface="標楷體" panose="03000509000000000000" pitchFamily="65" charset="-120"/>
              </a:rPr>
              <a:t>104</a:t>
            </a:r>
            <a:r>
              <a:rPr lang="zh-TW" altLang="zh-TW" sz="2400" kern="50" dirty="0">
                <a:effectLst/>
                <a:latin typeface="標楷體" panose="03000509000000000000" pitchFamily="65" charset="-120"/>
              </a:rPr>
              <a:t>年度訴字第</a:t>
            </a:r>
            <a:r>
              <a:rPr lang="en-US" altLang="zh-TW" sz="2400" kern="50" dirty="0">
                <a:effectLst/>
                <a:latin typeface="標楷體" panose="03000509000000000000" pitchFamily="65" charset="-120"/>
              </a:rPr>
              <a:t>1815</a:t>
            </a:r>
            <a:r>
              <a:rPr lang="zh-TW" altLang="zh-TW" sz="2400" kern="50" dirty="0">
                <a:effectLst/>
                <a:latin typeface="標楷體" panose="03000509000000000000" pitchFamily="65" charset="-120"/>
              </a:rPr>
              <a:t>號判決</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a:t>
            </a:r>
          </a:p>
          <a:p>
            <a:pPr marL="342900" lvl="0" indent="-342900">
              <a:spcAft>
                <a:spcPts val="0"/>
              </a:spcAft>
              <a:buFont typeface="+mj-lt"/>
              <a:buAutoNum type="arabicParenBoth"/>
            </a:pPr>
            <a:r>
              <a:rPr lang="en-US" altLang="zh-TW" sz="2400" kern="50" dirty="0">
                <a:effectLst/>
                <a:latin typeface="標楷體" panose="03000509000000000000" pitchFamily="65" charset="-120"/>
              </a:rPr>
              <a:t>S</a:t>
            </a:r>
            <a:r>
              <a:rPr lang="zh-TW" altLang="zh-TW" sz="2400" kern="50" dirty="0">
                <a:effectLst/>
                <a:latin typeface="標楷體" panose="03000509000000000000" pitchFamily="65" charset="-120"/>
              </a:rPr>
              <a:t>公司上訴最高行政法院廢棄發回</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最高行政法院</a:t>
            </a:r>
            <a:r>
              <a:rPr lang="en-US" altLang="zh-TW" sz="2400" kern="50" dirty="0">
                <a:effectLst/>
                <a:latin typeface="標楷體" panose="03000509000000000000" pitchFamily="65" charset="-120"/>
              </a:rPr>
              <a:t>107</a:t>
            </a:r>
            <a:r>
              <a:rPr lang="zh-TW" altLang="zh-TW" sz="2400" kern="50" dirty="0">
                <a:effectLst/>
                <a:latin typeface="標楷體" panose="03000509000000000000" pitchFamily="65" charset="-120"/>
              </a:rPr>
              <a:t>年度判字第</a:t>
            </a:r>
            <a:r>
              <a:rPr lang="en-US" altLang="zh-TW" sz="2400" kern="50" dirty="0">
                <a:effectLst/>
                <a:latin typeface="標楷體" panose="03000509000000000000" pitchFamily="65" charset="-120"/>
              </a:rPr>
              <a:t>70</a:t>
            </a:r>
            <a:r>
              <a:rPr lang="zh-TW" altLang="zh-TW" sz="2400" kern="50" dirty="0">
                <a:effectLst/>
                <a:latin typeface="標楷體" panose="03000509000000000000" pitchFamily="65" charset="-120"/>
              </a:rPr>
              <a:t>號判決</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a:t>
            </a:r>
          </a:p>
          <a:p>
            <a:pPr marL="342900" lvl="0" indent="-342900">
              <a:spcAft>
                <a:spcPts val="0"/>
              </a:spcAft>
              <a:buFont typeface="+mj-lt"/>
              <a:buAutoNum type="arabicParenBoth"/>
            </a:pPr>
            <a:r>
              <a:rPr lang="zh-TW" altLang="zh-TW" sz="2400" kern="50" dirty="0">
                <a:effectLst/>
                <a:latin typeface="標楷體" panose="03000509000000000000" pitchFamily="65" charset="-120"/>
              </a:rPr>
              <a:t>台北高等行政法院判決</a:t>
            </a:r>
            <a:r>
              <a:rPr lang="en-US" altLang="zh-TW" sz="2400" kern="50" dirty="0">
                <a:effectLst/>
                <a:latin typeface="標楷體" panose="03000509000000000000" pitchFamily="65" charset="-120"/>
              </a:rPr>
              <a:t>S</a:t>
            </a:r>
            <a:r>
              <a:rPr lang="zh-TW" altLang="zh-TW" sz="2400" kern="50" dirty="0">
                <a:effectLst/>
                <a:latin typeface="標楷體" panose="03000509000000000000" pitchFamily="65" charset="-120"/>
              </a:rPr>
              <a:t>公司勝訴，撤銷原處分、復查決定及訴願決定</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台北高等行政證法院</a:t>
            </a:r>
            <a:r>
              <a:rPr lang="en-US" altLang="zh-TW" sz="2400" kern="50" dirty="0">
                <a:effectLst/>
                <a:latin typeface="標楷體" panose="03000509000000000000" pitchFamily="65" charset="-120"/>
              </a:rPr>
              <a:t>107</a:t>
            </a:r>
            <a:r>
              <a:rPr lang="zh-TW" altLang="zh-TW" sz="2400" kern="50" dirty="0">
                <a:effectLst/>
                <a:latin typeface="標楷體" panose="03000509000000000000" pitchFamily="65" charset="-120"/>
              </a:rPr>
              <a:t>年度訴更一字第</a:t>
            </a:r>
            <a:r>
              <a:rPr lang="en-US" altLang="zh-TW" sz="2400" kern="50" dirty="0">
                <a:effectLst/>
                <a:latin typeface="標楷體" panose="03000509000000000000" pitchFamily="65" charset="-120"/>
              </a:rPr>
              <a:t>23</a:t>
            </a:r>
            <a:r>
              <a:rPr lang="zh-TW" altLang="zh-TW" sz="2400" kern="50" dirty="0">
                <a:effectLst/>
                <a:latin typeface="標楷體" panose="03000509000000000000" pitchFamily="65" charset="-120"/>
              </a:rPr>
              <a:t>號判決</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a:t>
            </a:r>
          </a:p>
          <a:p>
            <a:pPr marL="342900" lvl="0" indent="-342900">
              <a:spcAft>
                <a:spcPts val="0"/>
              </a:spcAft>
              <a:buFont typeface="+mj-lt"/>
              <a:buAutoNum type="arabicParenBoth"/>
            </a:pPr>
            <a:r>
              <a:rPr lang="zh-TW" altLang="zh-TW" sz="2400" kern="50" dirty="0">
                <a:effectLst/>
                <a:latin typeface="標楷體" panose="03000509000000000000" pitchFamily="65" charset="-120"/>
              </a:rPr>
              <a:t>基隆關稅局不服，提起上訴遭駁回，全案定讞</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最高行政法院</a:t>
            </a:r>
            <a:r>
              <a:rPr lang="en-US" altLang="zh-TW" sz="2400" kern="50" dirty="0">
                <a:effectLst/>
                <a:latin typeface="標楷體" panose="03000509000000000000" pitchFamily="65" charset="-120"/>
              </a:rPr>
              <a:t>109</a:t>
            </a:r>
            <a:r>
              <a:rPr lang="zh-TW" altLang="zh-TW" sz="2400" kern="50" dirty="0">
                <a:effectLst/>
                <a:latin typeface="標楷體" panose="03000509000000000000" pitchFamily="65" charset="-120"/>
              </a:rPr>
              <a:t>年度判字第</a:t>
            </a:r>
            <a:r>
              <a:rPr lang="en-US" altLang="zh-TW" sz="2400" kern="50" dirty="0">
                <a:effectLst/>
                <a:latin typeface="標楷體" panose="03000509000000000000" pitchFamily="65" charset="-120"/>
              </a:rPr>
              <a:t>42</a:t>
            </a:r>
            <a:r>
              <a:rPr lang="zh-TW" altLang="zh-TW" sz="2400" kern="50" dirty="0">
                <a:effectLst/>
                <a:latin typeface="標楷體" panose="03000509000000000000" pitchFamily="65" charset="-120"/>
              </a:rPr>
              <a:t>號判決</a:t>
            </a:r>
            <a:r>
              <a:rPr lang="en-US" altLang="zh-TW" sz="2400" kern="50" dirty="0">
                <a:effectLst/>
                <a:latin typeface="標楷體" panose="03000509000000000000" pitchFamily="65" charset="-120"/>
              </a:rPr>
              <a:t>)</a:t>
            </a:r>
            <a:r>
              <a:rPr lang="zh-TW" altLang="zh-TW" sz="2400" kern="50" dirty="0">
                <a:effectLst/>
                <a:latin typeface="標楷體" panose="03000509000000000000" pitchFamily="65" charset="-120"/>
              </a:rPr>
              <a:t>。</a:t>
            </a:r>
          </a:p>
          <a:p>
            <a:endParaRPr lang="zh-TW" altLang="en-US" sz="2400" dirty="0">
              <a:latin typeface="標楷體" panose="03000509000000000000" pitchFamily="65" charset="-120"/>
            </a:endParaRPr>
          </a:p>
        </p:txBody>
      </p:sp>
    </p:spTree>
    <p:extLst>
      <p:ext uri="{BB962C8B-B14F-4D97-AF65-F5344CB8AC3E}">
        <p14:creationId xmlns:p14="http://schemas.microsoft.com/office/powerpoint/2010/main" val="1380962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F85177-4AA5-4168-B98B-C593636B19B8}"/>
              </a:ext>
            </a:extLst>
          </p:cNvPr>
          <p:cNvSpPr>
            <a:spLocks noGrp="1"/>
          </p:cNvSpPr>
          <p:nvPr>
            <p:ph type="title"/>
          </p:nvPr>
        </p:nvSpPr>
        <p:spPr/>
        <p:txBody>
          <a:bodyPr>
            <a:normAutofit/>
          </a:bodyPr>
          <a:lstStyle/>
          <a:p>
            <a:r>
              <a:rPr lang="zh-TW" altLang="en-US" sz="4000" dirty="0">
                <a:latin typeface="標楷體" panose="03000509000000000000" pitchFamily="65" charset="-120"/>
              </a:rPr>
              <a:t>參、	法院判決見解</a:t>
            </a:r>
            <a:br>
              <a:rPr lang="en-US" altLang="zh-TW" sz="4000" dirty="0">
                <a:latin typeface="標楷體" panose="03000509000000000000" pitchFamily="65" charset="-120"/>
              </a:rPr>
            </a:br>
            <a:r>
              <a:rPr lang="zh-TW" altLang="zh-TW" sz="4000" kern="50" dirty="0">
                <a:effectLst/>
                <a:latin typeface="標楷體" panose="03000509000000000000" pitchFamily="65" charset="-120"/>
              </a:rPr>
              <a:t>最高行政法院</a:t>
            </a:r>
            <a:r>
              <a:rPr lang="en-US" altLang="zh-TW" sz="4000" kern="50" dirty="0">
                <a:effectLst/>
                <a:latin typeface="標楷體" panose="03000509000000000000" pitchFamily="65" charset="-120"/>
              </a:rPr>
              <a:t>107</a:t>
            </a:r>
            <a:r>
              <a:rPr lang="zh-TW" altLang="zh-TW" sz="4000" kern="50" dirty="0">
                <a:effectLst/>
                <a:latin typeface="標楷體" panose="03000509000000000000" pitchFamily="65" charset="-120"/>
              </a:rPr>
              <a:t>年度判字第</a:t>
            </a:r>
            <a:r>
              <a:rPr lang="en-US" altLang="zh-TW" sz="4000" kern="50" dirty="0">
                <a:effectLst/>
                <a:latin typeface="標楷體" panose="03000509000000000000" pitchFamily="65" charset="-120"/>
              </a:rPr>
              <a:t>70</a:t>
            </a:r>
            <a:r>
              <a:rPr lang="zh-TW" altLang="zh-TW" sz="4000" kern="50" dirty="0">
                <a:effectLst/>
                <a:latin typeface="標楷體" panose="03000509000000000000" pitchFamily="65" charset="-120"/>
              </a:rPr>
              <a:t>號判決</a:t>
            </a:r>
            <a:endParaRPr lang="zh-TW" altLang="en-US" sz="4000" dirty="0">
              <a:latin typeface="標楷體" panose="03000509000000000000" pitchFamily="65" charset="-120"/>
            </a:endParaRPr>
          </a:p>
        </p:txBody>
      </p:sp>
      <p:sp>
        <p:nvSpPr>
          <p:cNvPr id="3" name="內容版面配置區 2">
            <a:extLst>
              <a:ext uri="{FF2B5EF4-FFF2-40B4-BE49-F238E27FC236}">
                <a16:creationId xmlns:a16="http://schemas.microsoft.com/office/drawing/2014/main" id="{E23D9062-3F1A-4B05-B51A-F493EAE6DAFD}"/>
              </a:ext>
            </a:extLst>
          </p:cNvPr>
          <p:cNvSpPr>
            <a:spLocks noGrp="1"/>
          </p:cNvSpPr>
          <p:nvPr>
            <p:ph idx="1"/>
          </p:nvPr>
        </p:nvSpPr>
        <p:spPr>
          <a:xfrm>
            <a:off x="447675" y="1825625"/>
            <a:ext cx="11334750" cy="4351338"/>
          </a:xfrm>
        </p:spPr>
        <p:txBody>
          <a:bodyPr>
            <a:noAutofit/>
          </a:bodyPr>
          <a:lstStyle/>
          <a:p>
            <a:r>
              <a:rPr lang="zh-TW" altLang="en-US" sz="2000" b="1" dirty="0"/>
              <a:t>納稅義務人協力義務僅配合稽徵機關職權調查</a:t>
            </a:r>
          </a:p>
          <a:p>
            <a:r>
              <a:rPr lang="zh-TW" altLang="en-US" sz="2000" b="1" u="sng" dirty="0"/>
              <a:t>認定事實須憑證據，倘無證據足資認定有堪以構成行政罰或刑罰要件之事實存在，即不得僅以推測之詞予人處罰</a:t>
            </a:r>
            <a:r>
              <a:rPr lang="zh-TW" altLang="en-US" sz="2000" dirty="0"/>
              <a:t>，則為二者所應一致，本院分別著有</a:t>
            </a:r>
            <a:r>
              <a:rPr lang="en-US" altLang="zh-TW" sz="2000" dirty="0"/>
              <a:t>61</a:t>
            </a:r>
            <a:r>
              <a:rPr lang="zh-TW" altLang="en-US" sz="2000" dirty="0"/>
              <a:t>年判字第</a:t>
            </a:r>
            <a:r>
              <a:rPr lang="en-US" altLang="zh-TW" sz="2000" dirty="0"/>
              <a:t>70</a:t>
            </a:r>
            <a:r>
              <a:rPr lang="zh-TW" altLang="en-US" sz="2000" dirty="0"/>
              <a:t>號、</a:t>
            </a:r>
            <a:r>
              <a:rPr lang="en-US" altLang="zh-TW" sz="2000" dirty="0"/>
              <a:t>39</a:t>
            </a:r>
            <a:r>
              <a:rPr lang="zh-TW" altLang="en-US" sz="2000" dirty="0"/>
              <a:t>年判字第</a:t>
            </a:r>
            <a:r>
              <a:rPr lang="en-US" altLang="zh-TW" sz="2000" dirty="0"/>
              <a:t>2</a:t>
            </a:r>
            <a:r>
              <a:rPr lang="zh-TW" altLang="en-US" sz="2000" dirty="0"/>
              <a:t>號及</a:t>
            </a:r>
            <a:r>
              <a:rPr lang="en-US" altLang="zh-TW" sz="2000" dirty="0"/>
              <a:t>75</a:t>
            </a:r>
            <a:r>
              <a:rPr lang="zh-TW" altLang="en-US" sz="2000" dirty="0"/>
              <a:t>年判字第</a:t>
            </a:r>
            <a:r>
              <a:rPr lang="en-US" altLang="zh-TW" sz="2000" dirty="0"/>
              <a:t>309</a:t>
            </a:r>
            <a:r>
              <a:rPr lang="zh-TW" altLang="en-US" sz="2000" dirty="0"/>
              <a:t>號判例可資參照。</a:t>
            </a:r>
          </a:p>
          <a:p>
            <a:r>
              <a:rPr lang="zh-TW" altLang="en-US" sz="2000" dirty="0"/>
              <a:t>納稅者權利保護法第</a:t>
            </a:r>
            <a:r>
              <a:rPr lang="en-US" altLang="zh-TW" sz="2000" dirty="0"/>
              <a:t>11</a:t>
            </a:r>
            <a:r>
              <a:rPr lang="zh-TW" altLang="en-US" sz="2000" dirty="0"/>
              <a:t>條第</a:t>
            </a:r>
            <a:r>
              <a:rPr lang="en-US" altLang="zh-TW" sz="2000" dirty="0"/>
              <a:t>1</a:t>
            </a:r>
            <a:r>
              <a:rPr lang="zh-TW" altLang="en-US" sz="2000" dirty="0"/>
              <a:t>、</a:t>
            </a:r>
            <a:r>
              <a:rPr lang="en-US" altLang="zh-TW" sz="2000" dirty="0"/>
              <a:t>2</a:t>
            </a:r>
            <a:r>
              <a:rPr lang="zh-TW" altLang="en-US" sz="2000" dirty="0"/>
              <a:t>項規定：「（第</a:t>
            </a:r>
            <a:r>
              <a:rPr lang="en-US" altLang="zh-TW" sz="2000" dirty="0"/>
              <a:t>1</a:t>
            </a:r>
            <a:r>
              <a:rPr lang="zh-TW" altLang="en-US" sz="2000" dirty="0"/>
              <a:t>項）稅捐稽徵機關或財政部賦稅署指定之人員應依職權調查證據，對當事人有利及不利事項一律注意</a:t>
            </a:r>
            <a:r>
              <a:rPr lang="en-US" altLang="zh-TW" sz="2000" dirty="0"/>
              <a:t>……</a:t>
            </a:r>
            <a:r>
              <a:rPr lang="zh-TW" altLang="en-US" sz="2000" dirty="0"/>
              <a:t>。（第</a:t>
            </a:r>
            <a:r>
              <a:rPr lang="en-US" altLang="zh-TW" sz="2000" dirty="0"/>
              <a:t>2</a:t>
            </a:r>
            <a:r>
              <a:rPr lang="zh-TW" altLang="en-US" sz="2000" dirty="0"/>
              <a:t>項）稅捐稽徵機關就課稅或處罰之要件事實，除法律別有明文規定者外，負證明責任。」，明定稅捐稽徵程序中，稅捐事實之調查是稅捐稽徵機關本於職權應自行負擔之義務，稅捐義務人僅有配合調查之協力義務。</a:t>
            </a:r>
          </a:p>
          <a:p>
            <a:endParaRPr lang="zh-TW" altLang="en-US" sz="2000" dirty="0"/>
          </a:p>
        </p:txBody>
      </p:sp>
    </p:spTree>
    <p:extLst>
      <p:ext uri="{BB962C8B-B14F-4D97-AF65-F5344CB8AC3E}">
        <p14:creationId xmlns:p14="http://schemas.microsoft.com/office/powerpoint/2010/main" val="94950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C3A384-02EF-47C6-9C82-8E587E14F297}"/>
              </a:ext>
            </a:extLst>
          </p:cNvPr>
          <p:cNvSpPr>
            <a:spLocks noGrp="1"/>
          </p:cNvSpPr>
          <p:nvPr>
            <p:ph type="title"/>
          </p:nvPr>
        </p:nvSpPr>
        <p:spPr>
          <a:xfrm>
            <a:off x="409575" y="365125"/>
            <a:ext cx="10933141" cy="1325563"/>
          </a:xfrm>
        </p:spPr>
        <p:txBody>
          <a:bodyPr>
            <a:noAutofit/>
          </a:bodyPr>
          <a:lstStyle/>
          <a:p>
            <a:r>
              <a:rPr lang="zh-TW" altLang="zh-TW" sz="3600" kern="50" dirty="0">
                <a:effectLst/>
                <a:latin typeface="標楷體" panose="03000509000000000000" pitchFamily="65" charset="-120"/>
              </a:rPr>
              <a:t>最高行政法院</a:t>
            </a:r>
            <a:r>
              <a:rPr lang="en-US" altLang="zh-TW" sz="3600" kern="50" dirty="0">
                <a:effectLst/>
                <a:latin typeface="標楷體" panose="03000509000000000000" pitchFamily="65" charset="-120"/>
              </a:rPr>
              <a:t>107</a:t>
            </a:r>
            <a:r>
              <a:rPr lang="zh-TW" altLang="zh-TW" sz="3600" kern="50" dirty="0">
                <a:effectLst/>
                <a:latin typeface="標楷體" panose="03000509000000000000" pitchFamily="65" charset="-120"/>
              </a:rPr>
              <a:t>年度判字第</a:t>
            </a:r>
            <a:r>
              <a:rPr lang="en-US" altLang="zh-TW" sz="3600" kern="50" dirty="0">
                <a:effectLst/>
                <a:latin typeface="標楷體" panose="03000509000000000000" pitchFamily="65" charset="-120"/>
              </a:rPr>
              <a:t>70</a:t>
            </a:r>
            <a:r>
              <a:rPr lang="zh-TW" altLang="zh-TW" sz="3600" kern="50" dirty="0">
                <a:effectLst/>
                <a:latin typeface="標楷體" panose="03000509000000000000" pitchFamily="65" charset="-120"/>
              </a:rPr>
              <a:t>號判決</a:t>
            </a:r>
            <a:br>
              <a:rPr lang="en-US" altLang="zh-TW" sz="3600" kern="50" dirty="0">
                <a:effectLst/>
                <a:latin typeface="標楷體" panose="03000509000000000000" pitchFamily="65" charset="-120"/>
              </a:rPr>
            </a:br>
            <a:r>
              <a:rPr lang="zh-TW" altLang="en-US" sz="3600" kern="50" dirty="0">
                <a:effectLst/>
                <a:latin typeface="標楷體" panose="03000509000000000000" pitchFamily="65" charset="-120"/>
              </a:rPr>
              <a:t>稅務爭訟事件中課稅、裁罰事實的證明責任分配原則</a:t>
            </a:r>
            <a:endParaRPr lang="zh-TW" altLang="en-US" sz="3600" dirty="0"/>
          </a:p>
        </p:txBody>
      </p:sp>
      <p:sp>
        <p:nvSpPr>
          <p:cNvPr id="3" name="內容版面配置區 2">
            <a:extLst>
              <a:ext uri="{FF2B5EF4-FFF2-40B4-BE49-F238E27FC236}">
                <a16:creationId xmlns:a16="http://schemas.microsoft.com/office/drawing/2014/main" id="{9CA0EF70-C379-4B17-9610-124961CD50CE}"/>
              </a:ext>
            </a:extLst>
          </p:cNvPr>
          <p:cNvSpPr>
            <a:spLocks noGrp="1"/>
          </p:cNvSpPr>
          <p:nvPr>
            <p:ph idx="1"/>
          </p:nvPr>
        </p:nvSpPr>
        <p:spPr/>
        <p:txBody>
          <a:bodyPr>
            <a:normAutofit fontScale="92500" lnSpcReduction="20000"/>
          </a:bodyPr>
          <a:lstStyle/>
          <a:p>
            <a:r>
              <a:rPr lang="zh-TW" altLang="en-US" dirty="0"/>
              <a:t>又課稅或處罰事實之闡明，無論於稽徵程序或訴訟程序均受職權調查主義所支配，應由稅捐稽徵機關承擔最終之證明責任。</a:t>
            </a:r>
          </a:p>
          <a:p>
            <a:r>
              <a:rPr lang="zh-TW" altLang="en-US" dirty="0"/>
              <a:t>行政法院固應依職權調查事實關係及證據，不受當事人主張之拘束，惟行政機關之舉證責任並不因法院採職權調查主義而免除，若經法院依職權調查事實及證據後，於審理最後階段，</a:t>
            </a:r>
            <a:r>
              <a:rPr lang="zh-TW" altLang="en-US" b="1" u="sng" dirty="0"/>
              <a:t>行政機關作成處分之要件事實存否仍處於真偽不明時，依客觀舉證責任分配之原則，其不利益則應歸屬於由該事實導出有利法律效果之訴訟當事人即行政機關負擔</a:t>
            </a:r>
            <a:r>
              <a:rPr lang="zh-TW" altLang="en-US" dirty="0"/>
              <a:t>。</a:t>
            </a:r>
          </a:p>
          <a:p>
            <a:endParaRPr lang="zh-TW" altLang="en-US" dirty="0"/>
          </a:p>
        </p:txBody>
      </p:sp>
    </p:spTree>
    <p:extLst>
      <p:ext uri="{BB962C8B-B14F-4D97-AF65-F5344CB8AC3E}">
        <p14:creationId xmlns:p14="http://schemas.microsoft.com/office/powerpoint/2010/main" val="167239742"/>
      </p:ext>
    </p:extLst>
  </p:cSld>
  <p:clrMapOvr>
    <a:masterClrMapping/>
  </p:clrMapOvr>
</p:sld>
</file>

<file path=ppt/theme/theme1.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6129</Words>
  <Application>Microsoft Office PowerPoint</Application>
  <PresentationFormat>寬螢幕</PresentationFormat>
  <Paragraphs>134</Paragraphs>
  <Slides>36</Slides>
  <Notes>0</Notes>
  <HiddenSlides>0</HiddenSlides>
  <MMClips>0</MMClips>
  <ScaleCrop>false</ScaleCrop>
  <HeadingPairs>
    <vt:vector size="6" baseType="variant">
      <vt:variant>
        <vt:lpstr>使用字型</vt:lpstr>
      </vt:variant>
      <vt:variant>
        <vt:i4>7</vt:i4>
      </vt:variant>
      <vt:variant>
        <vt:lpstr>佈景主題</vt:lpstr>
      </vt:variant>
      <vt:variant>
        <vt:i4>4</vt:i4>
      </vt:variant>
      <vt:variant>
        <vt:lpstr>投影片標題</vt:lpstr>
      </vt:variant>
      <vt:variant>
        <vt:i4>36</vt:i4>
      </vt:variant>
    </vt:vector>
  </HeadingPairs>
  <TitlesOfParts>
    <vt:vector size="47" baseType="lpstr">
      <vt:lpstr>微軟正黑體</vt:lpstr>
      <vt:lpstr>標楷體</vt:lpstr>
      <vt:lpstr>Arial</vt:lpstr>
      <vt:lpstr>Calibri</vt:lpstr>
      <vt:lpstr>Calibri Light</vt:lpstr>
      <vt:lpstr>Lucida Calligraphy</vt:lpstr>
      <vt:lpstr>Times New Roman</vt:lpstr>
      <vt:lpstr>自訂設計</vt:lpstr>
      <vt:lpstr>1_自訂設計</vt:lpstr>
      <vt:lpstr>2_自訂設計</vt:lpstr>
      <vt:lpstr>3_自訂設計</vt:lpstr>
      <vt:lpstr>PowerPoint 簡報</vt:lpstr>
      <vt:lpstr>簡報流程</vt:lpstr>
      <vt:lpstr>納保法第11條第1~3項事證調查與舉證責任</vt:lpstr>
      <vt:lpstr>壹、金針案與舉證責任 (為什麼探討這兩則判決)</vt:lpstr>
      <vt:lpstr>壹、 實務參考指引 (為什麼探討這兩則判決)</vt:lpstr>
      <vt:lpstr>貳、 案例事實經過 (發生了什麼事，官司誰贏誰輸)</vt:lpstr>
      <vt:lpstr>貳、 案例事實經過 (發生了什麼事，官司誰贏誰輸)</vt:lpstr>
      <vt:lpstr>參、 法院判決見解 最高行政法院107年度判字第70號判決</vt:lpstr>
      <vt:lpstr>最高行政法院107年度判字第70號判決 稅務爭訟事件中課稅、裁罰事實的證明責任分配原則</vt:lpstr>
      <vt:lpstr>農糧署特作小組答覆鑑定結果 不可任意臆測</vt:lpstr>
      <vt:lpstr>最高行政法院107年度判字第70號判決 認為應發回再為實地調查</vt:lpstr>
      <vt:lpstr>更審後一二審判決重點 貿易文書證據經過覆核後佐證金針自泰國出口事實</vt:lpstr>
      <vt:lpstr>駐外人員實地訪查泰國生產地點</vt:lpstr>
      <vt:lpstr>駐外人員實地訪查泰國生產地點</vt:lpstr>
      <vt:lpstr>本案無須再行調查其他資料</vt:lpstr>
      <vt:lpstr>稽徵機關當初未及時調查不應歸咎納稅人</vt:lpstr>
      <vt:lpstr>肆、裁判重點簡析 (金針原產地案的案件重點)</vt:lpstr>
      <vt:lpstr>名模執行業務所得爭議經過</vt:lpstr>
      <vt:lpstr>判決爭點</vt:lpstr>
      <vt:lpstr>原被告主張比較</vt:lpstr>
      <vt:lpstr>原被告主張比較</vt:lpstr>
      <vt:lpstr>桃園地院行政庭判斷(1) 解讀約款，經紀合約是民法上委任契約</vt:lpstr>
      <vt:lpstr>桃園地院行政庭判斷(2) 解讀約款，經紀合約兼具行紀契約</vt:lpstr>
      <vt:lpstr>桃園地院行政庭判斷(3) 解讀約款，林與K公司欠缺業務主屬關係</vt:lpstr>
      <vt:lpstr>桃園地院行政庭判斷(4) 解讀約款，專屬委託 ≠業務主屬關係</vt:lpstr>
      <vt:lpstr>桃園地院行政庭判斷(5) 解讀約款，形象管控 ≠業務主屬關係</vt:lpstr>
      <vt:lpstr>桃園地院行政庭判斷(6) 經濟觀點，執業人員要件(一)個人技藝</vt:lpstr>
      <vt:lpstr>桃園地院行政庭判斷(7) 經濟觀點，林因綁約承擔無工作所得風險</vt:lpstr>
      <vt:lpstr>桃園地院行政庭判斷(8) 經濟觀點，林間接承擔成敗風險有別雇傭</vt:lpstr>
      <vt:lpstr>桃園地院行政庭判斷(9) 經濟觀點，林有承擔專訓費用類似執業者</vt:lpstr>
      <vt:lpstr>桃園地院行政庭判斷(10) 經濟觀點，林有承擔專訓費用類似執業者</vt:lpstr>
      <vt:lpstr>桃園地院行政庭判斷(11) 經濟觀點，林與K公司共同承擔費用與利潤</vt:lpstr>
      <vt:lpstr>桃園地院行政庭判斷(12) 經濟觀點，林與K公司乃代收代付關係</vt:lpstr>
      <vt:lpstr>桃園地院行政庭判斷(13) 本件執行業務之收入總額應為1,421,714元</vt:lpstr>
      <vt:lpstr>桃園地院行政庭判斷(14) 本件94年度綜所稅補徵稅額應為30,496元</vt:lpstr>
      <vt:lpstr>個人淺評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Stefan Huang</dc:creator>
  <cp:lastModifiedBy>Stefan Huang</cp:lastModifiedBy>
  <cp:revision>30</cp:revision>
  <dcterms:created xsi:type="dcterms:W3CDTF">2020-07-29T07:29:35Z</dcterms:created>
  <dcterms:modified xsi:type="dcterms:W3CDTF">2021-12-23T01:27:25Z</dcterms:modified>
</cp:coreProperties>
</file>