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6"/>
  </p:notesMasterIdLst>
  <p:sldIdLst>
    <p:sldId id="256" r:id="rId2"/>
    <p:sldId id="356" r:id="rId3"/>
    <p:sldId id="337" r:id="rId4"/>
    <p:sldId id="341" r:id="rId5"/>
    <p:sldId id="342" r:id="rId6"/>
    <p:sldId id="345" r:id="rId7"/>
    <p:sldId id="301" r:id="rId8"/>
    <p:sldId id="302" r:id="rId9"/>
    <p:sldId id="347" r:id="rId10"/>
    <p:sldId id="348" r:id="rId11"/>
    <p:sldId id="346" r:id="rId12"/>
    <p:sldId id="354" r:id="rId13"/>
    <p:sldId id="339" r:id="rId14"/>
    <p:sldId id="352" r:id="rId15"/>
    <p:sldId id="349" r:id="rId16"/>
    <p:sldId id="350" r:id="rId17"/>
    <p:sldId id="332" r:id="rId18"/>
    <p:sldId id="333" r:id="rId19"/>
    <p:sldId id="353" r:id="rId20"/>
    <p:sldId id="335" r:id="rId21"/>
    <p:sldId id="300" r:id="rId22"/>
    <p:sldId id="338" r:id="rId23"/>
    <p:sldId id="355" r:id="rId24"/>
    <p:sldId id="278" r:id="rId25"/>
  </p:sldIdLst>
  <p:sldSz cx="9144000" cy="5143500" type="screen16x9"/>
  <p:notesSz cx="6858000" cy="9144000"/>
  <p:embeddedFontLst>
    <p:embeddedFont>
      <p:font typeface="Book Antiqua" panose="02040602050305030304" pitchFamily="18" charset="0"/>
      <p:regular r:id="rId27"/>
      <p:bold r:id="rId28"/>
      <p:italic r:id="rId29"/>
      <p:boldItalic r:id="rId30"/>
    </p:embeddedFont>
    <p:embeddedFont>
      <p:font typeface="Tinos" panose="02020500000000000000" charset="0"/>
      <p:regular r:id="rId31"/>
      <p:bold r:id="rId32"/>
      <p:italic r:id="rId33"/>
      <p:boldItalic r:id="rId34"/>
    </p:embeddedFont>
    <p:embeddedFont>
      <p:font typeface="微軟正黑體" panose="020B0604030504040204" pitchFamily="34" charset="-120"/>
      <p:regular r:id="rId35"/>
      <p:bold r:id="rId36"/>
    </p:embeddedFont>
    <p:embeddedFont>
      <p:font typeface="標楷體" panose="03000509000000000000" pitchFamily="65" charset="-12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05B024-BF1A-4809-B3CE-6C05331695DE}">
  <a:tblStyle styleId="{6005B024-BF1A-4809-B3CE-6C05331695D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674E931-C3F3-43B3-8207-C72E7EAE372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96" autoAdjust="0"/>
  </p:normalViewPr>
  <p:slideViewPr>
    <p:cSldViewPr snapToGrid="0">
      <p:cViewPr varScale="1">
        <p:scale>
          <a:sx n="98" d="100"/>
          <a:sy n="98" d="100"/>
        </p:scale>
        <p:origin x="1018"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288BF-5239-4E35-8A79-E96DD1FD1B2A}" type="doc">
      <dgm:prSet loTypeId="urn:microsoft.com/office/officeart/2005/8/layout/chevron2" loCatId="process" qsTypeId="urn:microsoft.com/office/officeart/2005/8/quickstyle/simple1" qsCatId="simple" csTypeId="urn:microsoft.com/office/officeart/2005/8/colors/accent0_3" csCatId="mainScheme" phldr="1"/>
      <dgm:spPr/>
    </dgm:pt>
    <dgm:pt modelId="{22D58D35-89D9-48AB-8AAA-EC2ADA0CC4EF}">
      <dgm:prSet phldrT="[文字]" custT="1"/>
      <dgm:spPr/>
      <dgm:t>
        <a:bodyPr/>
        <a:lstStyle/>
        <a:p>
          <a:r>
            <a:rPr lang="en-US" altLang="zh-TW" sz="1400" dirty="0"/>
            <a:t>96.01</a:t>
          </a:r>
          <a:endParaRPr lang="zh-TW" altLang="en-US" sz="1400" dirty="0"/>
        </a:p>
      </dgm:t>
    </dgm:pt>
    <dgm:pt modelId="{0782E231-42C1-4346-97DC-0A6CABD00DF1}" type="parTrans" cxnId="{B1100AE7-93DD-49C8-8D93-ADBED8764EA5}">
      <dgm:prSet/>
      <dgm:spPr/>
      <dgm:t>
        <a:bodyPr/>
        <a:lstStyle/>
        <a:p>
          <a:endParaRPr lang="zh-TW" altLang="en-US"/>
        </a:p>
      </dgm:t>
    </dgm:pt>
    <dgm:pt modelId="{6DF5F75D-5828-4D79-BA50-D203D40AD849}" type="sibTrans" cxnId="{B1100AE7-93DD-49C8-8D93-ADBED8764EA5}">
      <dgm:prSet/>
      <dgm:spPr/>
      <dgm:t>
        <a:bodyPr/>
        <a:lstStyle/>
        <a:p>
          <a:endParaRPr lang="zh-TW" altLang="en-US"/>
        </a:p>
      </dgm:t>
    </dgm:pt>
    <dgm:pt modelId="{161A9654-78C2-4F70-A576-843857FC4517}">
      <dgm:prSet phldrT="[文字]" custT="1"/>
      <dgm:spPr/>
      <dgm:t>
        <a:bodyPr/>
        <a:lstStyle/>
        <a:p>
          <a:r>
            <a:rPr lang="en-US" altLang="zh-TW" sz="1400" dirty="0"/>
            <a:t>97.01</a:t>
          </a:r>
          <a:endParaRPr lang="zh-TW" altLang="en-US" sz="1400" dirty="0"/>
        </a:p>
      </dgm:t>
    </dgm:pt>
    <dgm:pt modelId="{311F29D9-B91F-4517-BF0E-CC6A1FF532BE}" type="parTrans" cxnId="{DD667A7B-AD82-4C3B-99B6-14D822146972}">
      <dgm:prSet/>
      <dgm:spPr/>
      <dgm:t>
        <a:bodyPr/>
        <a:lstStyle/>
        <a:p>
          <a:endParaRPr lang="zh-TW" altLang="en-US"/>
        </a:p>
      </dgm:t>
    </dgm:pt>
    <dgm:pt modelId="{C775F3B3-2342-46C2-8C02-EEC6431CED22}" type="sibTrans" cxnId="{DD667A7B-AD82-4C3B-99B6-14D822146972}">
      <dgm:prSet/>
      <dgm:spPr/>
      <dgm:t>
        <a:bodyPr/>
        <a:lstStyle/>
        <a:p>
          <a:endParaRPr lang="zh-TW" altLang="en-US"/>
        </a:p>
      </dgm:t>
    </dgm:pt>
    <dgm:pt modelId="{0361F537-2D2D-4188-B54A-4E9F83A30FBC}">
      <dgm:prSet phldrT="[文字]" custT="1"/>
      <dgm:spPr/>
      <dgm:t>
        <a:bodyPr/>
        <a:lstStyle/>
        <a:p>
          <a:r>
            <a:rPr lang="en-US" altLang="zh-TW" sz="1400" dirty="0"/>
            <a:t>98.01</a:t>
          </a:r>
          <a:endParaRPr lang="zh-TW" altLang="en-US" sz="1400" dirty="0"/>
        </a:p>
      </dgm:t>
    </dgm:pt>
    <dgm:pt modelId="{73A5C97A-4A07-40EB-B901-6B0503585014}" type="parTrans" cxnId="{8C9FF23D-DAB9-4893-9852-B0E614A85AFC}">
      <dgm:prSet/>
      <dgm:spPr/>
      <dgm:t>
        <a:bodyPr/>
        <a:lstStyle/>
        <a:p>
          <a:endParaRPr lang="zh-TW" altLang="en-US"/>
        </a:p>
      </dgm:t>
    </dgm:pt>
    <dgm:pt modelId="{D0307344-CFF5-4506-98A7-F85F6A29F910}" type="sibTrans" cxnId="{8C9FF23D-DAB9-4893-9852-B0E614A85AFC}">
      <dgm:prSet/>
      <dgm:spPr/>
      <dgm:t>
        <a:bodyPr/>
        <a:lstStyle/>
        <a:p>
          <a:endParaRPr lang="zh-TW" altLang="en-US"/>
        </a:p>
      </dgm:t>
    </dgm:pt>
    <dgm:pt modelId="{426F6166-AC4A-439B-876D-0CCCFEFC46ED}">
      <dgm:prSet phldrT="[文字]"/>
      <dgm:spPr/>
      <dgm:t>
        <a:bodyPr/>
        <a:lstStyle/>
        <a:p>
          <a:r>
            <a:rPr lang="zh-TW" altLang="en-US" dirty="0">
              <a:latin typeface="標楷體" panose="03000509000000000000" pitchFamily="65" charset="-120"/>
              <a:ea typeface="標楷體" panose="03000509000000000000" pitchFamily="65" charset="-120"/>
            </a:rPr>
            <a:t>被繼承人死亡</a:t>
          </a:r>
        </a:p>
      </dgm:t>
    </dgm:pt>
    <dgm:pt modelId="{65DDE3CA-7B98-4F66-B0EF-5A180175C86B}" type="parTrans" cxnId="{DAA3AACE-4945-48C8-9162-9D1820F23EAE}">
      <dgm:prSet/>
      <dgm:spPr/>
      <dgm:t>
        <a:bodyPr/>
        <a:lstStyle/>
        <a:p>
          <a:endParaRPr lang="zh-TW" altLang="en-US"/>
        </a:p>
      </dgm:t>
    </dgm:pt>
    <dgm:pt modelId="{14859338-51CF-4E3D-A96A-F3C4DB0068D0}" type="sibTrans" cxnId="{DAA3AACE-4945-48C8-9162-9D1820F23EAE}">
      <dgm:prSet/>
      <dgm:spPr/>
      <dgm:t>
        <a:bodyPr/>
        <a:lstStyle/>
        <a:p>
          <a:endParaRPr lang="zh-TW" altLang="en-US"/>
        </a:p>
      </dgm:t>
    </dgm:pt>
    <dgm:pt modelId="{6E20D1AB-DBD7-44BC-9D53-6C573068C896}">
      <dgm:prSet phldrT="[文字]"/>
      <dgm:spPr/>
      <dgm:t>
        <a:bodyPr/>
        <a:lstStyle/>
        <a:p>
          <a:r>
            <a:rPr lang="en-US" altLang="zh-TW" dirty="0">
              <a:latin typeface="標楷體" panose="03000509000000000000" pitchFamily="65" charset="-120"/>
              <a:ea typeface="標楷體" panose="03000509000000000000" pitchFamily="65" charset="-120"/>
            </a:rPr>
            <a:t>66.558%</a:t>
          </a:r>
          <a:r>
            <a:rPr lang="zh-TW" altLang="en-US" dirty="0">
              <a:latin typeface="標楷體" panose="03000509000000000000" pitchFamily="65" charset="-120"/>
              <a:ea typeface="標楷體" panose="03000509000000000000" pitchFamily="65" charset="-120"/>
            </a:rPr>
            <a:t>建物登記於原告名下</a:t>
          </a:r>
        </a:p>
      </dgm:t>
    </dgm:pt>
    <dgm:pt modelId="{30E26558-C9C0-4F98-9726-DD185DAB2946}" type="parTrans" cxnId="{20C3CE35-9A27-4140-902A-E01697B2AE29}">
      <dgm:prSet/>
      <dgm:spPr/>
      <dgm:t>
        <a:bodyPr/>
        <a:lstStyle/>
        <a:p>
          <a:endParaRPr lang="zh-TW" altLang="en-US"/>
        </a:p>
      </dgm:t>
    </dgm:pt>
    <dgm:pt modelId="{08D05A25-6552-4D11-BAB7-7E311B4EC351}" type="sibTrans" cxnId="{20C3CE35-9A27-4140-902A-E01697B2AE29}">
      <dgm:prSet/>
      <dgm:spPr/>
      <dgm:t>
        <a:bodyPr/>
        <a:lstStyle/>
        <a:p>
          <a:endParaRPr lang="zh-TW" altLang="en-US"/>
        </a:p>
      </dgm:t>
    </dgm:pt>
    <dgm:pt modelId="{959047CE-F569-4A72-AEC5-26CAE5BC5BCA}">
      <dgm:prSet phldrT="[文字]" custT="1"/>
      <dgm:spPr/>
      <dgm:t>
        <a:bodyPr/>
        <a:lstStyle/>
        <a:p>
          <a:r>
            <a:rPr lang="en-US" altLang="zh-TW" sz="1400" dirty="0"/>
            <a:t>98.05</a:t>
          </a:r>
          <a:endParaRPr lang="zh-TW" altLang="en-US" sz="1400" dirty="0"/>
        </a:p>
      </dgm:t>
    </dgm:pt>
    <dgm:pt modelId="{1963CBC5-2E3B-414A-B258-F28AF8A7D622}" type="parTrans" cxnId="{155687C7-2A47-41A4-8669-424E880C374C}">
      <dgm:prSet/>
      <dgm:spPr/>
      <dgm:t>
        <a:bodyPr/>
        <a:lstStyle/>
        <a:p>
          <a:endParaRPr lang="zh-TW" altLang="en-US"/>
        </a:p>
      </dgm:t>
    </dgm:pt>
    <dgm:pt modelId="{94899C86-FF3F-4BAE-8DA1-FAC4AEB1A0D8}" type="sibTrans" cxnId="{155687C7-2A47-41A4-8669-424E880C374C}">
      <dgm:prSet/>
      <dgm:spPr/>
      <dgm:t>
        <a:bodyPr/>
        <a:lstStyle/>
        <a:p>
          <a:endParaRPr lang="zh-TW" altLang="en-US"/>
        </a:p>
      </dgm:t>
    </dgm:pt>
    <dgm:pt modelId="{4A0DC6FA-2E4A-48F6-9F40-8AC9B9A2E982}">
      <dgm:prSet phldrT="[文字]" custT="1"/>
      <dgm:spPr/>
      <dgm:t>
        <a:bodyPr/>
        <a:lstStyle/>
        <a:p>
          <a:r>
            <a:rPr lang="en-US" altLang="zh-TW" sz="1400" dirty="0"/>
            <a:t>98.07</a:t>
          </a:r>
          <a:endParaRPr lang="zh-TW" altLang="en-US" sz="1400" dirty="0"/>
        </a:p>
      </dgm:t>
    </dgm:pt>
    <dgm:pt modelId="{960D8BDD-0103-40AC-854B-18D9B9ADF954}" type="parTrans" cxnId="{EDE1FAF1-C3DB-4750-A5B5-58728AFBE7D3}">
      <dgm:prSet/>
      <dgm:spPr/>
      <dgm:t>
        <a:bodyPr/>
        <a:lstStyle/>
        <a:p>
          <a:endParaRPr lang="zh-TW" altLang="en-US"/>
        </a:p>
      </dgm:t>
    </dgm:pt>
    <dgm:pt modelId="{E275A662-10F4-41BC-A1B7-EA6BE37504D7}" type="sibTrans" cxnId="{EDE1FAF1-C3DB-4750-A5B5-58728AFBE7D3}">
      <dgm:prSet/>
      <dgm:spPr/>
      <dgm:t>
        <a:bodyPr/>
        <a:lstStyle/>
        <a:p>
          <a:endParaRPr lang="zh-TW" altLang="en-US"/>
        </a:p>
      </dgm:t>
    </dgm:pt>
    <dgm:pt modelId="{CBA3217B-D3E4-4407-A4C4-8448A5DFEAD0}">
      <dgm:prSet phldrT="[文字]" custT="1"/>
      <dgm:spPr/>
      <dgm:t>
        <a:bodyPr/>
        <a:lstStyle/>
        <a:p>
          <a:r>
            <a:rPr lang="en-US" altLang="zh-TW" sz="1400" dirty="0"/>
            <a:t>96.11</a:t>
          </a:r>
          <a:endParaRPr lang="zh-TW" altLang="en-US" sz="1400" dirty="0"/>
        </a:p>
      </dgm:t>
    </dgm:pt>
    <dgm:pt modelId="{90280708-A15B-4632-9426-E062696666CD}" type="parTrans" cxnId="{C1EDFD96-E127-441D-846D-1CAE2CE7EC03}">
      <dgm:prSet/>
      <dgm:spPr/>
      <dgm:t>
        <a:bodyPr/>
        <a:lstStyle/>
        <a:p>
          <a:endParaRPr lang="zh-TW" altLang="en-US"/>
        </a:p>
      </dgm:t>
    </dgm:pt>
    <dgm:pt modelId="{238BE525-5B26-41F8-87A7-9C5B89ADC53A}" type="sibTrans" cxnId="{C1EDFD96-E127-441D-846D-1CAE2CE7EC03}">
      <dgm:prSet/>
      <dgm:spPr/>
      <dgm:t>
        <a:bodyPr/>
        <a:lstStyle/>
        <a:p>
          <a:endParaRPr lang="zh-TW" altLang="en-US"/>
        </a:p>
      </dgm:t>
    </dgm:pt>
    <dgm:pt modelId="{00DD2097-31D7-453E-A964-415012B72186}">
      <dgm:prSet phldrT="[文字]"/>
      <dgm:spPr/>
      <dgm:t>
        <a:bodyPr/>
        <a:lstStyle/>
        <a:p>
          <a:r>
            <a:rPr lang="zh-TW" altLang="en-US" dirty="0">
              <a:latin typeface="標楷體" panose="03000509000000000000" pitchFamily="65" charset="-120"/>
              <a:ea typeface="標楷體" panose="03000509000000000000" pitchFamily="65" charset="-120"/>
            </a:rPr>
            <a:t>土地假扣押</a:t>
          </a:r>
        </a:p>
      </dgm:t>
    </dgm:pt>
    <dgm:pt modelId="{F1A09CED-5193-4FC2-8967-4B74629E746B}" type="parTrans" cxnId="{02124E85-F9E4-4F3A-A4D8-9F88576EECBA}">
      <dgm:prSet/>
      <dgm:spPr/>
      <dgm:t>
        <a:bodyPr/>
        <a:lstStyle/>
        <a:p>
          <a:endParaRPr lang="zh-TW" altLang="en-US"/>
        </a:p>
      </dgm:t>
    </dgm:pt>
    <dgm:pt modelId="{8054A62C-3054-49F2-9DB2-96FC59EBD7D1}" type="sibTrans" cxnId="{02124E85-F9E4-4F3A-A4D8-9F88576EECBA}">
      <dgm:prSet/>
      <dgm:spPr/>
      <dgm:t>
        <a:bodyPr/>
        <a:lstStyle/>
        <a:p>
          <a:endParaRPr lang="zh-TW" altLang="en-US"/>
        </a:p>
      </dgm:t>
    </dgm:pt>
    <dgm:pt modelId="{3A0C1EB3-3870-4A97-985A-98F5EF8F9E93}">
      <dgm:prSet phldrT="[文字]"/>
      <dgm:spPr/>
      <dgm:t>
        <a:bodyPr/>
        <a:lstStyle/>
        <a:p>
          <a:r>
            <a:rPr lang="zh-TW" altLang="en-US" dirty="0">
              <a:latin typeface="標楷體" panose="03000509000000000000" pitchFamily="65" charset="-120"/>
              <a:ea typeface="標楷體" panose="03000509000000000000" pitchFamily="65" charset="-120"/>
            </a:rPr>
            <a:t>原告</a:t>
          </a:r>
          <a:r>
            <a:rPr lang="en-US" altLang="zh-TW" dirty="0">
              <a:latin typeface="標楷體" panose="03000509000000000000" pitchFamily="65" charset="-120"/>
              <a:ea typeface="標楷體" panose="03000509000000000000" pitchFamily="65" charset="-120"/>
            </a:rPr>
            <a:t>&amp;</a:t>
          </a:r>
          <a:r>
            <a:rPr lang="zh-TW" altLang="en-US" dirty="0">
              <a:latin typeface="標楷體" panose="03000509000000000000" pitchFamily="65" charset="-120"/>
              <a:ea typeface="標楷體" panose="03000509000000000000" pitchFamily="65" charset="-120"/>
            </a:rPr>
            <a:t>寶山 簽訂工程移轉、土地買賣契約</a:t>
          </a:r>
        </a:p>
      </dgm:t>
    </dgm:pt>
    <dgm:pt modelId="{856ED354-1971-4065-9D61-0102D3B5A389}" type="parTrans" cxnId="{C2399A82-2F03-4C3B-95D7-02FE80486BE5}">
      <dgm:prSet/>
      <dgm:spPr/>
      <dgm:t>
        <a:bodyPr/>
        <a:lstStyle/>
        <a:p>
          <a:endParaRPr lang="zh-TW" altLang="en-US"/>
        </a:p>
      </dgm:t>
    </dgm:pt>
    <dgm:pt modelId="{C1ABB4CC-E528-43DA-A165-DA4D839E1F89}" type="sibTrans" cxnId="{C2399A82-2F03-4C3B-95D7-02FE80486BE5}">
      <dgm:prSet/>
      <dgm:spPr/>
      <dgm:t>
        <a:bodyPr/>
        <a:lstStyle/>
        <a:p>
          <a:endParaRPr lang="zh-TW" altLang="en-US"/>
        </a:p>
      </dgm:t>
    </dgm:pt>
    <dgm:pt modelId="{743A6F71-7941-40E9-8AAA-CB06EF7A1D16}">
      <dgm:prSet phldrT="[文字]"/>
      <dgm:spPr/>
      <dgm:t>
        <a:bodyPr/>
        <a:lstStyle/>
        <a:p>
          <a:r>
            <a:rPr lang="zh-TW" altLang="en-US" dirty="0">
              <a:latin typeface="標楷體" panose="03000509000000000000" pitchFamily="65" charset="-120"/>
              <a:ea typeface="標楷體" panose="03000509000000000000" pitchFamily="65" charset="-120"/>
            </a:rPr>
            <a:t>原告</a:t>
          </a:r>
          <a:r>
            <a:rPr lang="en-US" altLang="zh-TW" dirty="0">
              <a:latin typeface="標楷體" panose="03000509000000000000" pitchFamily="65" charset="-120"/>
              <a:ea typeface="標楷體" panose="03000509000000000000" pitchFamily="65" charset="-120"/>
            </a:rPr>
            <a:t>&amp;</a:t>
          </a:r>
          <a:r>
            <a:rPr lang="zh-TW" altLang="en-US" dirty="0">
              <a:latin typeface="標楷體" panose="03000509000000000000" pitchFamily="65" charset="-120"/>
              <a:ea typeface="標楷體" panose="03000509000000000000" pitchFamily="65" charset="-120"/>
            </a:rPr>
            <a:t>寶山 簽訂土地建物買賣契約</a:t>
          </a:r>
        </a:p>
      </dgm:t>
    </dgm:pt>
    <dgm:pt modelId="{E671D337-0DCF-4626-B287-846CA140F99D}" type="parTrans" cxnId="{4C163F47-6509-4384-9A4A-A02B792BF66D}">
      <dgm:prSet/>
      <dgm:spPr/>
      <dgm:t>
        <a:bodyPr/>
        <a:lstStyle/>
        <a:p>
          <a:endParaRPr lang="zh-TW" altLang="en-US"/>
        </a:p>
      </dgm:t>
    </dgm:pt>
    <dgm:pt modelId="{726B9182-79A8-4074-A60B-C6216D413C5B}" type="sibTrans" cxnId="{4C163F47-6509-4384-9A4A-A02B792BF66D}">
      <dgm:prSet/>
      <dgm:spPr/>
      <dgm:t>
        <a:bodyPr/>
        <a:lstStyle/>
        <a:p>
          <a:endParaRPr lang="zh-TW" altLang="en-US"/>
        </a:p>
      </dgm:t>
    </dgm:pt>
    <dgm:pt modelId="{CBB37B4E-1346-44A9-9FAF-206909CF579C}">
      <dgm:prSet phldrT="[文字]"/>
      <dgm:spPr/>
      <dgm:t>
        <a:bodyPr/>
        <a:lstStyle/>
        <a:p>
          <a:r>
            <a:rPr lang="zh-TW" altLang="en-US" dirty="0">
              <a:latin typeface="標楷體" panose="03000509000000000000" pitchFamily="65" charset="-120"/>
              <a:ea typeface="標楷體" panose="03000509000000000000" pitchFamily="65" charset="-120"/>
            </a:rPr>
            <a:t>原告</a:t>
          </a:r>
          <a:r>
            <a:rPr lang="en-US" altLang="zh-TW" dirty="0">
              <a:latin typeface="標楷體" panose="03000509000000000000" pitchFamily="65" charset="-120"/>
              <a:ea typeface="標楷體" panose="03000509000000000000" pitchFamily="65" charset="-120"/>
            </a:rPr>
            <a:t>&amp;</a:t>
          </a:r>
          <a:r>
            <a:rPr lang="zh-TW" altLang="en-US" dirty="0">
              <a:latin typeface="標楷體" panose="03000509000000000000" pitchFamily="65" charset="-120"/>
              <a:ea typeface="標楷體" panose="03000509000000000000" pitchFamily="65" charset="-120"/>
            </a:rPr>
            <a:t>沐蘭、寶山</a:t>
          </a:r>
          <a:r>
            <a:rPr lang="en-US" altLang="zh-TW" dirty="0">
              <a:latin typeface="標楷體" panose="03000509000000000000" pitchFamily="65" charset="-120"/>
              <a:ea typeface="標楷體" panose="03000509000000000000" pitchFamily="65" charset="-120"/>
            </a:rPr>
            <a:t>&amp;</a:t>
          </a:r>
          <a:r>
            <a:rPr lang="zh-TW" altLang="en-US" dirty="0">
              <a:latin typeface="標楷體" panose="03000509000000000000" pitchFamily="65" charset="-120"/>
              <a:ea typeface="標楷體" panose="03000509000000000000" pitchFamily="65" charset="-120"/>
            </a:rPr>
            <a:t>沐蘭 簽定租賃合約</a:t>
          </a:r>
        </a:p>
      </dgm:t>
    </dgm:pt>
    <dgm:pt modelId="{5C36520F-407F-4C03-9962-92ADBAC94218}" type="parTrans" cxnId="{BF3774DD-0483-4BCD-AD03-ED3837CCBBE9}">
      <dgm:prSet/>
      <dgm:spPr/>
      <dgm:t>
        <a:bodyPr/>
        <a:lstStyle/>
        <a:p>
          <a:endParaRPr lang="zh-TW" altLang="en-US"/>
        </a:p>
      </dgm:t>
    </dgm:pt>
    <dgm:pt modelId="{175C621C-F2A8-4E39-8D76-E7D8252C625C}" type="sibTrans" cxnId="{BF3774DD-0483-4BCD-AD03-ED3837CCBBE9}">
      <dgm:prSet/>
      <dgm:spPr/>
      <dgm:t>
        <a:bodyPr/>
        <a:lstStyle/>
        <a:p>
          <a:endParaRPr lang="zh-TW" altLang="en-US"/>
        </a:p>
      </dgm:t>
    </dgm:pt>
    <dgm:pt modelId="{79244E0C-F9EE-41A3-9905-9E41C486ED6B}">
      <dgm:prSet phldrT="[文字]"/>
      <dgm:spPr/>
      <dgm:t>
        <a:bodyPr/>
        <a:lstStyle/>
        <a:p>
          <a:r>
            <a:rPr lang="zh-TW" altLang="en-US" dirty="0">
              <a:latin typeface="標楷體" panose="03000509000000000000" pitchFamily="65" charset="-120"/>
              <a:ea typeface="標楷體" panose="03000509000000000000" pitchFamily="65" charset="-120"/>
            </a:rPr>
            <a:t>土地假扣押，無法移轉登記</a:t>
          </a:r>
        </a:p>
      </dgm:t>
    </dgm:pt>
    <dgm:pt modelId="{8FA35C16-0A7C-48D6-8B9C-C3AE5D8BD891}" type="parTrans" cxnId="{61260E3B-E881-4985-A2EA-9D0525774AE3}">
      <dgm:prSet/>
      <dgm:spPr/>
      <dgm:t>
        <a:bodyPr/>
        <a:lstStyle/>
        <a:p>
          <a:endParaRPr lang="zh-TW" altLang="en-US"/>
        </a:p>
      </dgm:t>
    </dgm:pt>
    <dgm:pt modelId="{AFB0305F-3E3B-49C7-91C5-B69A99827580}" type="sibTrans" cxnId="{61260E3B-E881-4985-A2EA-9D0525774AE3}">
      <dgm:prSet/>
      <dgm:spPr/>
      <dgm:t>
        <a:bodyPr/>
        <a:lstStyle/>
        <a:p>
          <a:endParaRPr lang="zh-TW" altLang="en-US"/>
        </a:p>
      </dgm:t>
    </dgm:pt>
    <dgm:pt modelId="{E5AC951E-9B0B-45A1-A0D8-730CD09CBC61}">
      <dgm:prSet phldrT="[文字]" custT="1"/>
      <dgm:spPr/>
      <dgm:t>
        <a:bodyPr/>
        <a:lstStyle/>
        <a:p>
          <a:endParaRPr lang="zh-TW" altLang="en-US" sz="1400" dirty="0"/>
        </a:p>
      </dgm:t>
    </dgm:pt>
    <dgm:pt modelId="{571F8291-17BE-47F7-9EFC-2560A1EB0711}" type="parTrans" cxnId="{CAF3446D-7372-44D8-BBA8-DF3251D01CC4}">
      <dgm:prSet/>
      <dgm:spPr/>
      <dgm:t>
        <a:bodyPr/>
        <a:lstStyle/>
        <a:p>
          <a:endParaRPr lang="zh-TW" altLang="en-US"/>
        </a:p>
      </dgm:t>
    </dgm:pt>
    <dgm:pt modelId="{C9A8DBB8-112F-43D7-A597-CEC29F71FFFD}" type="sibTrans" cxnId="{CAF3446D-7372-44D8-BBA8-DF3251D01CC4}">
      <dgm:prSet/>
      <dgm:spPr/>
      <dgm:t>
        <a:bodyPr/>
        <a:lstStyle/>
        <a:p>
          <a:endParaRPr lang="zh-TW" altLang="en-US"/>
        </a:p>
      </dgm:t>
    </dgm:pt>
    <dgm:pt modelId="{7096F6EC-5B27-4C11-8E9B-E3BA65E1C9E1}" type="pres">
      <dgm:prSet presAssocID="{02E288BF-5239-4E35-8A79-E96DD1FD1B2A}" presName="linearFlow" presStyleCnt="0">
        <dgm:presLayoutVars>
          <dgm:dir/>
          <dgm:animLvl val="lvl"/>
          <dgm:resizeHandles val="exact"/>
        </dgm:presLayoutVars>
      </dgm:prSet>
      <dgm:spPr/>
    </dgm:pt>
    <dgm:pt modelId="{A9C2A201-91A3-4F6B-AA21-53096119E369}" type="pres">
      <dgm:prSet presAssocID="{22D58D35-89D9-48AB-8AAA-EC2ADA0CC4EF}" presName="composite" presStyleCnt="0"/>
      <dgm:spPr/>
    </dgm:pt>
    <dgm:pt modelId="{EE4BAA51-0A2D-4AE9-BC99-3EE5825C5381}" type="pres">
      <dgm:prSet presAssocID="{22D58D35-89D9-48AB-8AAA-EC2ADA0CC4EF}" presName="parentText" presStyleLbl="alignNode1" presStyleIdx="0" presStyleCnt="7" custScaleX="127274">
        <dgm:presLayoutVars>
          <dgm:chMax val="1"/>
          <dgm:bulletEnabled val="1"/>
        </dgm:presLayoutVars>
      </dgm:prSet>
      <dgm:spPr/>
    </dgm:pt>
    <dgm:pt modelId="{EB10F9F0-DB30-4B88-93C4-E3085902D3CF}" type="pres">
      <dgm:prSet presAssocID="{22D58D35-89D9-48AB-8AAA-EC2ADA0CC4EF}" presName="descendantText" presStyleLbl="alignAcc1" presStyleIdx="0" presStyleCnt="7">
        <dgm:presLayoutVars>
          <dgm:bulletEnabled val="1"/>
        </dgm:presLayoutVars>
      </dgm:prSet>
      <dgm:spPr/>
    </dgm:pt>
    <dgm:pt modelId="{9C0C1766-51C8-49FB-A1C8-EA1774C6BCA3}" type="pres">
      <dgm:prSet presAssocID="{6DF5F75D-5828-4D79-BA50-D203D40AD849}" presName="sp" presStyleCnt="0"/>
      <dgm:spPr/>
    </dgm:pt>
    <dgm:pt modelId="{71503B8D-0B6F-461E-B44B-C2F63735E29E}" type="pres">
      <dgm:prSet presAssocID="{CBA3217B-D3E4-4407-A4C4-8448A5DFEAD0}" presName="composite" presStyleCnt="0"/>
      <dgm:spPr/>
    </dgm:pt>
    <dgm:pt modelId="{F2BBDCD9-A45B-4F3B-A056-9CA7F87A5A68}" type="pres">
      <dgm:prSet presAssocID="{CBA3217B-D3E4-4407-A4C4-8448A5DFEAD0}" presName="parentText" presStyleLbl="alignNode1" presStyleIdx="1" presStyleCnt="7" custScaleX="127274">
        <dgm:presLayoutVars>
          <dgm:chMax val="1"/>
          <dgm:bulletEnabled val="1"/>
        </dgm:presLayoutVars>
      </dgm:prSet>
      <dgm:spPr/>
    </dgm:pt>
    <dgm:pt modelId="{61634F77-8719-4334-A1F4-2D522FE6A29A}" type="pres">
      <dgm:prSet presAssocID="{CBA3217B-D3E4-4407-A4C4-8448A5DFEAD0}" presName="descendantText" presStyleLbl="alignAcc1" presStyleIdx="1" presStyleCnt="7">
        <dgm:presLayoutVars>
          <dgm:bulletEnabled val="1"/>
        </dgm:presLayoutVars>
      </dgm:prSet>
      <dgm:spPr/>
    </dgm:pt>
    <dgm:pt modelId="{566BA542-BDEE-47C3-8693-5BF28CA80F5A}" type="pres">
      <dgm:prSet presAssocID="{238BE525-5B26-41F8-87A7-9C5B89ADC53A}" presName="sp" presStyleCnt="0"/>
      <dgm:spPr/>
    </dgm:pt>
    <dgm:pt modelId="{077A0F5B-FCB5-4561-8399-580A1BB865E6}" type="pres">
      <dgm:prSet presAssocID="{161A9654-78C2-4F70-A576-843857FC4517}" presName="composite" presStyleCnt="0"/>
      <dgm:spPr/>
    </dgm:pt>
    <dgm:pt modelId="{B30023B0-4051-4E6E-878B-A23548AFDF77}" type="pres">
      <dgm:prSet presAssocID="{161A9654-78C2-4F70-A576-843857FC4517}" presName="parentText" presStyleLbl="alignNode1" presStyleIdx="2" presStyleCnt="7" custScaleX="127274">
        <dgm:presLayoutVars>
          <dgm:chMax val="1"/>
          <dgm:bulletEnabled val="1"/>
        </dgm:presLayoutVars>
      </dgm:prSet>
      <dgm:spPr/>
    </dgm:pt>
    <dgm:pt modelId="{CFD3EE82-216C-4E26-9B24-6BF1A04649FD}" type="pres">
      <dgm:prSet presAssocID="{161A9654-78C2-4F70-A576-843857FC4517}" presName="descendantText" presStyleLbl="alignAcc1" presStyleIdx="2" presStyleCnt="7">
        <dgm:presLayoutVars>
          <dgm:bulletEnabled val="1"/>
        </dgm:presLayoutVars>
      </dgm:prSet>
      <dgm:spPr/>
    </dgm:pt>
    <dgm:pt modelId="{009053A8-43C3-43E0-8989-539B75911AC4}" type="pres">
      <dgm:prSet presAssocID="{C775F3B3-2342-46C2-8C02-EEC6431CED22}" presName="sp" presStyleCnt="0"/>
      <dgm:spPr/>
    </dgm:pt>
    <dgm:pt modelId="{8AEFDB64-C0A2-4E19-A294-7CA87A15EF55}" type="pres">
      <dgm:prSet presAssocID="{0361F537-2D2D-4188-B54A-4E9F83A30FBC}" presName="composite" presStyleCnt="0"/>
      <dgm:spPr/>
    </dgm:pt>
    <dgm:pt modelId="{F30FA91C-835F-4719-B3D5-7A06BB8591F0}" type="pres">
      <dgm:prSet presAssocID="{0361F537-2D2D-4188-B54A-4E9F83A30FBC}" presName="parentText" presStyleLbl="alignNode1" presStyleIdx="3" presStyleCnt="7" custScaleX="127274">
        <dgm:presLayoutVars>
          <dgm:chMax val="1"/>
          <dgm:bulletEnabled val="1"/>
        </dgm:presLayoutVars>
      </dgm:prSet>
      <dgm:spPr/>
    </dgm:pt>
    <dgm:pt modelId="{E3264140-BD1D-4D69-8487-C819739F109B}" type="pres">
      <dgm:prSet presAssocID="{0361F537-2D2D-4188-B54A-4E9F83A30FBC}" presName="descendantText" presStyleLbl="alignAcc1" presStyleIdx="3" presStyleCnt="7" custLinFactNeighborX="43392" custLinFactNeighborY="0">
        <dgm:presLayoutVars>
          <dgm:bulletEnabled val="1"/>
        </dgm:presLayoutVars>
      </dgm:prSet>
      <dgm:spPr/>
    </dgm:pt>
    <dgm:pt modelId="{D85B8482-D760-48F5-8659-600CF3778DDE}" type="pres">
      <dgm:prSet presAssocID="{D0307344-CFF5-4506-98A7-F85F6A29F910}" presName="sp" presStyleCnt="0"/>
      <dgm:spPr/>
    </dgm:pt>
    <dgm:pt modelId="{CE5B2C19-60F2-4712-9947-FD711CC64D5A}" type="pres">
      <dgm:prSet presAssocID="{E5AC951E-9B0B-45A1-A0D8-730CD09CBC61}" presName="composite" presStyleCnt="0"/>
      <dgm:spPr/>
    </dgm:pt>
    <dgm:pt modelId="{D37AEBE8-E0E2-4DE9-A559-B583088E87B9}" type="pres">
      <dgm:prSet presAssocID="{E5AC951E-9B0B-45A1-A0D8-730CD09CBC61}" presName="parentText" presStyleLbl="alignNode1" presStyleIdx="4" presStyleCnt="7" custScaleX="127274">
        <dgm:presLayoutVars>
          <dgm:chMax val="1"/>
          <dgm:bulletEnabled val="1"/>
        </dgm:presLayoutVars>
      </dgm:prSet>
      <dgm:spPr/>
    </dgm:pt>
    <dgm:pt modelId="{FA4DCF39-C0B8-4259-8114-ADD48489991D}" type="pres">
      <dgm:prSet presAssocID="{E5AC951E-9B0B-45A1-A0D8-730CD09CBC61}" presName="descendantText" presStyleLbl="alignAcc1" presStyleIdx="4" presStyleCnt="7">
        <dgm:presLayoutVars>
          <dgm:bulletEnabled val="1"/>
        </dgm:presLayoutVars>
      </dgm:prSet>
      <dgm:spPr/>
    </dgm:pt>
    <dgm:pt modelId="{E18E947F-352B-4CC8-870A-F89B982FEF66}" type="pres">
      <dgm:prSet presAssocID="{C9A8DBB8-112F-43D7-A597-CEC29F71FFFD}" presName="sp" presStyleCnt="0"/>
      <dgm:spPr/>
    </dgm:pt>
    <dgm:pt modelId="{DA9846F2-80D0-4BCF-BF46-B0077B800AC3}" type="pres">
      <dgm:prSet presAssocID="{959047CE-F569-4A72-AEC5-26CAE5BC5BCA}" presName="composite" presStyleCnt="0"/>
      <dgm:spPr/>
    </dgm:pt>
    <dgm:pt modelId="{F12C761B-B31A-4877-A89C-8805AB6E2F51}" type="pres">
      <dgm:prSet presAssocID="{959047CE-F569-4A72-AEC5-26CAE5BC5BCA}" presName="parentText" presStyleLbl="alignNode1" presStyleIdx="5" presStyleCnt="7" custScaleX="127274">
        <dgm:presLayoutVars>
          <dgm:chMax val="1"/>
          <dgm:bulletEnabled val="1"/>
        </dgm:presLayoutVars>
      </dgm:prSet>
      <dgm:spPr/>
    </dgm:pt>
    <dgm:pt modelId="{A56E1D6C-AD4C-4991-A2C8-7E6502FE7F44}" type="pres">
      <dgm:prSet presAssocID="{959047CE-F569-4A72-AEC5-26CAE5BC5BCA}" presName="descendantText" presStyleLbl="alignAcc1" presStyleIdx="5" presStyleCnt="7">
        <dgm:presLayoutVars>
          <dgm:bulletEnabled val="1"/>
        </dgm:presLayoutVars>
      </dgm:prSet>
      <dgm:spPr/>
    </dgm:pt>
    <dgm:pt modelId="{ECAFED34-61F3-4000-957A-B36B4E19A780}" type="pres">
      <dgm:prSet presAssocID="{94899C86-FF3F-4BAE-8DA1-FAC4AEB1A0D8}" presName="sp" presStyleCnt="0"/>
      <dgm:spPr/>
    </dgm:pt>
    <dgm:pt modelId="{7BEA4F5E-A026-469B-AF66-39C71399A57F}" type="pres">
      <dgm:prSet presAssocID="{4A0DC6FA-2E4A-48F6-9F40-8AC9B9A2E982}" presName="composite" presStyleCnt="0"/>
      <dgm:spPr/>
    </dgm:pt>
    <dgm:pt modelId="{9FF709D8-A3AB-4316-A910-042E0E519A34}" type="pres">
      <dgm:prSet presAssocID="{4A0DC6FA-2E4A-48F6-9F40-8AC9B9A2E982}" presName="parentText" presStyleLbl="alignNode1" presStyleIdx="6" presStyleCnt="7" custScaleX="127274">
        <dgm:presLayoutVars>
          <dgm:chMax val="1"/>
          <dgm:bulletEnabled val="1"/>
        </dgm:presLayoutVars>
      </dgm:prSet>
      <dgm:spPr/>
    </dgm:pt>
    <dgm:pt modelId="{75192FEA-8F80-4D21-A2BE-AB650C181C40}" type="pres">
      <dgm:prSet presAssocID="{4A0DC6FA-2E4A-48F6-9F40-8AC9B9A2E982}" presName="descendantText" presStyleLbl="alignAcc1" presStyleIdx="6" presStyleCnt="7">
        <dgm:presLayoutVars>
          <dgm:bulletEnabled val="1"/>
        </dgm:presLayoutVars>
      </dgm:prSet>
      <dgm:spPr/>
    </dgm:pt>
  </dgm:ptLst>
  <dgm:cxnLst>
    <dgm:cxn modelId="{CBB42B1A-212C-46A6-8A54-5AE65B6A36DA}" type="presOf" srcId="{0361F537-2D2D-4188-B54A-4E9F83A30FBC}" destId="{F30FA91C-835F-4719-B3D5-7A06BB8591F0}" srcOrd="0" destOrd="0" presId="urn:microsoft.com/office/officeart/2005/8/layout/chevron2"/>
    <dgm:cxn modelId="{20C3CE35-9A27-4140-902A-E01697B2AE29}" srcId="{0361F537-2D2D-4188-B54A-4E9F83A30FBC}" destId="{6E20D1AB-DBD7-44BC-9D53-6C573068C896}" srcOrd="0" destOrd="0" parTransId="{30E26558-C9C0-4F98-9726-DD185DAB2946}" sibTransId="{08D05A25-6552-4D11-BAB7-7E311B4EC351}"/>
    <dgm:cxn modelId="{61260E3B-E881-4985-A2EA-9D0525774AE3}" srcId="{E5AC951E-9B0B-45A1-A0D8-730CD09CBC61}" destId="{79244E0C-F9EE-41A3-9905-9E41C486ED6B}" srcOrd="0" destOrd="0" parTransId="{8FA35C16-0A7C-48D6-8B9C-C3AE5D8BD891}" sibTransId="{AFB0305F-3E3B-49C7-91C5-B69A99827580}"/>
    <dgm:cxn modelId="{8C9FF23D-DAB9-4893-9852-B0E614A85AFC}" srcId="{02E288BF-5239-4E35-8A79-E96DD1FD1B2A}" destId="{0361F537-2D2D-4188-B54A-4E9F83A30FBC}" srcOrd="3" destOrd="0" parTransId="{73A5C97A-4A07-40EB-B901-6B0503585014}" sibTransId="{D0307344-CFF5-4506-98A7-F85F6A29F910}"/>
    <dgm:cxn modelId="{4C163F47-6509-4384-9A4A-A02B792BF66D}" srcId="{959047CE-F569-4A72-AEC5-26CAE5BC5BCA}" destId="{743A6F71-7941-40E9-8AAA-CB06EF7A1D16}" srcOrd="0" destOrd="0" parTransId="{E671D337-0DCF-4626-B287-846CA140F99D}" sibTransId="{726B9182-79A8-4074-A60B-C6216D413C5B}"/>
    <dgm:cxn modelId="{CAF3446D-7372-44D8-BBA8-DF3251D01CC4}" srcId="{02E288BF-5239-4E35-8A79-E96DD1FD1B2A}" destId="{E5AC951E-9B0B-45A1-A0D8-730CD09CBC61}" srcOrd="4" destOrd="0" parTransId="{571F8291-17BE-47F7-9EFC-2560A1EB0711}" sibTransId="{C9A8DBB8-112F-43D7-A597-CEC29F71FFFD}"/>
    <dgm:cxn modelId="{DB6F8271-8445-435D-96DA-9B6960365958}" type="presOf" srcId="{02E288BF-5239-4E35-8A79-E96DD1FD1B2A}" destId="{7096F6EC-5B27-4C11-8E9B-E3BA65E1C9E1}" srcOrd="0" destOrd="0" presId="urn:microsoft.com/office/officeart/2005/8/layout/chevron2"/>
    <dgm:cxn modelId="{32DFDA52-AF07-4E69-977C-986DC316AB2C}" type="presOf" srcId="{6E20D1AB-DBD7-44BC-9D53-6C573068C896}" destId="{E3264140-BD1D-4D69-8487-C819739F109B}" srcOrd="0" destOrd="0" presId="urn:microsoft.com/office/officeart/2005/8/layout/chevron2"/>
    <dgm:cxn modelId="{3BC91556-7AC7-45BC-A62D-12912F3CAB1E}" type="presOf" srcId="{E5AC951E-9B0B-45A1-A0D8-730CD09CBC61}" destId="{D37AEBE8-E0E2-4DE9-A559-B583088E87B9}" srcOrd="0" destOrd="0" presId="urn:microsoft.com/office/officeart/2005/8/layout/chevron2"/>
    <dgm:cxn modelId="{A9301B56-1B51-4E62-9C95-3ADF3C275C18}" type="presOf" srcId="{00DD2097-31D7-453E-A964-415012B72186}" destId="{61634F77-8719-4334-A1F4-2D522FE6A29A}" srcOrd="0" destOrd="0" presId="urn:microsoft.com/office/officeart/2005/8/layout/chevron2"/>
    <dgm:cxn modelId="{DD667A7B-AD82-4C3B-99B6-14D822146972}" srcId="{02E288BF-5239-4E35-8A79-E96DD1FD1B2A}" destId="{161A9654-78C2-4F70-A576-843857FC4517}" srcOrd="2" destOrd="0" parTransId="{311F29D9-B91F-4517-BF0E-CC6A1FF532BE}" sibTransId="{C775F3B3-2342-46C2-8C02-EEC6431CED22}"/>
    <dgm:cxn modelId="{C2399A82-2F03-4C3B-95D7-02FE80486BE5}" srcId="{161A9654-78C2-4F70-A576-843857FC4517}" destId="{3A0C1EB3-3870-4A97-985A-98F5EF8F9E93}" srcOrd="0" destOrd="0" parTransId="{856ED354-1971-4065-9D61-0102D3B5A389}" sibTransId="{C1ABB4CC-E528-43DA-A165-DA4D839E1F89}"/>
    <dgm:cxn modelId="{02124E85-F9E4-4F3A-A4D8-9F88576EECBA}" srcId="{CBA3217B-D3E4-4407-A4C4-8448A5DFEAD0}" destId="{00DD2097-31D7-453E-A964-415012B72186}" srcOrd="0" destOrd="0" parTransId="{F1A09CED-5193-4FC2-8967-4B74629E746B}" sibTransId="{8054A62C-3054-49F2-9DB2-96FC59EBD7D1}"/>
    <dgm:cxn modelId="{358FE487-3CF3-475D-8247-3ABE8E31D898}" type="presOf" srcId="{22D58D35-89D9-48AB-8AAA-EC2ADA0CC4EF}" destId="{EE4BAA51-0A2D-4AE9-BC99-3EE5825C5381}" srcOrd="0" destOrd="0" presId="urn:microsoft.com/office/officeart/2005/8/layout/chevron2"/>
    <dgm:cxn modelId="{199FC98F-9AA7-43B0-91F9-758A372EAA9F}" type="presOf" srcId="{79244E0C-F9EE-41A3-9905-9E41C486ED6B}" destId="{FA4DCF39-C0B8-4259-8114-ADD48489991D}" srcOrd="0" destOrd="0" presId="urn:microsoft.com/office/officeart/2005/8/layout/chevron2"/>
    <dgm:cxn modelId="{C1EDFD96-E127-441D-846D-1CAE2CE7EC03}" srcId="{02E288BF-5239-4E35-8A79-E96DD1FD1B2A}" destId="{CBA3217B-D3E4-4407-A4C4-8448A5DFEAD0}" srcOrd="1" destOrd="0" parTransId="{90280708-A15B-4632-9426-E062696666CD}" sibTransId="{238BE525-5B26-41F8-87A7-9C5B89ADC53A}"/>
    <dgm:cxn modelId="{B54EEA9D-39B8-45DC-9A25-227495CCE170}" type="presOf" srcId="{4A0DC6FA-2E4A-48F6-9F40-8AC9B9A2E982}" destId="{9FF709D8-A3AB-4316-A910-042E0E519A34}" srcOrd="0" destOrd="0" presId="urn:microsoft.com/office/officeart/2005/8/layout/chevron2"/>
    <dgm:cxn modelId="{39144C9F-76C7-4444-996B-B60AB8BA2CD0}" type="presOf" srcId="{426F6166-AC4A-439B-876D-0CCCFEFC46ED}" destId="{EB10F9F0-DB30-4B88-93C4-E3085902D3CF}" srcOrd="0" destOrd="0" presId="urn:microsoft.com/office/officeart/2005/8/layout/chevron2"/>
    <dgm:cxn modelId="{F42033B4-C2B7-4FA1-8B6C-6D69A9494C5E}" type="presOf" srcId="{959047CE-F569-4A72-AEC5-26CAE5BC5BCA}" destId="{F12C761B-B31A-4877-A89C-8805AB6E2F51}" srcOrd="0" destOrd="0" presId="urn:microsoft.com/office/officeart/2005/8/layout/chevron2"/>
    <dgm:cxn modelId="{7BBD30BF-8909-4663-A6D2-B055270AFA09}" type="presOf" srcId="{161A9654-78C2-4F70-A576-843857FC4517}" destId="{B30023B0-4051-4E6E-878B-A23548AFDF77}" srcOrd="0" destOrd="0" presId="urn:microsoft.com/office/officeart/2005/8/layout/chevron2"/>
    <dgm:cxn modelId="{2F13A5C2-6258-4342-9210-221F7CFAF26B}" type="presOf" srcId="{743A6F71-7941-40E9-8AAA-CB06EF7A1D16}" destId="{A56E1D6C-AD4C-4991-A2C8-7E6502FE7F44}" srcOrd="0" destOrd="0" presId="urn:microsoft.com/office/officeart/2005/8/layout/chevron2"/>
    <dgm:cxn modelId="{D7ECA7C4-5513-4D7A-A2AA-5D0D732FB6A3}" type="presOf" srcId="{CBA3217B-D3E4-4407-A4C4-8448A5DFEAD0}" destId="{F2BBDCD9-A45B-4F3B-A056-9CA7F87A5A68}" srcOrd="0" destOrd="0" presId="urn:microsoft.com/office/officeart/2005/8/layout/chevron2"/>
    <dgm:cxn modelId="{155687C7-2A47-41A4-8669-424E880C374C}" srcId="{02E288BF-5239-4E35-8A79-E96DD1FD1B2A}" destId="{959047CE-F569-4A72-AEC5-26CAE5BC5BCA}" srcOrd="5" destOrd="0" parTransId="{1963CBC5-2E3B-414A-B258-F28AF8A7D622}" sibTransId="{94899C86-FF3F-4BAE-8DA1-FAC4AEB1A0D8}"/>
    <dgm:cxn modelId="{DAA3AACE-4945-48C8-9162-9D1820F23EAE}" srcId="{22D58D35-89D9-48AB-8AAA-EC2ADA0CC4EF}" destId="{426F6166-AC4A-439B-876D-0CCCFEFC46ED}" srcOrd="0" destOrd="0" parTransId="{65DDE3CA-7B98-4F66-B0EF-5A180175C86B}" sibTransId="{14859338-51CF-4E3D-A96A-F3C4DB0068D0}"/>
    <dgm:cxn modelId="{D30AB4D1-BF2F-4610-AE86-D6191B92221B}" type="presOf" srcId="{CBB37B4E-1346-44A9-9FAF-206909CF579C}" destId="{75192FEA-8F80-4D21-A2BE-AB650C181C40}" srcOrd="0" destOrd="0" presId="urn:microsoft.com/office/officeart/2005/8/layout/chevron2"/>
    <dgm:cxn modelId="{4AD5BCD2-1E52-4C92-9F24-38D31F20CD45}" type="presOf" srcId="{3A0C1EB3-3870-4A97-985A-98F5EF8F9E93}" destId="{CFD3EE82-216C-4E26-9B24-6BF1A04649FD}" srcOrd="0" destOrd="0" presId="urn:microsoft.com/office/officeart/2005/8/layout/chevron2"/>
    <dgm:cxn modelId="{BF3774DD-0483-4BCD-AD03-ED3837CCBBE9}" srcId="{4A0DC6FA-2E4A-48F6-9F40-8AC9B9A2E982}" destId="{CBB37B4E-1346-44A9-9FAF-206909CF579C}" srcOrd="0" destOrd="0" parTransId="{5C36520F-407F-4C03-9962-92ADBAC94218}" sibTransId="{175C621C-F2A8-4E39-8D76-E7D8252C625C}"/>
    <dgm:cxn modelId="{B1100AE7-93DD-49C8-8D93-ADBED8764EA5}" srcId="{02E288BF-5239-4E35-8A79-E96DD1FD1B2A}" destId="{22D58D35-89D9-48AB-8AAA-EC2ADA0CC4EF}" srcOrd="0" destOrd="0" parTransId="{0782E231-42C1-4346-97DC-0A6CABD00DF1}" sibTransId="{6DF5F75D-5828-4D79-BA50-D203D40AD849}"/>
    <dgm:cxn modelId="{EDE1FAF1-C3DB-4750-A5B5-58728AFBE7D3}" srcId="{02E288BF-5239-4E35-8A79-E96DD1FD1B2A}" destId="{4A0DC6FA-2E4A-48F6-9F40-8AC9B9A2E982}" srcOrd="6" destOrd="0" parTransId="{960D8BDD-0103-40AC-854B-18D9B9ADF954}" sibTransId="{E275A662-10F4-41BC-A1B7-EA6BE37504D7}"/>
    <dgm:cxn modelId="{4F59E21B-3E3E-4AF4-9F5A-0CB759C3E8C8}" type="presParOf" srcId="{7096F6EC-5B27-4C11-8E9B-E3BA65E1C9E1}" destId="{A9C2A201-91A3-4F6B-AA21-53096119E369}" srcOrd="0" destOrd="0" presId="urn:microsoft.com/office/officeart/2005/8/layout/chevron2"/>
    <dgm:cxn modelId="{A9088483-1857-4A97-8164-72FACBA5C5BC}" type="presParOf" srcId="{A9C2A201-91A3-4F6B-AA21-53096119E369}" destId="{EE4BAA51-0A2D-4AE9-BC99-3EE5825C5381}" srcOrd="0" destOrd="0" presId="urn:microsoft.com/office/officeart/2005/8/layout/chevron2"/>
    <dgm:cxn modelId="{E3E03056-0C4B-4A6A-804E-80DE25A65D11}" type="presParOf" srcId="{A9C2A201-91A3-4F6B-AA21-53096119E369}" destId="{EB10F9F0-DB30-4B88-93C4-E3085902D3CF}" srcOrd="1" destOrd="0" presId="urn:microsoft.com/office/officeart/2005/8/layout/chevron2"/>
    <dgm:cxn modelId="{EE85A564-9593-4CC9-B864-81551000FB0F}" type="presParOf" srcId="{7096F6EC-5B27-4C11-8E9B-E3BA65E1C9E1}" destId="{9C0C1766-51C8-49FB-A1C8-EA1774C6BCA3}" srcOrd="1" destOrd="0" presId="urn:microsoft.com/office/officeart/2005/8/layout/chevron2"/>
    <dgm:cxn modelId="{628B623C-13C2-46E3-AC41-FFEBA8C7E4A3}" type="presParOf" srcId="{7096F6EC-5B27-4C11-8E9B-E3BA65E1C9E1}" destId="{71503B8D-0B6F-461E-B44B-C2F63735E29E}" srcOrd="2" destOrd="0" presId="urn:microsoft.com/office/officeart/2005/8/layout/chevron2"/>
    <dgm:cxn modelId="{59BA07B9-5A22-4861-9DDB-DE4D4F165717}" type="presParOf" srcId="{71503B8D-0B6F-461E-B44B-C2F63735E29E}" destId="{F2BBDCD9-A45B-4F3B-A056-9CA7F87A5A68}" srcOrd="0" destOrd="0" presId="urn:microsoft.com/office/officeart/2005/8/layout/chevron2"/>
    <dgm:cxn modelId="{9237BB6A-187C-4B4F-B926-C86F3F08BB98}" type="presParOf" srcId="{71503B8D-0B6F-461E-B44B-C2F63735E29E}" destId="{61634F77-8719-4334-A1F4-2D522FE6A29A}" srcOrd="1" destOrd="0" presId="urn:microsoft.com/office/officeart/2005/8/layout/chevron2"/>
    <dgm:cxn modelId="{FA7778E3-CC17-4C8B-985B-13C041E34BD0}" type="presParOf" srcId="{7096F6EC-5B27-4C11-8E9B-E3BA65E1C9E1}" destId="{566BA542-BDEE-47C3-8693-5BF28CA80F5A}" srcOrd="3" destOrd="0" presId="urn:microsoft.com/office/officeart/2005/8/layout/chevron2"/>
    <dgm:cxn modelId="{E5C0184D-63AA-4608-9BA1-8528CAD126D6}" type="presParOf" srcId="{7096F6EC-5B27-4C11-8E9B-E3BA65E1C9E1}" destId="{077A0F5B-FCB5-4561-8399-580A1BB865E6}" srcOrd="4" destOrd="0" presId="urn:microsoft.com/office/officeart/2005/8/layout/chevron2"/>
    <dgm:cxn modelId="{959292AD-CB3C-48A3-9240-F6B5A1999486}" type="presParOf" srcId="{077A0F5B-FCB5-4561-8399-580A1BB865E6}" destId="{B30023B0-4051-4E6E-878B-A23548AFDF77}" srcOrd="0" destOrd="0" presId="urn:microsoft.com/office/officeart/2005/8/layout/chevron2"/>
    <dgm:cxn modelId="{B231E4AB-10E0-4700-8318-C2AE84E576B2}" type="presParOf" srcId="{077A0F5B-FCB5-4561-8399-580A1BB865E6}" destId="{CFD3EE82-216C-4E26-9B24-6BF1A04649FD}" srcOrd="1" destOrd="0" presId="urn:microsoft.com/office/officeart/2005/8/layout/chevron2"/>
    <dgm:cxn modelId="{56F9A056-CA79-4C76-BFB2-B58928D8055E}" type="presParOf" srcId="{7096F6EC-5B27-4C11-8E9B-E3BA65E1C9E1}" destId="{009053A8-43C3-43E0-8989-539B75911AC4}" srcOrd="5" destOrd="0" presId="urn:microsoft.com/office/officeart/2005/8/layout/chevron2"/>
    <dgm:cxn modelId="{E3F794FC-22A3-4401-8096-0EC912A384D7}" type="presParOf" srcId="{7096F6EC-5B27-4C11-8E9B-E3BA65E1C9E1}" destId="{8AEFDB64-C0A2-4E19-A294-7CA87A15EF55}" srcOrd="6" destOrd="0" presId="urn:microsoft.com/office/officeart/2005/8/layout/chevron2"/>
    <dgm:cxn modelId="{C1EE509B-4CBC-4D81-8BF8-7C387A0EC150}" type="presParOf" srcId="{8AEFDB64-C0A2-4E19-A294-7CA87A15EF55}" destId="{F30FA91C-835F-4719-B3D5-7A06BB8591F0}" srcOrd="0" destOrd="0" presId="urn:microsoft.com/office/officeart/2005/8/layout/chevron2"/>
    <dgm:cxn modelId="{CA525630-05A8-48E1-B5C3-4A182236F693}" type="presParOf" srcId="{8AEFDB64-C0A2-4E19-A294-7CA87A15EF55}" destId="{E3264140-BD1D-4D69-8487-C819739F109B}" srcOrd="1" destOrd="0" presId="urn:microsoft.com/office/officeart/2005/8/layout/chevron2"/>
    <dgm:cxn modelId="{698A724D-27A3-40DB-B9C6-1E04B8C96A4E}" type="presParOf" srcId="{7096F6EC-5B27-4C11-8E9B-E3BA65E1C9E1}" destId="{D85B8482-D760-48F5-8659-600CF3778DDE}" srcOrd="7" destOrd="0" presId="urn:microsoft.com/office/officeart/2005/8/layout/chevron2"/>
    <dgm:cxn modelId="{BB7E48D5-1BE8-4AAD-8556-BAD9173E6423}" type="presParOf" srcId="{7096F6EC-5B27-4C11-8E9B-E3BA65E1C9E1}" destId="{CE5B2C19-60F2-4712-9947-FD711CC64D5A}" srcOrd="8" destOrd="0" presId="urn:microsoft.com/office/officeart/2005/8/layout/chevron2"/>
    <dgm:cxn modelId="{24BC1685-4BBD-4AAE-B014-EB983C17D972}" type="presParOf" srcId="{CE5B2C19-60F2-4712-9947-FD711CC64D5A}" destId="{D37AEBE8-E0E2-4DE9-A559-B583088E87B9}" srcOrd="0" destOrd="0" presId="urn:microsoft.com/office/officeart/2005/8/layout/chevron2"/>
    <dgm:cxn modelId="{29C3E34D-8983-4E69-AF30-535C653B3719}" type="presParOf" srcId="{CE5B2C19-60F2-4712-9947-FD711CC64D5A}" destId="{FA4DCF39-C0B8-4259-8114-ADD48489991D}" srcOrd="1" destOrd="0" presId="urn:microsoft.com/office/officeart/2005/8/layout/chevron2"/>
    <dgm:cxn modelId="{9CD99285-86BB-439B-9FAF-3F49DA7E00CF}" type="presParOf" srcId="{7096F6EC-5B27-4C11-8E9B-E3BA65E1C9E1}" destId="{E18E947F-352B-4CC8-870A-F89B982FEF66}" srcOrd="9" destOrd="0" presId="urn:microsoft.com/office/officeart/2005/8/layout/chevron2"/>
    <dgm:cxn modelId="{81E5B3DC-7F8B-4C9A-B5F6-AB8532F11AEA}" type="presParOf" srcId="{7096F6EC-5B27-4C11-8E9B-E3BA65E1C9E1}" destId="{DA9846F2-80D0-4BCF-BF46-B0077B800AC3}" srcOrd="10" destOrd="0" presId="urn:microsoft.com/office/officeart/2005/8/layout/chevron2"/>
    <dgm:cxn modelId="{1D036F2D-C5AD-4971-9671-91BC77C7D7E1}" type="presParOf" srcId="{DA9846F2-80D0-4BCF-BF46-B0077B800AC3}" destId="{F12C761B-B31A-4877-A89C-8805AB6E2F51}" srcOrd="0" destOrd="0" presId="urn:microsoft.com/office/officeart/2005/8/layout/chevron2"/>
    <dgm:cxn modelId="{BBACC588-7675-443B-94B9-4FA2083507D5}" type="presParOf" srcId="{DA9846F2-80D0-4BCF-BF46-B0077B800AC3}" destId="{A56E1D6C-AD4C-4991-A2C8-7E6502FE7F44}" srcOrd="1" destOrd="0" presId="urn:microsoft.com/office/officeart/2005/8/layout/chevron2"/>
    <dgm:cxn modelId="{41A6BD44-CC01-4A64-998E-F1522A12BA73}" type="presParOf" srcId="{7096F6EC-5B27-4C11-8E9B-E3BA65E1C9E1}" destId="{ECAFED34-61F3-4000-957A-B36B4E19A780}" srcOrd="11" destOrd="0" presId="urn:microsoft.com/office/officeart/2005/8/layout/chevron2"/>
    <dgm:cxn modelId="{4DEEB7CB-D4C4-4D2D-93FD-220464C7152D}" type="presParOf" srcId="{7096F6EC-5B27-4C11-8E9B-E3BA65E1C9E1}" destId="{7BEA4F5E-A026-469B-AF66-39C71399A57F}" srcOrd="12" destOrd="0" presId="urn:microsoft.com/office/officeart/2005/8/layout/chevron2"/>
    <dgm:cxn modelId="{83BFBB0D-18F3-45F9-9859-822C8C4B8405}" type="presParOf" srcId="{7BEA4F5E-A026-469B-AF66-39C71399A57F}" destId="{9FF709D8-A3AB-4316-A910-042E0E519A34}" srcOrd="0" destOrd="0" presId="urn:microsoft.com/office/officeart/2005/8/layout/chevron2"/>
    <dgm:cxn modelId="{165D9F00-A081-45E1-8305-F13DB6F736AC}" type="presParOf" srcId="{7BEA4F5E-A026-469B-AF66-39C71399A57F}" destId="{75192FEA-8F80-4D21-A2BE-AB650C181C4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00B002-73E7-4CB6-835D-BFBCFA44807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00430CD4-1644-4E0E-BBF7-DBAB2282DDDA}">
      <dgm:prSet/>
      <dgm:spPr/>
      <dgm:t>
        <a:bodyPr/>
        <a:lstStyle/>
        <a:p>
          <a:r>
            <a:rPr lang="zh-TW" b="0" i="0"/>
            <a:t>行程</a:t>
          </a:r>
          <a:r>
            <a:rPr lang="en-US" b="0" i="0"/>
            <a:t>§</a:t>
          </a:r>
          <a:r>
            <a:rPr lang="zh-TW" b="0" i="0"/>
            <a:t> </a:t>
          </a:r>
          <a:r>
            <a:rPr lang="en-US" b="0" i="0"/>
            <a:t>36</a:t>
          </a:r>
          <a:endParaRPr lang="zh-TW"/>
        </a:p>
      </dgm:t>
    </dgm:pt>
    <dgm:pt modelId="{96D11BA8-F0F0-42DC-9D33-DF21D2011CBD}" type="parTrans" cxnId="{12890A19-B117-40D3-BF6E-2A06C1079725}">
      <dgm:prSet/>
      <dgm:spPr/>
      <dgm:t>
        <a:bodyPr/>
        <a:lstStyle/>
        <a:p>
          <a:endParaRPr lang="zh-TW" altLang="en-US"/>
        </a:p>
      </dgm:t>
    </dgm:pt>
    <dgm:pt modelId="{28BE57CE-052E-4CED-A65E-11F143D721CD}" type="sibTrans" cxnId="{12890A19-B117-40D3-BF6E-2A06C1079725}">
      <dgm:prSet/>
      <dgm:spPr/>
      <dgm:t>
        <a:bodyPr/>
        <a:lstStyle/>
        <a:p>
          <a:endParaRPr lang="zh-TW" altLang="en-US"/>
        </a:p>
      </dgm:t>
    </dgm:pt>
    <dgm:pt modelId="{591A04CD-C0A3-4C4F-8DD3-8837F15C3653}">
      <dgm:prSet/>
      <dgm:spPr/>
      <dgm:t>
        <a:bodyPr/>
        <a:lstStyle/>
        <a:p>
          <a:r>
            <a:rPr lang="zh-TW" b="0" i="0" dirty="0"/>
            <a:t>稽徵機關職權調查，對當事人有利及不利事項一律注意。</a:t>
          </a:r>
          <a:endParaRPr lang="zh-TW" dirty="0"/>
        </a:p>
      </dgm:t>
    </dgm:pt>
    <dgm:pt modelId="{B028A56C-920C-4CC3-B7F9-772A3CCA7FE7}" type="parTrans" cxnId="{784C3CE1-F2BD-45AF-99F0-74A60EE7B8EB}">
      <dgm:prSet/>
      <dgm:spPr/>
      <dgm:t>
        <a:bodyPr/>
        <a:lstStyle/>
        <a:p>
          <a:endParaRPr lang="zh-TW" altLang="en-US"/>
        </a:p>
      </dgm:t>
    </dgm:pt>
    <dgm:pt modelId="{FF9420DE-F298-46CE-A18A-EA0FBA97CBEC}" type="sibTrans" cxnId="{784C3CE1-F2BD-45AF-99F0-74A60EE7B8EB}">
      <dgm:prSet/>
      <dgm:spPr/>
      <dgm:t>
        <a:bodyPr/>
        <a:lstStyle/>
        <a:p>
          <a:endParaRPr lang="zh-TW" altLang="en-US"/>
        </a:p>
      </dgm:t>
    </dgm:pt>
    <dgm:pt modelId="{ADCF4285-DA04-495E-AD88-21F6AE8F1E37}">
      <dgm:prSet/>
      <dgm:spPr/>
      <dgm:t>
        <a:bodyPr/>
        <a:lstStyle/>
        <a:p>
          <a:r>
            <a:rPr lang="zh-TW" b="0" i="0" dirty="0"/>
            <a:t>行訴</a:t>
          </a:r>
          <a:r>
            <a:rPr lang="en-US" b="0" i="0" dirty="0"/>
            <a:t>§</a:t>
          </a:r>
          <a:r>
            <a:rPr lang="zh-TW" b="0" i="0" dirty="0"/>
            <a:t> </a:t>
          </a:r>
          <a:r>
            <a:rPr lang="en-US" b="0" i="0" dirty="0"/>
            <a:t>125Ⅰ</a:t>
          </a:r>
          <a:endParaRPr lang="zh-TW" dirty="0"/>
        </a:p>
      </dgm:t>
    </dgm:pt>
    <dgm:pt modelId="{DC4A73F1-B5DA-43DB-8FBB-D134B67AC7FD}" type="parTrans" cxnId="{BA54333C-AB77-4A3C-8A54-511C9863E907}">
      <dgm:prSet/>
      <dgm:spPr/>
      <dgm:t>
        <a:bodyPr/>
        <a:lstStyle/>
        <a:p>
          <a:endParaRPr lang="zh-TW" altLang="en-US"/>
        </a:p>
      </dgm:t>
    </dgm:pt>
    <dgm:pt modelId="{15116937-E513-475E-B814-A92D2762CB4A}" type="sibTrans" cxnId="{BA54333C-AB77-4A3C-8A54-511C9863E907}">
      <dgm:prSet/>
      <dgm:spPr/>
      <dgm:t>
        <a:bodyPr/>
        <a:lstStyle/>
        <a:p>
          <a:endParaRPr lang="zh-TW" altLang="en-US"/>
        </a:p>
      </dgm:t>
    </dgm:pt>
    <dgm:pt modelId="{97EC7911-696B-4D0E-90E9-B56BE59DBBFE}">
      <dgm:prSet/>
      <dgm:spPr/>
      <dgm:t>
        <a:bodyPr/>
        <a:lstStyle/>
        <a:p>
          <a:r>
            <a:rPr lang="zh-TW" b="0" i="0" dirty="0"/>
            <a:t>行政法院職權調查，</a:t>
          </a:r>
          <a:r>
            <a:rPr lang="zh-TW" altLang="en-US" b="0" i="0" dirty="0"/>
            <a:t>不受當事人主張之拘束。</a:t>
          </a:r>
          <a:endParaRPr lang="zh-TW" dirty="0"/>
        </a:p>
      </dgm:t>
    </dgm:pt>
    <dgm:pt modelId="{E52905F8-1377-44DF-B2DF-D96D0AB0B45A}" type="parTrans" cxnId="{0C1BF8B3-5B3B-4F91-9266-089AED0F4A77}">
      <dgm:prSet/>
      <dgm:spPr/>
      <dgm:t>
        <a:bodyPr/>
        <a:lstStyle/>
        <a:p>
          <a:endParaRPr lang="zh-TW" altLang="en-US"/>
        </a:p>
      </dgm:t>
    </dgm:pt>
    <dgm:pt modelId="{09EDB1D3-6B1B-4FD4-95E1-7D0FDF995FBB}" type="sibTrans" cxnId="{0C1BF8B3-5B3B-4F91-9266-089AED0F4A77}">
      <dgm:prSet/>
      <dgm:spPr/>
      <dgm:t>
        <a:bodyPr/>
        <a:lstStyle/>
        <a:p>
          <a:endParaRPr lang="zh-TW" altLang="en-US"/>
        </a:p>
      </dgm:t>
    </dgm:pt>
    <dgm:pt modelId="{AFA4B6C6-B53C-410B-854C-A77342A842B0}">
      <dgm:prSet/>
      <dgm:spPr/>
      <dgm:t>
        <a:bodyPr/>
        <a:lstStyle/>
        <a:p>
          <a:r>
            <a:rPr lang="zh-TW" b="0" i="0" dirty="0"/>
            <a:t>行訴</a:t>
          </a:r>
          <a:r>
            <a:rPr lang="en-US" b="0" i="0" dirty="0"/>
            <a:t>§</a:t>
          </a:r>
          <a:r>
            <a:rPr lang="zh-TW" b="0" i="0" dirty="0"/>
            <a:t> </a:t>
          </a:r>
          <a:r>
            <a:rPr lang="en-US" b="0" i="0" dirty="0"/>
            <a:t>136</a:t>
          </a:r>
          <a:endParaRPr lang="zh-TW" dirty="0"/>
        </a:p>
      </dgm:t>
    </dgm:pt>
    <dgm:pt modelId="{2E41D2EE-BC22-4EA0-8B3B-AC7413DFF627}" type="parTrans" cxnId="{4859A260-0B1B-48B5-BFFE-FB64A3726AF5}">
      <dgm:prSet/>
      <dgm:spPr/>
      <dgm:t>
        <a:bodyPr/>
        <a:lstStyle/>
        <a:p>
          <a:endParaRPr lang="zh-TW" altLang="en-US"/>
        </a:p>
      </dgm:t>
    </dgm:pt>
    <dgm:pt modelId="{1480F168-AF31-409B-ABE3-BCCE6AAB18FD}" type="sibTrans" cxnId="{4859A260-0B1B-48B5-BFFE-FB64A3726AF5}">
      <dgm:prSet/>
      <dgm:spPr/>
      <dgm:t>
        <a:bodyPr/>
        <a:lstStyle/>
        <a:p>
          <a:endParaRPr lang="zh-TW" altLang="en-US"/>
        </a:p>
      </dgm:t>
    </dgm:pt>
    <dgm:pt modelId="{D324D46D-8D92-4871-B33D-1B01C542B772}">
      <dgm:prSet/>
      <dgm:spPr/>
      <dgm:t>
        <a:bodyPr/>
        <a:lstStyle/>
        <a:p>
          <a:r>
            <a:rPr lang="zh-TW" b="0" i="0" dirty="0"/>
            <a:t>準用民訴</a:t>
          </a:r>
          <a:r>
            <a:rPr lang="en-US" b="0" i="0" dirty="0"/>
            <a:t>§</a:t>
          </a:r>
          <a:r>
            <a:rPr lang="zh-TW" b="0" i="0" dirty="0"/>
            <a:t> </a:t>
          </a:r>
          <a:r>
            <a:rPr lang="en-US" b="0" i="0" dirty="0"/>
            <a:t>277</a:t>
          </a:r>
          <a:r>
            <a:rPr lang="zh-TW" b="0" i="0" dirty="0"/>
            <a:t>，有利於己之事實舉證責任</a:t>
          </a:r>
          <a:endParaRPr lang="zh-TW" dirty="0"/>
        </a:p>
      </dgm:t>
    </dgm:pt>
    <dgm:pt modelId="{43B784A4-D812-4EA2-9D47-61332093E136}" type="parTrans" cxnId="{DA741ADD-B8AB-4FFF-903B-0A2C06DE1C54}">
      <dgm:prSet/>
      <dgm:spPr/>
      <dgm:t>
        <a:bodyPr/>
        <a:lstStyle/>
        <a:p>
          <a:endParaRPr lang="zh-TW" altLang="en-US"/>
        </a:p>
      </dgm:t>
    </dgm:pt>
    <dgm:pt modelId="{4AE1D9A0-CB9A-41F8-8F12-067DD843E138}" type="sibTrans" cxnId="{DA741ADD-B8AB-4FFF-903B-0A2C06DE1C54}">
      <dgm:prSet/>
      <dgm:spPr/>
      <dgm:t>
        <a:bodyPr/>
        <a:lstStyle/>
        <a:p>
          <a:endParaRPr lang="zh-TW" altLang="en-US"/>
        </a:p>
      </dgm:t>
    </dgm:pt>
    <dgm:pt modelId="{11C53CE2-458C-43A3-A12E-27380EA22FFC}" type="pres">
      <dgm:prSet presAssocID="{AC00B002-73E7-4CB6-835D-BFBCFA44807A}" presName="vert0" presStyleCnt="0">
        <dgm:presLayoutVars>
          <dgm:dir/>
          <dgm:animOne val="branch"/>
          <dgm:animLvl val="lvl"/>
        </dgm:presLayoutVars>
      </dgm:prSet>
      <dgm:spPr/>
    </dgm:pt>
    <dgm:pt modelId="{47E2ACEE-3640-44DA-A652-BD69D0207118}" type="pres">
      <dgm:prSet presAssocID="{00430CD4-1644-4E0E-BBF7-DBAB2282DDDA}" presName="thickLine" presStyleLbl="alignNode1" presStyleIdx="0" presStyleCnt="3"/>
      <dgm:spPr/>
    </dgm:pt>
    <dgm:pt modelId="{87E69071-2BF9-494F-AEEF-336F412AE292}" type="pres">
      <dgm:prSet presAssocID="{00430CD4-1644-4E0E-BBF7-DBAB2282DDDA}" presName="horz1" presStyleCnt="0"/>
      <dgm:spPr/>
    </dgm:pt>
    <dgm:pt modelId="{D1D4048E-209B-4FEE-A9B7-DEB7DA5184C9}" type="pres">
      <dgm:prSet presAssocID="{00430CD4-1644-4E0E-BBF7-DBAB2282DDDA}" presName="tx1" presStyleLbl="revTx" presStyleIdx="0" presStyleCnt="6"/>
      <dgm:spPr/>
    </dgm:pt>
    <dgm:pt modelId="{7DE1B19F-A646-4A73-9087-80EB6BE25F8D}" type="pres">
      <dgm:prSet presAssocID="{00430CD4-1644-4E0E-BBF7-DBAB2282DDDA}" presName="vert1" presStyleCnt="0"/>
      <dgm:spPr/>
    </dgm:pt>
    <dgm:pt modelId="{B36E26C5-2CA6-4527-A0BD-5D647A9B48DB}" type="pres">
      <dgm:prSet presAssocID="{591A04CD-C0A3-4C4F-8DD3-8837F15C3653}" presName="vertSpace2a" presStyleCnt="0"/>
      <dgm:spPr/>
    </dgm:pt>
    <dgm:pt modelId="{EEAD5262-648F-4AE7-96F7-645AEED495CB}" type="pres">
      <dgm:prSet presAssocID="{591A04CD-C0A3-4C4F-8DD3-8837F15C3653}" presName="horz2" presStyleCnt="0"/>
      <dgm:spPr/>
    </dgm:pt>
    <dgm:pt modelId="{36B2B76E-7D67-49B2-BC38-FE7609C61687}" type="pres">
      <dgm:prSet presAssocID="{591A04CD-C0A3-4C4F-8DD3-8837F15C3653}" presName="horzSpace2" presStyleCnt="0"/>
      <dgm:spPr/>
    </dgm:pt>
    <dgm:pt modelId="{45CFBA98-9869-4DD3-A349-388F78BC0148}" type="pres">
      <dgm:prSet presAssocID="{591A04CD-C0A3-4C4F-8DD3-8837F15C3653}" presName="tx2" presStyleLbl="revTx" presStyleIdx="1" presStyleCnt="6"/>
      <dgm:spPr/>
    </dgm:pt>
    <dgm:pt modelId="{7EF2BF8C-734B-4054-9EFF-AD1595A22991}" type="pres">
      <dgm:prSet presAssocID="{591A04CD-C0A3-4C4F-8DD3-8837F15C3653}" presName="vert2" presStyleCnt="0"/>
      <dgm:spPr/>
    </dgm:pt>
    <dgm:pt modelId="{94AC36E3-2324-438D-A76E-A6DEEA2D1B68}" type="pres">
      <dgm:prSet presAssocID="{591A04CD-C0A3-4C4F-8DD3-8837F15C3653}" presName="thinLine2b" presStyleLbl="callout" presStyleIdx="0" presStyleCnt="3"/>
      <dgm:spPr/>
    </dgm:pt>
    <dgm:pt modelId="{B78DD545-699A-499E-8019-1B5B370C4D74}" type="pres">
      <dgm:prSet presAssocID="{591A04CD-C0A3-4C4F-8DD3-8837F15C3653}" presName="vertSpace2b" presStyleCnt="0"/>
      <dgm:spPr/>
    </dgm:pt>
    <dgm:pt modelId="{3D12F014-4E04-451D-BB87-485451A0F3F2}" type="pres">
      <dgm:prSet presAssocID="{ADCF4285-DA04-495E-AD88-21F6AE8F1E37}" presName="thickLine" presStyleLbl="alignNode1" presStyleIdx="1" presStyleCnt="3"/>
      <dgm:spPr/>
    </dgm:pt>
    <dgm:pt modelId="{19F8F5B6-7E3A-4834-8E7D-7EC508EBA252}" type="pres">
      <dgm:prSet presAssocID="{ADCF4285-DA04-495E-AD88-21F6AE8F1E37}" presName="horz1" presStyleCnt="0"/>
      <dgm:spPr/>
    </dgm:pt>
    <dgm:pt modelId="{A656D7C4-925C-4623-9B5E-35880E68E049}" type="pres">
      <dgm:prSet presAssocID="{ADCF4285-DA04-495E-AD88-21F6AE8F1E37}" presName="tx1" presStyleLbl="revTx" presStyleIdx="2" presStyleCnt="6"/>
      <dgm:spPr/>
    </dgm:pt>
    <dgm:pt modelId="{43EEBC3F-E4C6-46B9-BAAB-43BBCEFC9038}" type="pres">
      <dgm:prSet presAssocID="{ADCF4285-DA04-495E-AD88-21F6AE8F1E37}" presName="vert1" presStyleCnt="0"/>
      <dgm:spPr/>
    </dgm:pt>
    <dgm:pt modelId="{4C8D3765-5CE4-4667-A700-6C60A78685C4}" type="pres">
      <dgm:prSet presAssocID="{97EC7911-696B-4D0E-90E9-B56BE59DBBFE}" presName="vertSpace2a" presStyleCnt="0"/>
      <dgm:spPr/>
    </dgm:pt>
    <dgm:pt modelId="{E13B25E3-F460-4C7B-A045-13CC4A32B611}" type="pres">
      <dgm:prSet presAssocID="{97EC7911-696B-4D0E-90E9-B56BE59DBBFE}" presName="horz2" presStyleCnt="0"/>
      <dgm:spPr/>
    </dgm:pt>
    <dgm:pt modelId="{A69A6AA4-8913-4441-B7F2-F68EB4408F03}" type="pres">
      <dgm:prSet presAssocID="{97EC7911-696B-4D0E-90E9-B56BE59DBBFE}" presName="horzSpace2" presStyleCnt="0"/>
      <dgm:spPr/>
    </dgm:pt>
    <dgm:pt modelId="{9B2F36C7-9634-4435-9830-2C9CE315E3A4}" type="pres">
      <dgm:prSet presAssocID="{97EC7911-696B-4D0E-90E9-B56BE59DBBFE}" presName="tx2" presStyleLbl="revTx" presStyleIdx="3" presStyleCnt="6"/>
      <dgm:spPr/>
    </dgm:pt>
    <dgm:pt modelId="{A493AB73-958C-43DC-811C-5563CF983024}" type="pres">
      <dgm:prSet presAssocID="{97EC7911-696B-4D0E-90E9-B56BE59DBBFE}" presName="vert2" presStyleCnt="0"/>
      <dgm:spPr/>
    </dgm:pt>
    <dgm:pt modelId="{467B289A-2522-4F9E-A885-D8D6004F8547}" type="pres">
      <dgm:prSet presAssocID="{97EC7911-696B-4D0E-90E9-B56BE59DBBFE}" presName="thinLine2b" presStyleLbl="callout" presStyleIdx="1" presStyleCnt="3"/>
      <dgm:spPr/>
    </dgm:pt>
    <dgm:pt modelId="{EA295CA4-411C-4289-B4B0-71FD8D2E3B19}" type="pres">
      <dgm:prSet presAssocID="{97EC7911-696B-4D0E-90E9-B56BE59DBBFE}" presName="vertSpace2b" presStyleCnt="0"/>
      <dgm:spPr/>
    </dgm:pt>
    <dgm:pt modelId="{6D1B9706-B20A-4E33-9A99-C87E4F7DBB47}" type="pres">
      <dgm:prSet presAssocID="{AFA4B6C6-B53C-410B-854C-A77342A842B0}" presName="thickLine" presStyleLbl="alignNode1" presStyleIdx="2" presStyleCnt="3"/>
      <dgm:spPr/>
    </dgm:pt>
    <dgm:pt modelId="{56B0A3F5-DF84-4353-8CB5-196E0EC258BA}" type="pres">
      <dgm:prSet presAssocID="{AFA4B6C6-B53C-410B-854C-A77342A842B0}" presName="horz1" presStyleCnt="0"/>
      <dgm:spPr/>
    </dgm:pt>
    <dgm:pt modelId="{646AAA98-BD0D-4E55-A00B-E577F3BAE32D}" type="pres">
      <dgm:prSet presAssocID="{AFA4B6C6-B53C-410B-854C-A77342A842B0}" presName="tx1" presStyleLbl="revTx" presStyleIdx="4" presStyleCnt="6"/>
      <dgm:spPr/>
    </dgm:pt>
    <dgm:pt modelId="{16A7361F-43E7-4250-B145-D81383B061A1}" type="pres">
      <dgm:prSet presAssocID="{AFA4B6C6-B53C-410B-854C-A77342A842B0}" presName="vert1" presStyleCnt="0"/>
      <dgm:spPr/>
    </dgm:pt>
    <dgm:pt modelId="{D7F18222-0DBB-46B6-A42C-EAAF09D147BF}" type="pres">
      <dgm:prSet presAssocID="{D324D46D-8D92-4871-B33D-1B01C542B772}" presName="vertSpace2a" presStyleCnt="0"/>
      <dgm:spPr/>
    </dgm:pt>
    <dgm:pt modelId="{C6581FA0-F430-4679-A957-6CCE003AC4B8}" type="pres">
      <dgm:prSet presAssocID="{D324D46D-8D92-4871-B33D-1B01C542B772}" presName="horz2" presStyleCnt="0"/>
      <dgm:spPr/>
    </dgm:pt>
    <dgm:pt modelId="{9147FF96-16F1-43D6-A105-90EBDAB52B31}" type="pres">
      <dgm:prSet presAssocID="{D324D46D-8D92-4871-B33D-1B01C542B772}" presName="horzSpace2" presStyleCnt="0"/>
      <dgm:spPr/>
    </dgm:pt>
    <dgm:pt modelId="{C2D5EA3B-D5A4-4B99-B35D-3FDEEB7A94B8}" type="pres">
      <dgm:prSet presAssocID="{D324D46D-8D92-4871-B33D-1B01C542B772}" presName="tx2" presStyleLbl="revTx" presStyleIdx="5" presStyleCnt="6"/>
      <dgm:spPr/>
    </dgm:pt>
    <dgm:pt modelId="{7E54D317-EB99-4796-A090-FD80F1FE2ED4}" type="pres">
      <dgm:prSet presAssocID="{D324D46D-8D92-4871-B33D-1B01C542B772}" presName="vert2" presStyleCnt="0"/>
      <dgm:spPr/>
    </dgm:pt>
    <dgm:pt modelId="{6298E3CB-D8F2-4AE5-869A-BBD65281128E}" type="pres">
      <dgm:prSet presAssocID="{D324D46D-8D92-4871-B33D-1B01C542B772}" presName="thinLine2b" presStyleLbl="callout" presStyleIdx="2" presStyleCnt="3"/>
      <dgm:spPr/>
    </dgm:pt>
    <dgm:pt modelId="{B7096484-43C6-4E58-AA4F-63EDB1856764}" type="pres">
      <dgm:prSet presAssocID="{D324D46D-8D92-4871-B33D-1B01C542B772}" presName="vertSpace2b" presStyleCnt="0"/>
      <dgm:spPr/>
    </dgm:pt>
  </dgm:ptLst>
  <dgm:cxnLst>
    <dgm:cxn modelId="{43B86511-7264-4ADA-98B5-66562E81C3BB}" type="presOf" srcId="{D324D46D-8D92-4871-B33D-1B01C542B772}" destId="{C2D5EA3B-D5A4-4B99-B35D-3FDEEB7A94B8}" srcOrd="0" destOrd="0" presId="urn:microsoft.com/office/officeart/2008/layout/LinedList"/>
    <dgm:cxn modelId="{12890A19-B117-40D3-BF6E-2A06C1079725}" srcId="{AC00B002-73E7-4CB6-835D-BFBCFA44807A}" destId="{00430CD4-1644-4E0E-BBF7-DBAB2282DDDA}" srcOrd="0" destOrd="0" parTransId="{96D11BA8-F0F0-42DC-9D33-DF21D2011CBD}" sibTransId="{28BE57CE-052E-4CED-A65E-11F143D721CD}"/>
    <dgm:cxn modelId="{202E7328-C891-466E-99B9-17C24D0D65A2}" type="presOf" srcId="{00430CD4-1644-4E0E-BBF7-DBAB2282DDDA}" destId="{D1D4048E-209B-4FEE-A9B7-DEB7DA5184C9}" srcOrd="0" destOrd="0" presId="urn:microsoft.com/office/officeart/2008/layout/LinedList"/>
    <dgm:cxn modelId="{C187B42F-B609-4F75-8AAE-332CAEACC964}" type="presOf" srcId="{ADCF4285-DA04-495E-AD88-21F6AE8F1E37}" destId="{A656D7C4-925C-4623-9B5E-35880E68E049}" srcOrd="0" destOrd="0" presId="urn:microsoft.com/office/officeart/2008/layout/LinedList"/>
    <dgm:cxn modelId="{BA54333C-AB77-4A3C-8A54-511C9863E907}" srcId="{AC00B002-73E7-4CB6-835D-BFBCFA44807A}" destId="{ADCF4285-DA04-495E-AD88-21F6AE8F1E37}" srcOrd="1" destOrd="0" parTransId="{DC4A73F1-B5DA-43DB-8FBB-D134B67AC7FD}" sibTransId="{15116937-E513-475E-B814-A92D2762CB4A}"/>
    <dgm:cxn modelId="{4859A260-0B1B-48B5-BFFE-FB64A3726AF5}" srcId="{AC00B002-73E7-4CB6-835D-BFBCFA44807A}" destId="{AFA4B6C6-B53C-410B-854C-A77342A842B0}" srcOrd="2" destOrd="0" parTransId="{2E41D2EE-BC22-4EA0-8B3B-AC7413DFF627}" sibTransId="{1480F168-AF31-409B-ABE3-BCCE6AAB18FD}"/>
    <dgm:cxn modelId="{CED27A7C-D07D-40E0-BFB9-6C0D9E86C2AF}" type="presOf" srcId="{AFA4B6C6-B53C-410B-854C-A77342A842B0}" destId="{646AAA98-BD0D-4E55-A00B-E577F3BAE32D}" srcOrd="0" destOrd="0" presId="urn:microsoft.com/office/officeart/2008/layout/LinedList"/>
    <dgm:cxn modelId="{A89BB887-323F-4BAB-BA66-E56A10538232}" type="presOf" srcId="{AC00B002-73E7-4CB6-835D-BFBCFA44807A}" destId="{11C53CE2-458C-43A3-A12E-27380EA22FFC}" srcOrd="0" destOrd="0" presId="urn:microsoft.com/office/officeart/2008/layout/LinedList"/>
    <dgm:cxn modelId="{53948A96-ADB3-4359-AB8E-815921DA764D}" type="presOf" srcId="{97EC7911-696B-4D0E-90E9-B56BE59DBBFE}" destId="{9B2F36C7-9634-4435-9830-2C9CE315E3A4}" srcOrd="0" destOrd="0" presId="urn:microsoft.com/office/officeart/2008/layout/LinedList"/>
    <dgm:cxn modelId="{0C1BF8B3-5B3B-4F91-9266-089AED0F4A77}" srcId="{ADCF4285-DA04-495E-AD88-21F6AE8F1E37}" destId="{97EC7911-696B-4D0E-90E9-B56BE59DBBFE}" srcOrd="0" destOrd="0" parTransId="{E52905F8-1377-44DF-B2DF-D96D0AB0B45A}" sibTransId="{09EDB1D3-6B1B-4FD4-95E1-7D0FDF995FBB}"/>
    <dgm:cxn modelId="{DA741ADD-B8AB-4FFF-903B-0A2C06DE1C54}" srcId="{AFA4B6C6-B53C-410B-854C-A77342A842B0}" destId="{D324D46D-8D92-4871-B33D-1B01C542B772}" srcOrd="0" destOrd="0" parTransId="{43B784A4-D812-4EA2-9D47-61332093E136}" sibTransId="{4AE1D9A0-CB9A-41F8-8F12-067DD843E138}"/>
    <dgm:cxn modelId="{784C3CE1-F2BD-45AF-99F0-74A60EE7B8EB}" srcId="{00430CD4-1644-4E0E-BBF7-DBAB2282DDDA}" destId="{591A04CD-C0A3-4C4F-8DD3-8837F15C3653}" srcOrd="0" destOrd="0" parTransId="{B028A56C-920C-4CC3-B7F9-772A3CCA7FE7}" sibTransId="{FF9420DE-F298-46CE-A18A-EA0FBA97CBEC}"/>
    <dgm:cxn modelId="{9F0B13F0-15EC-4903-822F-F471EBC96DFF}" type="presOf" srcId="{591A04CD-C0A3-4C4F-8DD3-8837F15C3653}" destId="{45CFBA98-9869-4DD3-A349-388F78BC0148}" srcOrd="0" destOrd="0" presId="urn:microsoft.com/office/officeart/2008/layout/LinedList"/>
    <dgm:cxn modelId="{A041464F-8A81-4CF3-9DF1-B0490611E2DA}" type="presParOf" srcId="{11C53CE2-458C-43A3-A12E-27380EA22FFC}" destId="{47E2ACEE-3640-44DA-A652-BD69D0207118}" srcOrd="0" destOrd="0" presId="urn:microsoft.com/office/officeart/2008/layout/LinedList"/>
    <dgm:cxn modelId="{70F29958-0EEF-4192-9039-3ED7989BEDB2}" type="presParOf" srcId="{11C53CE2-458C-43A3-A12E-27380EA22FFC}" destId="{87E69071-2BF9-494F-AEEF-336F412AE292}" srcOrd="1" destOrd="0" presId="urn:microsoft.com/office/officeart/2008/layout/LinedList"/>
    <dgm:cxn modelId="{A32E9B75-0594-4803-A53B-E8CE915DC7EB}" type="presParOf" srcId="{87E69071-2BF9-494F-AEEF-336F412AE292}" destId="{D1D4048E-209B-4FEE-A9B7-DEB7DA5184C9}" srcOrd="0" destOrd="0" presId="urn:microsoft.com/office/officeart/2008/layout/LinedList"/>
    <dgm:cxn modelId="{D97F9585-BA36-4962-8953-537542D9CA3A}" type="presParOf" srcId="{87E69071-2BF9-494F-AEEF-336F412AE292}" destId="{7DE1B19F-A646-4A73-9087-80EB6BE25F8D}" srcOrd="1" destOrd="0" presId="urn:microsoft.com/office/officeart/2008/layout/LinedList"/>
    <dgm:cxn modelId="{A83C6C34-C155-41D1-9AC9-1F402133FAEC}" type="presParOf" srcId="{7DE1B19F-A646-4A73-9087-80EB6BE25F8D}" destId="{B36E26C5-2CA6-4527-A0BD-5D647A9B48DB}" srcOrd="0" destOrd="0" presId="urn:microsoft.com/office/officeart/2008/layout/LinedList"/>
    <dgm:cxn modelId="{8D90AC5A-1D34-4B55-B1D3-67B8E605DECE}" type="presParOf" srcId="{7DE1B19F-A646-4A73-9087-80EB6BE25F8D}" destId="{EEAD5262-648F-4AE7-96F7-645AEED495CB}" srcOrd="1" destOrd="0" presId="urn:microsoft.com/office/officeart/2008/layout/LinedList"/>
    <dgm:cxn modelId="{78CA593A-E4D1-40BB-8EF3-A9813C07A305}" type="presParOf" srcId="{EEAD5262-648F-4AE7-96F7-645AEED495CB}" destId="{36B2B76E-7D67-49B2-BC38-FE7609C61687}" srcOrd="0" destOrd="0" presId="urn:microsoft.com/office/officeart/2008/layout/LinedList"/>
    <dgm:cxn modelId="{3B677617-060F-4325-A41D-6535B2E1C281}" type="presParOf" srcId="{EEAD5262-648F-4AE7-96F7-645AEED495CB}" destId="{45CFBA98-9869-4DD3-A349-388F78BC0148}" srcOrd="1" destOrd="0" presId="urn:microsoft.com/office/officeart/2008/layout/LinedList"/>
    <dgm:cxn modelId="{DD53E085-B64D-46D3-88D6-815C83F19762}" type="presParOf" srcId="{EEAD5262-648F-4AE7-96F7-645AEED495CB}" destId="{7EF2BF8C-734B-4054-9EFF-AD1595A22991}" srcOrd="2" destOrd="0" presId="urn:microsoft.com/office/officeart/2008/layout/LinedList"/>
    <dgm:cxn modelId="{7F3DC1B3-BA22-477B-9A9B-8D82A9657DD3}" type="presParOf" srcId="{7DE1B19F-A646-4A73-9087-80EB6BE25F8D}" destId="{94AC36E3-2324-438D-A76E-A6DEEA2D1B68}" srcOrd="2" destOrd="0" presId="urn:microsoft.com/office/officeart/2008/layout/LinedList"/>
    <dgm:cxn modelId="{BFABC659-8527-45E1-9D25-2EC03B8F0AA1}" type="presParOf" srcId="{7DE1B19F-A646-4A73-9087-80EB6BE25F8D}" destId="{B78DD545-699A-499E-8019-1B5B370C4D74}" srcOrd="3" destOrd="0" presId="urn:microsoft.com/office/officeart/2008/layout/LinedList"/>
    <dgm:cxn modelId="{89C0264E-C223-436A-88A1-64052F876407}" type="presParOf" srcId="{11C53CE2-458C-43A3-A12E-27380EA22FFC}" destId="{3D12F014-4E04-451D-BB87-485451A0F3F2}" srcOrd="2" destOrd="0" presId="urn:microsoft.com/office/officeart/2008/layout/LinedList"/>
    <dgm:cxn modelId="{B8962DF4-68C4-43B6-88C7-A96D254C1695}" type="presParOf" srcId="{11C53CE2-458C-43A3-A12E-27380EA22FFC}" destId="{19F8F5B6-7E3A-4834-8E7D-7EC508EBA252}" srcOrd="3" destOrd="0" presId="urn:microsoft.com/office/officeart/2008/layout/LinedList"/>
    <dgm:cxn modelId="{4BEBDC5B-C4A0-46A8-A1D4-E1E8420257C4}" type="presParOf" srcId="{19F8F5B6-7E3A-4834-8E7D-7EC508EBA252}" destId="{A656D7C4-925C-4623-9B5E-35880E68E049}" srcOrd="0" destOrd="0" presId="urn:microsoft.com/office/officeart/2008/layout/LinedList"/>
    <dgm:cxn modelId="{BD88946C-8837-46BB-B3B0-E22F997B4E05}" type="presParOf" srcId="{19F8F5B6-7E3A-4834-8E7D-7EC508EBA252}" destId="{43EEBC3F-E4C6-46B9-BAAB-43BBCEFC9038}" srcOrd="1" destOrd="0" presId="urn:microsoft.com/office/officeart/2008/layout/LinedList"/>
    <dgm:cxn modelId="{70375AE2-A4F9-460B-82C2-A8CADCC1FE57}" type="presParOf" srcId="{43EEBC3F-E4C6-46B9-BAAB-43BBCEFC9038}" destId="{4C8D3765-5CE4-4667-A700-6C60A78685C4}" srcOrd="0" destOrd="0" presId="urn:microsoft.com/office/officeart/2008/layout/LinedList"/>
    <dgm:cxn modelId="{2BD529F8-814E-49D2-ABF3-DECBA33C754E}" type="presParOf" srcId="{43EEBC3F-E4C6-46B9-BAAB-43BBCEFC9038}" destId="{E13B25E3-F460-4C7B-A045-13CC4A32B611}" srcOrd="1" destOrd="0" presId="urn:microsoft.com/office/officeart/2008/layout/LinedList"/>
    <dgm:cxn modelId="{476CD4C2-2D1C-4A5E-B95C-12C9EB81471D}" type="presParOf" srcId="{E13B25E3-F460-4C7B-A045-13CC4A32B611}" destId="{A69A6AA4-8913-4441-B7F2-F68EB4408F03}" srcOrd="0" destOrd="0" presId="urn:microsoft.com/office/officeart/2008/layout/LinedList"/>
    <dgm:cxn modelId="{B5B22B34-BB00-4338-B1CB-433A88F5F9EE}" type="presParOf" srcId="{E13B25E3-F460-4C7B-A045-13CC4A32B611}" destId="{9B2F36C7-9634-4435-9830-2C9CE315E3A4}" srcOrd="1" destOrd="0" presId="urn:microsoft.com/office/officeart/2008/layout/LinedList"/>
    <dgm:cxn modelId="{5C1BDF84-BA27-44F6-8BAF-5EDF815A54FF}" type="presParOf" srcId="{E13B25E3-F460-4C7B-A045-13CC4A32B611}" destId="{A493AB73-958C-43DC-811C-5563CF983024}" srcOrd="2" destOrd="0" presId="urn:microsoft.com/office/officeart/2008/layout/LinedList"/>
    <dgm:cxn modelId="{8FC588B3-1518-4F84-96FC-E7AB802C18E4}" type="presParOf" srcId="{43EEBC3F-E4C6-46B9-BAAB-43BBCEFC9038}" destId="{467B289A-2522-4F9E-A885-D8D6004F8547}" srcOrd="2" destOrd="0" presId="urn:microsoft.com/office/officeart/2008/layout/LinedList"/>
    <dgm:cxn modelId="{EDBB40E0-2709-4774-B02B-2471CBA85F52}" type="presParOf" srcId="{43EEBC3F-E4C6-46B9-BAAB-43BBCEFC9038}" destId="{EA295CA4-411C-4289-B4B0-71FD8D2E3B19}" srcOrd="3" destOrd="0" presId="urn:microsoft.com/office/officeart/2008/layout/LinedList"/>
    <dgm:cxn modelId="{E3372036-34F7-497E-9953-CBCB7E4AE41C}" type="presParOf" srcId="{11C53CE2-458C-43A3-A12E-27380EA22FFC}" destId="{6D1B9706-B20A-4E33-9A99-C87E4F7DBB47}" srcOrd="4" destOrd="0" presId="urn:microsoft.com/office/officeart/2008/layout/LinedList"/>
    <dgm:cxn modelId="{DD907E32-8251-4C5B-8B2F-C6BC17EE8434}" type="presParOf" srcId="{11C53CE2-458C-43A3-A12E-27380EA22FFC}" destId="{56B0A3F5-DF84-4353-8CB5-196E0EC258BA}" srcOrd="5" destOrd="0" presId="urn:microsoft.com/office/officeart/2008/layout/LinedList"/>
    <dgm:cxn modelId="{A3A92B02-942D-4A8B-BBE7-4FE1C5949058}" type="presParOf" srcId="{56B0A3F5-DF84-4353-8CB5-196E0EC258BA}" destId="{646AAA98-BD0D-4E55-A00B-E577F3BAE32D}" srcOrd="0" destOrd="0" presId="urn:microsoft.com/office/officeart/2008/layout/LinedList"/>
    <dgm:cxn modelId="{8AA17844-3E3F-4C26-909D-C68AE631B945}" type="presParOf" srcId="{56B0A3F5-DF84-4353-8CB5-196E0EC258BA}" destId="{16A7361F-43E7-4250-B145-D81383B061A1}" srcOrd="1" destOrd="0" presId="urn:microsoft.com/office/officeart/2008/layout/LinedList"/>
    <dgm:cxn modelId="{B86B97FF-327D-4BC8-955C-E2722E50E2CC}" type="presParOf" srcId="{16A7361F-43E7-4250-B145-D81383B061A1}" destId="{D7F18222-0DBB-46B6-A42C-EAAF09D147BF}" srcOrd="0" destOrd="0" presId="urn:microsoft.com/office/officeart/2008/layout/LinedList"/>
    <dgm:cxn modelId="{2B2439B7-3F42-4A57-A456-5828C810F839}" type="presParOf" srcId="{16A7361F-43E7-4250-B145-D81383B061A1}" destId="{C6581FA0-F430-4679-A957-6CCE003AC4B8}" srcOrd="1" destOrd="0" presId="urn:microsoft.com/office/officeart/2008/layout/LinedList"/>
    <dgm:cxn modelId="{C88C3CBA-3B0F-4784-AF38-BB591C3EAEF0}" type="presParOf" srcId="{C6581FA0-F430-4679-A957-6CCE003AC4B8}" destId="{9147FF96-16F1-43D6-A105-90EBDAB52B31}" srcOrd="0" destOrd="0" presId="urn:microsoft.com/office/officeart/2008/layout/LinedList"/>
    <dgm:cxn modelId="{061B780F-A1E4-4801-B2D4-34C721ECB099}" type="presParOf" srcId="{C6581FA0-F430-4679-A957-6CCE003AC4B8}" destId="{C2D5EA3B-D5A4-4B99-B35D-3FDEEB7A94B8}" srcOrd="1" destOrd="0" presId="urn:microsoft.com/office/officeart/2008/layout/LinedList"/>
    <dgm:cxn modelId="{8C360B89-A751-4A8E-B18E-F4EADD4F8050}" type="presParOf" srcId="{C6581FA0-F430-4679-A957-6CCE003AC4B8}" destId="{7E54D317-EB99-4796-A090-FD80F1FE2ED4}" srcOrd="2" destOrd="0" presId="urn:microsoft.com/office/officeart/2008/layout/LinedList"/>
    <dgm:cxn modelId="{367B396C-690D-4632-BFED-3F01C2424F0C}" type="presParOf" srcId="{16A7361F-43E7-4250-B145-D81383B061A1}" destId="{6298E3CB-D8F2-4AE5-869A-BBD65281128E}" srcOrd="2" destOrd="0" presId="urn:microsoft.com/office/officeart/2008/layout/LinedList"/>
    <dgm:cxn modelId="{A72399EA-3843-4C08-81D6-EDF3E31C41AD}" type="presParOf" srcId="{16A7361F-43E7-4250-B145-D81383B061A1}" destId="{B7096484-43C6-4E58-AA4F-63EDB1856764}"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BAA51-0A2D-4AE9-BC99-3EE5825C5381}">
      <dsp:nvSpPr>
        <dsp:cNvPr id="0" name=""/>
        <dsp:cNvSpPr/>
      </dsp:nvSpPr>
      <dsp:spPr>
        <a:xfrm rot="5400000">
          <a:off x="-63365" y="38383"/>
          <a:ext cx="619586" cy="552000"/>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TW" sz="1400" kern="1200" dirty="0"/>
            <a:t>96.01</a:t>
          </a:r>
          <a:endParaRPr lang="zh-TW" altLang="en-US" sz="1400" kern="1200" dirty="0"/>
        </a:p>
      </dsp:txBody>
      <dsp:txXfrm rot="-5400000">
        <a:off x="-29572" y="280590"/>
        <a:ext cx="552000" cy="67586"/>
      </dsp:txXfrm>
    </dsp:sp>
    <dsp:sp modelId="{EB10F9F0-DB30-4B88-93C4-E3085902D3CF}">
      <dsp:nvSpPr>
        <dsp:cNvPr id="0" name=""/>
        <dsp:cNvSpPr/>
      </dsp:nvSpPr>
      <dsp:spPr>
        <a:xfrm rot="5400000">
          <a:off x="3865032" y="-3397158"/>
          <a:ext cx="402943" cy="7206441"/>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TW" altLang="en-US" sz="2100" kern="1200" dirty="0">
              <a:latin typeface="標楷體" panose="03000509000000000000" pitchFamily="65" charset="-120"/>
              <a:ea typeface="標楷體" panose="03000509000000000000" pitchFamily="65" charset="-120"/>
            </a:rPr>
            <a:t>被繼承人死亡</a:t>
          </a:r>
        </a:p>
      </dsp:txBody>
      <dsp:txXfrm rot="-5400000">
        <a:off x="463283" y="24261"/>
        <a:ext cx="7186771" cy="363603"/>
      </dsp:txXfrm>
    </dsp:sp>
    <dsp:sp modelId="{F2BBDCD9-A45B-4F3B-A056-9CA7F87A5A68}">
      <dsp:nvSpPr>
        <dsp:cNvPr id="0" name=""/>
        <dsp:cNvSpPr/>
      </dsp:nvSpPr>
      <dsp:spPr>
        <a:xfrm rot="5400000">
          <a:off x="-63365" y="571216"/>
          <a:ext cx="619586" cy="552000"/>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TW" sz="1400" kern="1200" dirty="0"/>
            <a:t>96.11</a:t>
          </a:r>
          <a:endParaRPr lang="zh-TW" altLang="en-US" sz="1400" kern="1200" dirty="0"/>
        </a:p>
      </dsp:txBody>
      <dsp:txXfrm rot="-5400000">
        <a:off x="-29572" y="813423"/>
        <a:ext cx="552000" cy="67586"/>
      </dsp:txXfrm>
    </dsp:sp>
    <dsp:sp modelId="{61634F77-8719-4334-A1F4-2D522FE6A29A}">
      <dsp:nvSpPr>
        <dsp:cNvPr id="0" name=""/>
        <dsp:cNvSpPr/>
      </dsp:nvSpPr>
      <dsp:spPr>
        <a:xfrm rot="5400000">
          <a:off x="3865138" y="-2864431"/>
          <a:ext cx="402731" cy="7206441"/>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TW" altLang="en-US" sz="2100" kern="1200" dirty="0">
              <a:latin typeface="標楷體" panose="03000509000000000000" pitchFamily="65" charset="-120"/>
              <a:ea typeface="標楷體" panose="03000509000000000000" pitchFamily="65" charset="-120"/>
            </a:rPr>
            <a:t>土地假扣押</a:t>
          </a:r>
        </a:p>
      </dsp:txBody>
      <dsp:txXfrm rot="-5400000">
        <a:off x="463283" y="557084"/>
        <a:ext cx="7186781" cy="363411"/>
      </dsp:txXfrm>
    </dsp:sp>
    <dsp:sp modelId="{B30023B0-4051-4E6E-878B-A23548AFDF77}">
      <dsp:nvSpPr>
        <dsp:cNvPr id="0" name=""/>
        <dsp:cNvSpPr/>
      </dsp:nvSpPr>
      <dsp:spPr>
        <a:xfrm rot="5400000">
          <a:off x="-63365" y="1104049"/>
          <a:ext cx="619586" cy="552000"/>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TW" sz="1400" kern="1200" dirty="0"/>
            <a:t>97.01</a:t>
          </a:r>
          <a:endParaRPr lang="zh-TW" altLang="en-US" sz="1400" kern="1200" dirty="0"/>
        </a:p>
      </dsp:txBody>
      <dsp:txXfrm rot="-5400000">
        <a:off x="-29572" y="1346256"/>
        <a:ext cx="552000" cy="67586"/>
      </dsp:txXfrm>
    </dsp:sp>
    <dsp:sp modelId="{CFD3EE82-216C-4E26-9B24-6BF1A04649FD}">
      <dsp:nvSpPr>
        <dsp:cNvPr id="0" name=""/>
        <dsp:cNvSpPr/>
      </dsp:nvSpPr>
      <dsp:spPr>
        <a:xfrm rot="5400000">
          <a:off x="3865138" y="-2331598"/>
          <a:ext cx="402731" cy="7206441"/>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TW" altLang="en-US" sz="2100" kern="1200" dirty="0">
              <a:latin typeface="標楷體" panose="03000509000000000000" pitchFamily="65" charset="-120"/>
              <a:ea typeface="標楷體" panose="03000509000000000000" pitchFamily="65" charset="-120"/>
            </a:rPr>
            <a:t>原告</a:t>
          </a:r>
          <a:r>
            <a:rPr lang="en-US" altLang="zh-TW" sz="2100" kern="1200" dirty="0">
              <a:latin typeface="標楷體" panose="03000509000000000000" pitchFamily="65" charset="-120"/>
              <a:ea typeface="標楷體" panose="03000509000000000000" pitchFamily="65" charset="-120"/>
            </a:rPr>
            <a:t>&amp;</a:t>
          </a:r>
          <a:r>
            <a:rPr lang="zh-TW" altLang="en-US" sz="2100" kern="1200" dirty="0">
              <a:latin typeface="標楷體" panose="03000509000000000000" pitchFamily="65" charset="-120"/>
              <a:ea typeface="標楷體" panose="03000509000000000000" pitchFamily="65" charset="-120"/>
            </a:rPr>
            <a:t>寶山 簽訂工程移轉、土地買賣契約</a:t>
          </a:r>
        </a:p>
      </dsp:txBody>
      <dsp:txXfrm rot="-5400000">
        <a:off x="463283" y="1089917"/>
        <a:ext cx="7186781" cy="363411"/>
      </dsp:txXfrm>
    </dsp:sp>
    <dsp:sp modelId="{F30FA91C-835F-4719-B3D5-7A06BB8591F0}">
      <dsp:nvSpPr>
        <dsp:cNvPr id="0" name=""/>
        <dsp:cNvSpPr/>
      </dsp:nvSpPr>
      <dsp:spPr>
        <a:xfrm rot="5400000">
          <a:off x="-63365" y="1636882"/>
          <a:ext cx="619586" cy="552000"/>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TW" sz="1400" kern="1200" dirty="0"/>
            <a:t>98.01</a:t>
          </a:r>
          <a:endParaRPr lang="zh-TW" altLang="en-US" sz="1400" kern="1200" dirty="0"/>
        </a:p>
      </dsp:txBody>
      <dsp:txXfrm rot="-5400000">
        <a:off x="-29572" y="1879089"/>
        <a:ext cx="552000" cy="67586"/>
      </dsp:txXfrm>
    </dsp:sp>
    <dsp:sp modelId="{E3264140-BD1D-4D69-8487-C819739F109B}">
      <dsp:nvSpPr>
        <dsp:cNvPr id="0" name=""/>
        <dsp:cNvSpPr/>
      </dsp:nvSpPr>
      <dsp:spPr>
        <a:xfrm rot="5400000">
          <a:off x="3865138" y="-1798765"/>
          <a:ext cx="402731" cy="7206441"/>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altLang="zh-TW" sz="2100" kern="1200" dirty="0">
              <a:latin typeface="標楷體" panose="03000509000000000000" pitchFamily="65" charset="-120"/>
              <a:ea typeface="標楷體" panose="03000509000000000000" pitchFamily="65" charset="-120"/>
            </a:rPr>
            <a:t>66.558%</a:t>
          </a:r>
          <a:r>
            <a:rPr lang="zh-TW" altLang="en-US" sz="2100" kern="1200" dirty="0">
              <a:latin typeface="標楷體" panose="03000509000000000000" pitchFamily="65" charset="-120"/>
              <a:ea typeface="標楷體" panose="03000509000000000000" pitchFamily="65" charset="-120"/>
            </a:rPr>
            <a:t>建物登記於原告名下</a:t>
          </a:r>
        </a:p>
      </dsp:txBody>
      <dsp:txXfrm rot="-5400000">
        <a:off x="463283" y="1622750"/>
        <a:ext cx="7186781" cy="363411"/>
      </dsp:txXfrm>
    </dsp:sp>
    <dsp:sp modelId="{D37AEBE8-E0E2-4DE9-A559-B583088E87B9}">
      <dsp:nvSpPr>
        <dsp:cNvPr id="0" name=""/>
        <dsp:cNvSpPr/>
      </dsp:nvSpPr>
      <dsp:spPr>
        <a:xfrm rot="5400000">
          <a:off x="-63365" y="2169714"/>
          <a:ext cx="619586" cy="552000"/>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zh-TW" altLang="en-US" sz="1400" kern="1200" dirty="0"/>
        </a:p>
      </dsp:txBody>
      <dsp:txXfrm rot="-5400000">
        <a:off x="-29572" y="2411921"/>
        <a:ext cx="552000" cy="67586"/>
      </dsp:txXfrm>
    </dsp:sp>
    <dsp:sp modelId="{FA4DCF39-C0B8-4259-8114-ADD48489991D}">
      <dsp:nvSpPr>
        <dsp:cNvPr id="0" name=""/>
        <dsp:cNvSpPr/>
      </dsp:nvSpPr>
      <dsp:spPr>
        <a:xfrm rot="5400000">
          <a:off x="3865138" y="-1265933"/>
          <a:ext cx="402731" cy="7206441"/>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TW" altLang="en-US" sz="2100" kern="1200" dirty="0">
              <a:latin typeface="標楷體" panose="03000509000000000000" pitchFamily="65" charset="-120"/>
              <a:ea typeface="標楷體" panose="03000509000000000000" pitchFamily="65" charset="-120"/>
            </a:rPr>
            <a:t>土地假扣押，無法移轉登記</a:t>
          </a:r>
        </a:p>
      </dsp:txBody>
      <dsp:txXfrm rot="-5400000">
        <a:off x="463283" y="2155582"/>
        <a:ext cx="7186781" cy="363411"/>
      </dsp:txXfrm>
    </dsp:sp>
    <dsp:sp modelId="{F12C761B-B31A-4877-A89C-8805AB6E2F51}">
      <dsp:nvSpPr>
        <dsp:cNvPr id="0" name=""/>
        <dsp:cNvSpPr/>
      </dsp:nvSpPr>
      <dsp:spPr>
        <a:xfrm rot="5400000">
          <a:off x="-63365" y="2702547"/>
          <a:ext cx="619586" cy="552000"/>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TW" sz="1400" kern="1200" dirty="0"/>
            <a:t>98.05</a:t>
          </a:r>
          <a:endParaRPr lang="zh-TW" altLang="en-US" sz="1400" kern="1200" dirty="0"/>
        </a:p>
      </dsp:txBody>
      <dsp:txXfrm rot="-5400000">
        <a:off x="-29572" y="2944754"/>
        <a:ext cx="552000" cy="67586"/>
      </dsp:txXfrm>
    </dsp:sp>
    <dsp:sp modelId="{A56E1D6C-AD4C-4991-A2C8-7E6502FE7F44}">
      <dsp:nvSpPr>
        <dsp:cNvPr id="0" name=""/>
        <dsp:cNvSpPr/>
      </dsp:nvSpPr>
      <dsp:spPr>
        <a:xfrm rot="5400000">
          <a:off x="3865138" y="-733100"/>
          <a:ext cx="402731" cy="7206441"/>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TW" altLang="en-US" sz="2100" kern="1200" dirty="0">
              <a:latin typeface="標楷體" panose="03000509000000000000" pitchFamily="65" charset="-120"/>
              <a:ea typeface="標楷體" panose="03000509000000000000" pitchFamily="65" charset="-120"/>
            </a:rPr>
            <a:t>原告</a:t>
          </a:r>
          <a:r>
            <a:rPr lang="en-US" altLang="zh-TW" sz="2100" kern="1200" dirty="0">
              <a:latin typeface="標楷體" panose="03000509000000000000" pitchFamily="65" charset="-120"/>
              <a:ea typeface="標楷體" panose="03000509000000000000" pitchFamily="65" charset="-120"/>
            </a:rPr>
            <a:t>&amp;</a:t>
          </a:r>
          <a:r>
            <a:rPr lang="zh-TW" altLang="en-US" sz="2100" kern="1200" dirty="0">
              <a:latin typeface="標楷體" panose="03000509000000000000" pitchFamily="65" charset="-120"/>
              <a:ea typeface="標楷體" panose="03000509000000000000" pitchFamily="65" charset="-120"/>
            </a:rPr>
            <a:t>寶山 簽訂土地建物買賣契約</a:t>
          </a:r>
        </a:p>
      </dsp:txBody>
      <dsp:txXfrm rot="-5400000">
        <a:off x="463283" y="2688415"/>
        <a:ext cx="7186781" cy="363411"/>
      </dsp:txXfrm>
    </dsp:sp>
    <dsp:sp modelId="{9FF709D8-A3AB-4316-A910-042E0E519A34}">
      <dsp:nvSpPr>
        <dsp:cNvPr id="0" name=""/>
        <dsp:cNvSpPr/>
      </dsp:nvSpPr>
      <dsp:spPr>
        <a:xfrm rot="5400000">
          <a:off x="-63365" y="3235380"/>
          <a:ext cx="619586" cy="552000"/>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zh-TW" sz="1400" kern="1200" dirty="0"/>
            <a:t>98.07</a:t>
          </a:r>
          <a:endParaRPr lang="zh-TW" altLang="en-US" sz="1400" kern="1200" dirty="0"/>
        </a:p>
      </dsp:txBody>
      <dsp:txXfrm rot="-5400000">
        <a:off x="-29572" y="3477587"/>
        <a:ext cx="552000" cy="67586"/>
      </dsp:txXfrm>
    </dsp:sp>
    <dsp:sp modelId="{75192FEA-8F80-4D21-A2BE-AB650C181C40}">
      <dsp:nvSpPr>
        <dsp:cNvPr id="0" name=""/>
        <dsp:cNvSpPr/>
      </dsp:nvSpPr>
      <dsp:spPr>
        <a:xfrm rot="5400000">
          <a:off x="3865138" y="-200267"/>
          <a:ext cx="402731" cy="7206441"/>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TW" altLang="en-US" sz="2100" kern="1200" dirty="0">
              <a:latin typeface="標楷體" panose="03000509000000000000" pitchFamily="65" charset="-120"/>
              <a:ea typeface="標楷體" panose="03000509000000000000" pitchFamily="65" charset="-120"/>
            </a:rPr>
            <a:t>原告</a:t>
          </a:r>
          <a:r>
            <a:rPr lang="en-US" altLang="zh-TW" sz="2100" kern="1200" dirty="0">
              <a:latin typeface="標楷體" panose="03000509000000000000" pitchFamily="65" charset="-120"/>
              <a:ea typeface="標楷體" panose="03000509000000000000" pitchFamily="65" charset="-120"/>
            </a:rPr>
            <a:t>&amp;</a:t>
          </a:r>
          <a:r>
            <a:rPr lang="zh-TW" altLang="en-US" sz="2100" kern="1200" dirty="0">
              <a:latin typeface="標楷體" panose="03000509000000000000" pitchFamily="65" charset="-120"/>
              <a:ea typeface="標楷體" panose="03000509000000000000" pitchFamily="65" charset="-120"/>
            </a:rPr>
            <a:t>沐蘭、寶山</a:t>
          </a:r>
          <a:r>
            <a:rPr lang="en-US" altLang="zh-TW" sz="2100" kern="1200" dirty="0">
              <a:latin typeface="標楷體" panose="03000509000000000000" pitchFamily="65" charset="-120"/>
              <a:ea typeface="標楷體" panose="03000509000000000000" pitchFamily="65" charset="-120"/>
            </a:rPr>
            <a:t>&amp;</a:t>
          </a:r>
          <a:r>
            <a:rPr lang="zh-TW" altLang="en-US" sz="2100" kern="1200" dirty="0">
              <a:latin typeface="標楷體" panose="03000509000000000000" pitchFamily="65" charset="-120"/>
              <a:ea typeface="標楷體" panose="03000509000000000000" pitchFamily="65" charset="-120"/>
            </a:rPr>
            <a:t>沐蘭 簽定租賃合約</a:t>
          </a:r>
        </a:p>
      </dsp:txBody>
      <dsp:txXfrm rot="-5400000">
        <a:off x="463283" y="3221248"/>
        <a:ext cx="7186781" cy="3634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2ACEE-3640-44DA-A652-BD69D0207118}">
      <dsp:nvSpPr>
        <dsp:cNvPr id="0" name=""/>
        <dsp:cNvSpPr/>
      </dsp:nvSpPr>
      <dsp:spPr>
        <a:xfrm>
          <a:off x="0" y="1586"/>
          <a:ext cx="668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D4048E-209B-4FEE-A9B7-DEB7DA5184C9}">
      <dsp:nvSpPr>
        <dsp:cNvPr id="0" name=""/>
        <dsp:cNvSpPr/>
      </dsp:nvSpPr>
      <dsp:spPr>
        <a:xfrm>
          <a:off x="0" y="1586"/>
          <a:ext cx="1337520" cy="1082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TW" sz="2500" b="0" i="0" kern="1200"/>
            <a:t>行程</a:t>
          </a:r>
          <a:r>
            <a:rPr lang="en-US" sz="2500" b="0" i="0" kern="1200"/>
            <a:t>§</a:t>
          </a:r>
          <a:r>
            <a:rPr lang="zh-TW" sz="2500" b="0" i="0" kern="1200"/>
            <a:t> </a:t>
          </a:r>
          <a:r>
            <a:rPr lang="en-US" sz="2500" b="0" i="0" kern="1200"/>
            <a:t>36</a:t>
          </a:r>
          <a:endParaRPr lang="zh-TW" sz="2500" kern="1200"/>
        </a:p>
      </dsp:txBody>
      <dsp:txXfrm>
        <a:off x="0" y="1586"/>
        <a:ext cx="1337520" cy="1082242"/>
      </dsp:txXfrm>
    </dsp:sp>
    <dsp:sp modelId="{45CFBA98-9869-4DD3-A349-388F78BC0148}">
      <dsp:nvSpPr>
        <dsp:cNvPr id="0" name=""/>
        <dsp:cNvSpPr/>
      </dsp:nvSpPr>
      <dsp:spPr>
        <a:xfrm>
          <a:off x="1437834" y="50731"/>
          <a:ext cx="5249766" cy="982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TW" sz="2600" b="0" i="0" kern="1200" dirty="0"/>
            <a:t>稽徵機關職權調查，對當事人有利及不利事項一律注意。</a:t>
          </a:r>
          <a:endParaRPr lang="zh-TW" sz="2600" kern="1200" dirty="0"/>
        </a:p>
      </dsp:txBody>
      <dsp:txXfrm>
        <a:off x="1437834" y="50731"/>
        <a:ext cx="5249766" cy="982895"/>
      </dsp:txXfrm>
    </dsp:sp>
    <dsp:sp modelId="{94AC36E3-2324-438D-A76E-A6DEEA2D1B68}">
      <dsp:nvSpPr>
        <dsp:cNvPr id="0" name=""/>
        <dsp:cNvSpPr/>
      </dsp:nvSpPr>
      <dsp:spPr>
        <a:xfrm>
          <a:off x="1337520" y="1033627"/>
          <a:ext cx="53500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12F014-4E04-451D-BB87-485451A0F3F2}">
      <dsp:nvSpPr>
        <dsp:cNvPr id="0" name=""/>
        <dsp:cNvSpPr/>
      </dsp:nvSpPr>
      <dsp:spPr>
        <a:xfrm>
          <a:off x="0" y="1083828"/>
          <a:ext cx="668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6D7C4-925C-4623-9B5E-35880E68E049}">
      <dsp:nvSpPr>
        <dsp:cNvPr id="0" name=""/>
        <dsp:cNvSpPr/>
      </dsp:nvSpPr>
      <dsp:spPr>
        <a:xfrm>
          <a:off x="0" y="1083828"/>
          <a:ext cx="1337520" cy="1082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TW" sz="2500" b="0" i="0" kern="1200" dirty="0"/>
            <a:t>行訴</a:t>
          </a:r>
          <a:r>
            <a:rPr lang="en-US" sz="2500" b="0" i="0" kern="1200" dirty="0"/>
            <a:t>§</a:t>
          </a:r>
          <a:r>
            <a:rPr lang="zh-TW" sz="2500" b="0" i="0" kern="1200" dirty="0"/>
            <a:t> </a:t>
          </a:r>
          <a:r>
            <a:rPr lang="en-US" sz="2500" b="0" i="0" kern="1200" dirty="0"/>
            <a:t>125Ⅰ</a:t>
          </a:r>
          <a:endParaRPr lang="zh-TW" sz="2500" kern="1200" dirty="0"/>
        </a:p>
      </dsp:txBody>
      <dsp:txXfrm>
        <a:off x="0" y="1083828"/>
        <a:ext cx="1337520" cy="1082242"/>
      </dsp:txXfrm>
    </dsp:sp>
    <dsp:sp modelId="{9B2F36C7-9634-4435-9830-2C9CE315E3A4}">
      <dsp:nvSpPr>
        <dsp:cNvPr id="0" name=""/>
        <dsp:cNvSpPr/>
      </dsp:nvSpPr>
      <dsp:spPr>
        <a:xfrm>
          <a:off x="1437834" y="1132973"/>
          <a:ext cx="5249766" cy="982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TW" sz="2600" b="0" i="0" kern="1200" dirty="0"/>
            <a:t>行政法院職權調查，</a:t>
          </a:r>
          <a:r>
            <a:rPr lang="zh-TW" altLang="en-US" sz="2600" b="0" i="0" kern="1200" dirty="0"/>
            <a:t>不受當事人主張之拘束。</a:t>
          </a:r>
          <a:endParaRPr lang="zh-TW" sz="2600" kern="1200" dirty="0"/>
        </a:p>
      </dsp:txBody>
      <dsp:txXfrm>
        <a:off x="1437834" y="1132973"/>
        <a:ext cx="5249766" cy="982895"/>
      </dsp:txXfrm>
    </dsp:sp>
    <dsp:sp modelId="{467B289A-2522-4F9E-A885-D8D6004F8547}">
      <dsp:nvSpPr>
        <dsp:cNvPr id="0" name=""/>
        <dsp:cNvSpPr/>
      </dsp:nvSpPr>
      <dsp:spPr>
        <a:xfrm>
          <a:off x="1337520" y="2115869"/>
          <a:ext cx="53500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1B9706-B20A-4E33-9A99-C87E4F7DBB47}">
      <dsp:nvSpPr>
        <dsp:cNvPr id="0" name=""/>
        <dsp:cNvSpPr/>
      </dsp:nvSpPr>
      <dsp:spPr>
        <a:xfrm>
          <a:off x="0" y="2166071"/>
          <a:ext cx="668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6AAA98-BD0D-4E55-A00B-E577F3BAE32D}">
      <dsp:nvSpPr>
        <dsp:cNvPr id="0" name=""/>
        <dsp:cNvSpPr/>
      </dsp:nvSpPr>
      <dsp:spPr>
        <a:xfrm>
          <a:off x="0" y="2166071"/>
          <a:ext cx="1337520" cy="1082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TW" sz="2500" b="0" i="0" kern="1200" dirty="0"/>
            <a:t>行訴</a:t>
          </a:r>
          <a:r>
            <a:rPr lang="en-US" sz="2500" b="0" i="0" kern="1200" dirty="0"/>
            <a:t>§</a:t>
          </a:r>
          <a:r>
            <a:rPr lang="zh-TW" sz="2500" b="0" i="0" kern="1200" dirty="0"/>
            <a:t> </a:t>
          </a:r>
          <a:r>
            <a:rPr lang="en-US" sz="2500" b="0" i="0" kern="1200" dirty="0"/>
            <a:t>136</a:t>
          </a:r>
          <a:endParaRPr lang="zh-TW" sz="2500" kern="1200" dirty="0"/>
        </a:p>
      </dsp:txBody>
      <dsp:txXfrm>
        <a:off x="0" y="2166071"/>
        <a:ext cx="1337520" cy="1082242"/>
      </dsp:txXfrm>
    </dsp:sp>
    <dsp:sp modelId="{C2D5EA3B-D5A4-4B99-B35D-3FDEEB7A94B8}">
      <dsp:nvSpPr>
        <dsp:cNvPr id="0" name=""/>
        <dsp:cNvSpPr/>
      </dsp:nvSpPr>
      <dsp:spPr>
        <a:xfrm>
          <a:off x="1437834" y="2215215"/>
          <a:ext cx="5249766" cy="982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TW" sz="2600" b="0" i="0" kern="1200" dirty="0"/>
            <a:t>準用民訴</a:t>
          </a:r>
          <a:r>
            <a:rPr lang="en-US" sz="2600" b="0" i="0" kern="1200" dirty="0"/>
            <a:t>§</a:t>
          </a:r>
          <a:r>
            <a:rPr lang="zh-TW" sz="2600" b="0" i="0" kern="1200" dirty="0"/>
            <a:t> </a:t>
          </a:r>
          <a:r>
            <a:rPr lang="en-US" sz="2600" b="0" i="0" kern="1200" dirty="0"/>
            <a:t>277</a:t>
          </a:r>
          <a:r>
            <a:rPr lang="zh-TW" sz="2600" b="0" i="0" kern="1200" dirty="0"/>
            <a:t>，有利於己之事實舉證責任</a:t>
          </a:r>
          <a:endParaRPr lang="zh-TW" sz="2600" kern="1200" dirty="0"/>
        </a:p>
      </dsp:txBody>
      <dsp:txXfrm>
        <a:off x="1437834" y="2215215"/>
        <a:ext cx="5249766" cy="982895"/>
      </dsp:txXfrm>
    </dsp:sp>
    <dsp:sp modelId="{6298E3CB-D8F2-4AE5-869A-BBD65281128E}">
      <dsp:nvSpPr>
        <dsp:cNvPr id="0" name=""/>
        <dsp:cNvSpPr/>
      </dsp:nvSpPr>
      <dsp:spPr>
        <a:xfrm>
          <a:off x="1337520" y="3198111"/>
          <a:ext cx="53500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0356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0564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231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5695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3732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030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5831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0002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451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03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511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zh-TW" altLang="en-US" dirty="0"/>
              <a:t>北高行 </a:t>
            </a:r>
            <a:r>
              <a:rPr lang="en-US" altLang="zh-TW" dirty="0"/>
              <a:t>108, </a:t>
            </a:r>
            <a:r>
              <a:rPr lang="zh-TW" altLang="en-US" dirty="0"/>
              <a:t>訴</a:t>
            </a:r>
            <a:r>
              <a:rPr lang="en-US" altLang="zh-TW" dirty="0"/>
              <a:t>, 1155</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ltLang="zh-TW" dirty="0"/>
              <a:t> </a:t>
            </a:r>
            <a:r>
              <a:rPr lang="zh-TW" altLang="en-US" dirty="0"/>
              <a:t>民</a:t>
            </a:r>
            <a:r>
              <a:rPr lang="en-US" altLang="zh-TW" b="0" i="0" dirty="0"/>
              <a:t>§§</a:t>
            </a:r>
            <a:r>
              <a:rPr lang="zh-TW" altLang="en-US" b="0" i="0" dirty="0"/>
              <a:t> </a:t>
            </a:r>
            <a:r>
              <a:rPr lang="en-US" altLang="zh-TW" b="0" i="0" dirty="0"/>
              <a:t>758,759,759-1</a:t>
            </a:r>
            <a:endParaRPr lang="zh-TW" altLang="en-US" dirty="0"/>
          </a:p>
          <a:p>
            <a:endParaRPr lang="zh-TW" altLang="en-US" dirty="0"/>
          </a:p>
        </p:txBody>
      </p:sp>
    </p:spTree>
    <p:extLst>
      <p:ext uri="{BB962C8B-B14F-4D97-AF65-F5344CB8AC3E}">
        <p14:creationId xmlns:p14="http://schemas.microsoft.com/office/powerpoint/2010/main" val="2543413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28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349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5347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652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09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（即</a:t>
            </a:r>
            <a:r>
              <a:rPr lang="en-US" altLang="zh-TW" dirty="0"/>
              <a:t>98</a:t>
            </a:r>
            <a:r>
              <a:rPr lang="zh-TW" altLang="en-US" dirty="0"/>
              <a:t>年</a:t>
            </a:r>
            <a:r>
              <a:rPr lang="en-US" altLang="zh-TW" dirty="0"/>
              <a:t>5</a:t>
            </a:r>
            <a:r>
              <a:rPr lang="zh-TW" altLang="en-US" dirty="0"/>
              <a:t>月</a:t>
            </a:r>
            <a:r>
              <a:rPr lang="en-US" altLang="zh-TW" dirty="0"/>
              <a:t>31</a:t>
            </a:r>
            <a:r>
              <a:rPr lang="zh-TW" altLang="en-US" dirty="0"/>
              <a:t>日買賣契約書第</a:t>
            </a:r>
            <a:r>
              <a:rPr lang="en-US" altLang="zh-TW" dirty="0"/>
              <a:t>12</a:t>
            </a:r>
            <a:r>
              <a:rPr lang="zh-TW" altLang="en-US" dirty="0"/>
              <a:t>條約款所載「因本買賣標的中土地假扣押在案，故無法辦理所有權移轉登記。賣方先行點交予買方使用，買方同時拋棄對賣方延遲給付之違約金請求權」）</a:t>
            </a:r>
            <a:endParaRPr dirty="0"/>
          </a:p>
        </p:txBody>
      </p:sp>
    </p:spTree>
    <p:extLst>
      <p:ext uri="{BB962C8B-B14F-4D97-AF65-F5344CB8AC3E}">
        <p14:creationId xmlns:p14="http://schemas.microsoft.com/office/powerpoint/2010/main" val="107817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5027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30800" y="1030700"/>
            <a:ext cx="7082400" cy="30822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3449925" y="-39825"/>
            <a:ext cx="2244000" cy="13974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4087183" y="290068"/>
            <a:ext cx="970187" cy="737616"/>
            <a:chOff x="519000" y="238125"/>
            <a:chExt cx="6582000" cy="5238750"/>
          </a:xfrm>
        </p:grpSpPr>
        <p:sp>
          <p:nvSpPr>
            <p:cNvPr id="13" name="Google Shape;13;p2"/>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1557275" y="1341650"/>
            <a:ext cx="6029400" cy="27711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4800"/>
              <a:buNone/>
              <a:defRPr sz="4800">
                <a:solidFill>
                  <a:schemeClr val="dk1"/>
                </a:solidFill>
              </a:defRPr>
            </a:lvl1pPr>
            <a:lvl2pPr lvl="1" algn="ctr">
              <a:spcBef>
                <a:spcPts val="0"/>
              </a:spcBef>
              <a:spcAft>
                <a:spcPts val="0"/>
              </a:spcAft>
              <a:buClr>
                <a:schemeClr val="dk1"/>
              </a:buClr>
              <a:buSzPts val="4800"/>
              <a:buNone/>
              <a:defRPr sz="4800">
                <a:solidFill>
                  <a:schemeClr val="dk1"/>
                </a:solidFill>
              </a:defRPr>
            </a:lvl2pPr>
            <a:lvl3pPr lvl="2" algn="ctr">
              <a:spcBef>
                <a:spcPts val="0"/>
              </a:spcBef>
              <a:spcAft>
                <a:spcPts val="0"/>
              </a:spcAft>
              <a:buClr>
                <a:schemeClr val="dk1"/>
              </a:buClr>
              <a:buSzPts val="4800"/>
              <a:buNone/>
              <a:defRPr sz="4800">
                <a:solidFill>
                  <a:schemeClr val="dk1"/>
                </a:solidFill>
              </a:defRPr>
            </a:lvl3pPr>
            <a:lvl4pPr lvl="3" algn="ctr">
              <a:spcBef>
                <a:spcPts val="0"/>
              </a:spcBef>
              <a:spcAft>
                <a:spcPts val="0"/>
              </a:spcAft>
              <a:buClr>
                <a:schemeClr val="dk1"/>
              </a:buClr>
              <a:buSzPts val="4800"/>
              <a:buNone/>
              <a:defRPr sz="4800">
                <a:solidFill>
                  <a:schemeClr val="dk1"/>
                </a:solidFill>
              </a:defRPr>
            </a:lvl4pPr>
            <a:lvl5pPr lvl="4" algn="ctr">
              <a:spcBef>
                <a:spcPts val="0"/>
              </a:spcBef>
              <a:spcAft>
                <a:spcPts val="0"/>
              </a:spcAft>
              <a:buClr>
                <a:schemeClr val="dk1"/>
              </a:buClr>
              <a:buSzPts val="4800"/>
              <a:buNone/>
              <a:defRPr sz="4800">
                <a:solidFill>
                  <a:schemeClr val="dk1"/>
                </a:solidFill>
              </a:defRPr>
            </a:lvl5pPr>
            <a:lvl6pPr lvl="5" algn="ctr">
              <a:spcBef>
                <a:spcPts val="0"/>
              </a:spcBef>
              <a:spcAft>
                <a:spcPts val="0"/>
              </a:spcAft>
              <a:buClr>
                <a:schemeClr val="dk1"/>
              </a:buClr>
              <a:buSzPts val="4800"/>
              <a:buNone/>
              <a:defRPr sz="4800">
                <a:solidFill>
                  <a:schemeClr val="dk1"/>
                </a:solidFill>
              </a:defRPr>
            </a:lvl6pPr>
            <a:lvl7pPr lvl="6" algn="ctr">
              <a:spcBef>
                <a:spcPts val="0"/>
              </a:spcBef>
              <a:spcAft>
                <a:spcPts val="0"/>
              </a:spcAft>
              <a:buClr>
                <a:schemeClr val="dk1"/>
              </a:buClr>
              <a:buSzPts val="4800"/>
              <a:buNone/>
              <a:defRPr sz="4800">
                <a:solidFill>
                  <a:schemeClr val="dk1"/>
                </a:solidFill>
              </a:defRPr>
            </a:lvl7pPr>
            <a:lvl8pPr lvl="7" algn="ctr">
              <a:spcBef>
                <a:spcPts val="0"/>
              </a:spcBef>
              <a:spcAft>
                <a:spcPts val="0"/>
              </a:spcAft>
              <a:buClr>
                <a:schemeClr val="dk1"/>
              </a:buClr>
              <a:buSzPts val="4800"/>
              <a:buNone/>
              <a:defRPr sz="4800">
                <a:solidFill>
                  <a:schemeClr val="dk1"/>
                </a:solidFill>
              </a:defRPr>
            </a:lvl8pPr>
            <a:lvl9pPr lvl="8" algn="ctr">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
        <p:cNvGrpSpPr/>
        <p:nvPr/>
      </p:nvGrpSpPr>
      <p:grpSpPr>
        <a:xfrm>
          <a:off x="0" y="0"/>
          <a:ext cx="0" cy="0"/>
          <a:chOff x="0" y="0"/>
          <a:chExt cx="0" cy="0"/>
        </a:xfrm>
      </p:grpSpPr>
      <p:sp>
        <p:nvSpPr>
          <p:cNvPr id="20" name="Google Shape;20;p3"/>
          <p:cNvSpPr/>
          <p:nvPr/>
        </p:nvSpPr>
        <p:spPr>
          <a:xfrm>
            <a:off x="1030800" y="1030700"/>
            <a:ext cx="7082400" cy="30822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ctrTitle"/>
          </p:nvPr>
        </p:nvSpPr>
        <p:spPr>
          <a:xfrm>
            <a:off x="1461450" y="1811950"/>
            <a:ext cx="6221100" cy="1159800"/>
          </a:xfrm>
          <a:prstGeom prst="rect">
            <a:avLst/>
          </a:prstGeom>
        </p:spPr>
        <p:txBody>
          <a:bodyPr spcFirstLastPara="1" wrap="square" lIns="0" tIns="0" rIns="0" bIns="0" anchor="b" anchorCtr="0">
            <a:noAutofit/>
          </a:bodyPr>
          <a:lstStyle>
            <a:lvl1pPr lvl="0" algn="ctr" rtl="0">
              <a:spcBef>
                <a:spcPts val="0"/>
              </a:spcBef>
              <a:spcAft>
                <a:spcPts val="0"/>
              </a:spcAft>
              <a:buClr>
                <a:schemeClr val="dk1"/>
              </a:buClr>
              <a:buSzPts val="3200"/>
              <a:buNone/>
              <a:defRPr sz="3200">
                <a:solidFill>
                  <a:schemeClr val="dk1"/>
                </a:solidFill>
              </a:defRPr>
            </a:lvl1pPr>
            <a:lvl2pPr lvl="1" algn="ctr" rtl="0">
              <a:spcBef>
                <a:spcPts val="0"/>
              </a:spcBef>
              <a:spcAft>
                <a:spcPts val="0"/>
              </a:spcAft>
              <a:buClr>
                <a:schemeClr val="dk1"/>
              </a:buClr>
              <a:buSzPts val="3200"/>
              <a:buNone/>
              <a:defRPr sz="3200">
                <a:solidFill>
                  <a:schemeClr val="dk1"/>
                </a:solidFill>
              </a:defRPr>
            </a:lvl2pPr>
            <a:lvl3pPr lvl="2" algn="ctr" rtl="0">
              <a:spcBef>
                <a:spcPts val="0"/>
              </a:spcBef>
              <a:spcAft>
                <a:spcPts val="0"/>
              </a:spcAft>
              <a:buClr>
                <a:schemeClr val="dk1"/>
              </a:buClr>
              <a:buSzPts val="3200"/>
              <a:buNone/>
              <a:defRPr sz="3200">
                <a:solidFill>
                  <a:schemeClr val="dk1"/>
                </a:solidFill>
              </a:defRPr>
            </a:lvl3pPr>
            <a:lvl4pPr lvl="3" algn="ctr" rtl="0">
              <a:spcBef>
                <a:spcPts val="0"/>
              </a:spcBef>
              <a:spcAft>
                <a:spcPts val="0"/>
              </a:spcAft>
              <a:buClr>
                <a:schemeClr val="dk1"/>
              </a:buClr>
              <a:buSzPts val="3200"/>
              <a:buNone/>
              <a:defRPr sz="3200">
                <a:solidFill>
                  <a:schemeClr val="dk1"/>
                </a:solidFill>
              </a:defRPr>
            </a:lvl4pPr>
            <a:lvl5pPr lvl="4" algn="ctr" rtl="0">
              <a:spcBef>
                <a:spcPts val="0"/>
              </a:spcBef>
              <a:spcAft>
                <a:spcPts val="0"/>
              </a:spcAft>
              <a:buClr>
                <a:schemeClr val="dk1"/>
              </a:buClr>
              <a:buSzPts val="3200"/>
              <a:buNone/>
              <a:defRPr sz="3200">
                <a:solidFill>
                  <a:schemeClr val="dk1"/>
                </a:solidFill>
              </a:defRPr>
            </a:lvl5pPr>
            <a:lvl6pPr lvl="5" algn="ctr" rtl="0">
              <a:spcBef>
                <a:spcPts val="0"/>
              </a:spcBef>
              <a:spcAft>
                <a:spcPts val="0"/>
              </a:spcAft>
              <a:buClr>
                <a:schemeClr val="dk1"/>
              </a:buClr>
              <a:buSzPts val="3200"/>
              <a:buNone/>
              <a:defRPr sz="3200">
                <a:solidFill>
                  <a:schemeClr val="dk1"/>
                </a:solidFill>
              </a:defRPr>
            </a:lvl6pPr>
            <a:lvl7pPr lvl="6" algn="ctr" rtl="0">
              <a:spcBef>
                <a:spcPts val="0"/>
              </a:spcBef>
              <a:spcAft>
                <a:spcPts val="0"/>
              </a:spcAft>
              <a:buClr>
                <a:schemeClr val="dk1"/>
              </a:buClr>
              <a:buSzPts val="3200"/>
              <a:buNone/>
              <a:defRPr sz="3200">
                <a:solidFill>
                  <a:schemeClr val="dk1"/>
                </a:solidFill>
              </a:defRPr>
            </a:lvl7pPr>
            <a:lvl8pPr lvl="7" algn="ctr" rtl="0">
              <a:spcBef>
                <a:spcPts val="0"/>
              </a:spcBef>
              <a:spcAft>
                <a:spcPts val="0"/>
              </a:spcAft>
              <a:buClr>
                <a:schemeClr val="dk1"/>
              </a:buClr>
              <a:buSzPts val="3200"/>
              <a:buNone/>
              <a:defRPr sz="3200">
                <a:solidFill>
                  <a:schemeClr val="dk1"/>
                </a:solidFill>
              </a:defRPr>
            </a:lvl8pPr>
            <a:lvl9pPr lvl="8" algn="ctr" rtl="0">
              <a:spcBef>
                <a:spcPts val="0"/>
              </a:spcBef>
              <a:spcAft>
                <a:spcPts val="0"/>
              </a:spcAft>
              <a:buClr>
                <a:schemeClr val="dk1"/>
              </a:buClr>
              <a:buSzPts val="3200"/>
              <a:buNone/>
              <a:defRPr sz="3200">
                <a:solidFill>
                  <a:schemeClr val="dk1"/>
                </a:solidFill>
              </a:defRPr>
            </a:lvl9pPr>
          </a:lstStyle>
          <a:p>
            <a:endParaRPr/>
          </a:p>
        </p:txBody>
      </p:sp>
      <p:sp>
        <p:nvSpPr>
          <p:cNvPr id="22" name="Google Shape;22;p3"/>
          <p:cNvSpPr txBox="1">
            <a:spLocks noGrp="1"/>
          </p:cNvSpPr>
          <p:nvPr>
            <p:ph type="subTitle" idx="1"/>
          </p:nvPr>
        </p:nvSpPr>
        <p:spPr>
          <a:xfrm>
            <a:off x="1461450" y="3068654"/>
            <a:ext cx="62211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2000"/>
              <a:buNone/>
              <a:defRPr sz="20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23" name="Google Shape;23;p3"/>
          <p:cNvSpPr/>
          <p:nvPr/>
        </p:nvSpPr>
        <p:spPr>
          <a:xfrm rot="-5400000">
            <a:off x="3441150" y="291375"/>
            <a:ext cx="22617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sp>
        <p:nvSpPr>
          <p:cNvPr id="31" name="Google Shape;31;p5"/>
          <p:cNvSpPr/>
          <p:nvPr/>
        </p:nvSpPr>
        <p:spPr>
          <a:xfrm>
            <a:off x="1737000" y="359700"/>
            <a:ext cx="74070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32;p5"/>
          <p:cNvCxnSpPr/>
          <p:nvPr/>
        </p:nvCxnSpPr>
        <p:spPr>
          <a:xfrm>
            <a:off x="2100325" y="1022209"/>
            <a:ext cx="7067700" cy="0"/>
          </a:xfrm>
          <a:prstGeom prst="straightConnector1">
            <a:avLst/>
          </a:prstGeom>
          <a:noFill/>
          <a:ln w="9525" cap="flat" cmpd="sng">
            <a:solidFill>
              <a:srgbClr val="E2D7D0"/>
            </a:solidFill>
            <a:prstDash val="solid"/>
            <a:round/>
            <a:headEnd type="none" w="med" len="med"/>
            <a:tailEnd type="none" w="med" len="med"/>
          </a:ln>
        </p:spPr>
      </p:cxnSp>
      <p:sp>
        <p:nvSpPr>
          <p:cNvPr id="33" name="Google Shape;33;p5"/>
          <p:cNvSpPr/>
          <p:nvPr/>
        </p:nvSpPr>
        <p:spPr>
          <a:xfrm rot="-5400000">
            <a:off x="-262350" y="291375"/>
            <a:ext cx="22617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5"/>
          <p:cNvGrpSpPr/>
          <p:nvPr/>
        </p:nvGrpSpPr>
        <p:grpSpPr>
          <a:xfrm>
            <a:off x="515476" y="363010"/>
            <a:ext cx="706249" cy="536972"/>
            <a:chOff x="519000" y="238125"/>
            <a:chExt cx="6582000" cy="5238750"/>
          </a:xfrm>
        </p:grpSpPr>
        <p:sp>
          <p:nvSpPr>
            <p:cNvPr id="35" name="Google Shape;35;p5"/>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1" name="Google Shape;41;p5"/>
          <p:cNvSpPr txBox="1">
            <a:spLocks noGrp="1"/>
          </p:cNvSpPr>
          <p:nvPr>
            <p:ph type="body" idx="1"/>
          </p:nvPr>
        </p:nvSpPr>
        <p:spPr>
          <a:xfrm>
            <a:off x="2096700" y="1173950"/>
            <a:ext cx="6687600" cy="3249900"/>
          </a:xfrm>
          <a:prstGeom prst="rect">
            <a:avLst/>
          </a:prstGeom>
        </p:spPr>
        <p:txBody>
          <a:bodyPr spcFirstLastPara="1" wrap="square" lIns="0" tIns="0" rIns="0" bIns="0" anchor="t" anchorCtr="0">
            <a:noAutofit/>
          </a:bodyPr>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42" name="Google Shape;42;p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0"/>
          <p:cNvSpPr/>
          <p:nvPr/>
        </p:nvSpPr>
        <p:spPr>
          <a:xfrm>
            <a:off x="359700" y="359700"/>
            <a:ext cx="84246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lvl1pPr lvl="0">
              <a:buNone/>
              <a:defRPr>
                <a:solidFill>
                  <a:srgbClr val="AD0B2D"/>
                </a:solidFill>
              </a:defRPr>
            </a:lvl1pPr>
            <a:lvl2pPr lvl="1">
              <a:buNone/>
              <a:defRPr>
                <a:solidFill>
                  <a:srgbClr val="AD0B2D"/>
                </a:solidFill>
              </a:defRPr>
            </a:lvl2pPr>
            <a:lvl3pPr lvl="2">
              <a:buNone/>
              <a:defRPr>
                <a:solidFill>
                  <a:srgbClr val="AD0B2D"/>
                </a:solidFill>
              </a:defRPr>
            </a:lvl3pPr>
            <a:lvl4pPr lvl="3">
              <a:buNone/>
              <a:defRPr>
                <a:solidFill>
                  <a:srgbClr val="AD0B2D"/>
                </a:solidFill>
              </a:defRPr>
            </a:lvl4pPr>
            <a:lvl5pPr lvl="4">
              <a:buNone/>
              <a:defRPr>
                <a:solidFill>
                  <a:srgbClr val="AD0B2D"/>
                </a:solidFill>
              </a:defRPr>
            </a:lvl5pPr>
            <a:lvl6pPr lvl="5">
              <a:buNone/>
              <a:defRPr>
                <a:solidFill>
                  <a:srgbClr val="AD0B2D"/>
                </a:solidFill>
              </a:defRPr>
            </a:lvl6pPr>
            <a:lvl7pPr lvl="6">
              <a:buNone/>
              <a:defRPr>
                <a:solidFill>
                  <a:srgbClr val="AD0B2D"/>
                </a:solidFill>
              </a:defRPr>
            </a:lvl7pPr>
            <a:lvl8pPr lvl="7">
              <a:buNone/>
              <a:defRPr>
                <a:solidFill>
                  <a:srgbClr val="AD0B2D"/>
                </a:solidFill>
              </a:defRPr>
            </a:lvl8pPr>
            <a:lvl9pPr lvl="8">
              <a:buNone/>
              <a:defRPr>
                <a:solidFill>
                  <a:srgbClr val="AD0B2D"/>
                </a:solidFill>
              </a:defRPr>
            </a:lvl9pPr>
          </a:lstStyle>
          <a:p>
            <a:pPr marL="0" lvl="0" indent="0" algn="ctr" rtl="0">
              <a:spcBef>
                <a:spcPts val="0"/>
              </a:spcBef>
              <a:spcAft>
                <a:spcPts val="0"/>
              </a:spcAft>
              <a:buNone/>
            </a:pPr>
            <a:fld id="{00000000-1234-1234-1234-123412341234}" type="slidenum">
              <a:rPr lang="en"/>
              <a:t>‹#›</a:t>
            </a:fld>
            <a:endParaRPr/>
          </a:p>
        </p:txBody>
      </p:sp>
      <p:sp>
        <p:nvSpPr>
          <p:cNvPr id="99" name="Google Shape;99;p10"/>
          <p:cNvSpPr/>
          <p:nvPr/>
        </p:nvSpPr>
        <p:spPr>
          <a:xfrm rot="-5400000">
            <a:off x="3934600" y="-555"/>
            <a:ext cx="1274700" cy="7647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10"/>
          <p:cNvGrpSpPr/>
          <p:nvPr/>
        </p:nvGrpSpPr>
        <p:grpSpPr>
          <a:xfrm>
            <a:off x="4306578" y="179988"/>
            <a:ext cx="530509" cy="403908"/>
            <a:chOff x="519000" y="238125"/>
            <a:chExt cx="6582000" cy="5238750"/>
          </a:xfrm>
        </p:grpSpPr>
        <p:sp>
          <p:nvSpPr>
            <p:cNvPr id="101" name="Google Shape;101;p10"/>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letely blank">
  <p:cSld name="BLANK_2">
    <p:spTree>
      <p:nvGrpSpPr>
        <p:cNvPr id="1" name="Shape 106"/>
        <p:cNvGrpSpPr/>
        <p:nvPr/>
      </p:nvGrpSpPr>
      <p:grpSpPr>
        <a:xfrm>
          <a:off x="0" y="0"/>
          <a:ext cx="0" cy="0"/>
          <a:chOff x="0" y="0"/>
          <a:chExt cx="0" cy="0"/>
        </a:xfrm>
      </p:grpSpPr>
      <p:sp>
        <p:nvSpPr>
          <p:cNvPr id="107" name="Google Shape;107;p11"/>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lvl1pPr lvl="0" rtl="0">
              <a:buNone/>
              <a:defRPr>
                <a:solidFill>
                  <a:srgbClr val="AD0B2D"/>
                </a:solidFill>
              </a:defRPr>
            </a:lvl1pPr>
            <a:lvl2pPr lvl="1" rtl="0">
              <a:buNone/>
              <a:defRPr>
                <a:solidFill>
                  <a:srgbClr val="AD0B2D"/>
                </a:solidFill>
              </a:defRPr>
            </a:lvl2pPr>
            <a:lvl3pPr lvl="2" rtl="0">
              <a:buNone/>
              <a:defRPr>
                <a:solidFill>
                  <a:srgbClr val="AD0B2D"/>
                </a:solidFill>
              </a:defRPr>
            </a:lvl3pPr>
            <a:lvl4pPr lvl="3" rtl="0">
              <a:buNone/>
              <a:defRPr>
                <a:solidFill>
                  <a:srgbClr val="AD0B2D"/>
                </a:solidFill>
              </a:defRPr>
            </a:lvl4pPr>
            <a:lvl5pPr lvl="4" rtl="0">
              <a:buNone/>
              <a:defRPr>
                <a:solidFill>
                  <a:srgbClr val="AD0B2D"/>
                </a:solidFill>
              </a:defRPr>
            </a:lvl5pPr>
            <a:lvl6pPr lvl="5" rtl="0">
              <a:buNone/>
              <a:defRPr>
                <a:solidFill>
                  <a:srgbClr val="AD0B2D"/>
                </a:solidFill>
              </a:defRPr>
            </a:lvl6pPr>
            <a:lvl7pPr lvl="6" rtl="0">
              <a:buNone/>
              <a:defRPr>
                <a:solidFill>
                  <a:srgbClr val="AD0B2D"/>
                </a:solidFill>
              </a:defRPr>
            </a:lvl7pPr>
            <a:lvl8pPr lvl="7" rtl="0">
              <a:buNone/>
              <a:defRPr>
                <a:solidFill>
                  <a:srgbClr val="AD0B2D"/>
                </a:solidFill>
              </a:defRPr>
            </a:lvl8pPr>
            <a:lvl9pPr lvl="8" rtl="0">
              <a:buNone/>
              <a:defRPr>
                <a:solidFill>
                  <a:srgbClr val="AD0B2D"/>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96700" y="669775"/>
            <a:ext cx="6687600" cy="39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1pPr>
            <a:lvl2pPr lvl="1">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2pPr>
            <a:lvl3pPr lvl="2">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3pPr>
            <a:lvl4pPr lvl="3">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4pPr>
            <a:lvl5pPr lvl="4">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5pPr>
            <a:lvl6pPr lvl="5">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6pPr>
            <a:lvl7pPr lvl="6">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7pPr>
            <a:lvl8pPr lvl="7">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8pPr>
            <a:lvl9pPr lvl="8">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9pPr>
          </a:lstStyle>
          <a:p>
            <a:endParaRPr/>
          </a:p>
        </p:txBody>
      </p:sp>
      <p:sp>
        <p:nvSpPr>
          <p:cNvPr id="7" name="Google Shape;7;p1"/>
          <p:cNvSpPr txBox="1">
            <a:spLocks noGrp="1"/>
          </p:cNvSpPr>
          <p:nvPr>
            <p:ph type="body" idx="1"/>
          </p:nvPr>
        </p:nvSpPr>
        <p:spPr>
          <a:xfrm>
            <a:off x="2096700" y="1173950"/>
            <a:ext cx="6687600" cy="3249900"/>
          </a:xfrm>
          <a:prstGeom prst="rect">
            <a:avLst/>
          </a:prstGeom>
          <a:noFill/>
          <a:ln>
            <a:noFill/>
          </a:ln>
        </p:spPr>
        <p:txBody>
          <a:bodyPr spcFirstLastPara="1" wrap="square" lIns="0" tIns="0" rIns="0" bIns="0" anchor="t" anchorCtr="0">
            <a:noAutofit/>
          </a:bodyPr>
          <a:lstStyle>
            <a:lvl1pPr marL="457200" lvl="0" indent="-393700">
              <a:spcBef>
                <a:spcPts val="600"/>
              </a:spcBef>
              <a:spcAft>
                <a:spcPts val="0"/>
              </a:spcAft>
              <a:buClr>
                <a:schemeClr val="accent6"/>
              </a:buClr>
              <a:buSzPts val="2600"/>
              <a:buFont typeface="Tinos"/>
              <a:buChar char="◈"/>
              <a:defRPr sz="2600">
                <a:solidFill>
                  <a:schemeClr val="dk1"/>
                </a:solidFill>
                <a:latin typeface="Tinos"/>
                <a:ea typeface="Tinos"/>
                <a:cs typeface="Tinos"/>
                <a:sym typeface="Tinos"/>
              </a:defRPr>
            </a:lvl1pPr>
            <a:lvl2pPr marL="914400" lvl="1" indent="-3937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2pPr>
            <a:lvl3pPr marL="1371600" lvl="2" indent="-3937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3pPr>
            <a:lvl4pPr marL="1828800" lvl="3"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4pPr>
            <a:lvl5pPr marL="2286000" lvl="4"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5pPr>
            <a:lvl6pPr marL="2743200" lvl="5"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6pPr>
            <a:lvl7pPr marL="3200400" lvl="6"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7pPr>
            <a:lvl8pPr marL="3657600" lvl="7"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8pPr>
            <a:lvl9pPr marL="4114800" lvl="8"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359692" y="1023975"/>
            <a:ext cx="1017600" cy="393600"/>
          </a:xfrm>
          <a:prstGeom prst="rect">
            <a:avLst/>
          </a:prstGeom>
          <a:noFill/>
          <a:ln>
            <a:noFill/>
          </a:ln>
        </p:spPr>
        <p:txBody>
          <a:bodyPr spcFirstLastPara="1" wrap="square" lIns="0" tIns="0" rIns="0" bIns="0" anchor="ctr" anchorCtr="0">
            <a:noAutofit/>
          </a:bodyPr>
          <a:lstStyle>
            <a:lvl1pPr lvl="0" algn="ctr">
              <a:buNone/>
              <a:defRPr sz="1300">
                <a:solidFill>
                  <a:schemeClr val="lt1"/>
                </a:solidFill>
                <a:latin typeface="Tinos"/>
                <a:ea typeface="Tinos"/>
                <a:cs typeface="Tinos"/>
                <a:sym typeface="Tinos"/>
              </a:defRPr>
            </a:lvl1pPr>
            <a:lvl2pPr lvl="1" algn="ctr">
              <a:buNone/>
              <a:defRPr sz="1300">
                <a:solidFill>
                  <a:schemeClr val="lt1"/>
                </a:solidFill>
                <a:latin typeface="Tinos"/>
                <a:ea typeface="Tinos"/>
                <a:cs typeface="Tinos"/>
                <a:sym typeface="Tinos"/>
              </a:defRPr>
            </a:lvl2pPr>
            <a:lvl3pPr lvl="2" algn="ctr">
              <a:buNone/>
              <a:defRPr sz="1300">
                <a:solidFill>
                  <a:schemeClr val="lt1"/>
                </a:solidFill>
                <a:latin typeface="Tinos"/>
                <a:ea typeface="Tinos"/>
                <a:cs typeface="Tinos"/>
                <a:sym typeface="Tinos"/>
              </a:defRPr>
            </a:lvl3pPr>
            <a:lvl4pPr lvl="3" algn="ctr">
              <a:buNone/>
              <a:defRPr sz="1300">
                <a:solidFill>
                  <a:schemeClr val="lt1"/>
                </a:solidFill>
                <a:latin typeface="Tinos"/>
                <a:ea typeface="Tinos"/>
                <a:cs typeface="Tinos"/>
                <a:sym typeface="Tinos"/>
              </a:defRPr>
            </a:lvl4pPr>
            <a:lvl5pPr lvl="4" algn="ctr">
              <a:buNone/>
              <a:defRPr sz="1300">
                <a:solidFill>
                  <a:schemeClr val="lt1"/>
                </a:solidFill>
                <a:latin typeface="Tinos"/>
                <a:ea typeface="Tinos"/>
                <a:cs typeface="Tinos"/>
                <a:sym typeface="Tinos"/>
              </a:defRPr>
            </a:lvl5pPr>
            <a:lvl6pPr lvl="5" algn="ctr">
              <a:buNone/>
              <a:defRPr sz="1300">
                <a:solidFill>
                  <a:schemeClr val="lt1"/>
                </a:solidFill>
                <a:latin typeface="Tinos"/>
                <a:ea typeface="Tinos"/>
                <a:cs typeface="Tinos"/>
                <a:sym typeface="Tinos"/>
              </a:defRPr>
            </a:lvl6pPr>
            <a:lvl7pPr lvl="6" algn="ctr">
              <a:buNone/>
              <a:defRPr sz="1300">
                <a:solidFill>
                  <a:schemeClr val="lt1"/>
                </a:solidFill>
                <a:latin typeface="Tinos"/>
                <a:ea typeface="Tinos"/>
                <a:cs typeface="Tinos"/>
                <a:sym typeface="Tinos"/>
              </a:defRPr>
            </a:lvl7pPr>
            <a:lvl8pPr lvl="7" algn="ctr">
              <a:buNone/>
              <a:defRPr sz="1300">
                <a:solidFill>
                  <a:schemeClr val="lt1"/>
                </a:solidFill>
                <a:latin typeface="Tinos"/>
                <a:ea typeface="Tinos"/>
                <a:cs typeface="Tinos"/>
                <a:sym typeface="Tinos"/>
              </a:defRPr>
            </a:lvl8pPr>
            <a:lvl9pPr lvl="8" algn="ctr">
              <a:buNone/>
              <a:defRPr sz="1300">
                <a:solidFill>
                  <a:schemeClr val="lt1"/>
                </a:solidFill>
                <a:latin typeface="Tinos"/>
                <a:ea typeface="Tinos"/>
                <a:cs typeface="Tinos"/>
                <a:sym typeface="Tinos"/>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6"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4"/>
          <p:cNvSpPr txBox="1">
            <a:spLocks noGrp="1"/>
          </p:cNvSpPr>
          <p:nvPr>
            <p:ph type="ctrTitle"/>
          </p:nvPr>
        </p:nvSpPr>
        <p:spPr>
          <a:xfrm>
            <a:off x="1557275" y="1341650"/>
            <a:ext cx="6029400" cy="2771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一般租金的舉證責任 </a:t>
            </a:r>
            <a:r>
              <a:rPr lang="zh-TW" altLang="en-US" sz="3600" dirty="0">
                <a:latin typeface="微軟正黑體" panose="020B0604030504040204" pitchFamily="34" charset="-120"/>
                <a:ea typeface="微軟正黑體" panose="020B0604030504040204" pitchFamily="34" charset="-120"/>
              </a:rPr>
              <a:t>最高行 </a:t>
            </a:r>
            <a:r>
              <a:rPr lang="en-US" altLang="zh-TW" sz="3600" dirty="0">
                <a:latin typeface="微軟正黑體" panose="020B0604030504040204" pitchFamily="34" charset="-120"/>
                <a:ea typeface="微軟正黑體" panose="020B0604030504040204" pitchFamily="34" charset="-120"/>
              </a:rPr>
              <a:t>109</a:t>
            </a:r>
            <a:r>
              <a:rPr lang="zh-TW" altLang="en-US" sz="3600" dirty="0">
                <a:latin typeface="微軟正黑體" panose="020B0604030504040204" pitchFamily="34" charset="-120"/>
                <a:ea typeface="微軟正黑體" panose="020B0604030504040204" pitchFamily="34" charset="-120"/>
              </a:rPr>
              <a:t>判</a:t>
            </a:r>
            <a:r>
              <a:rPr lang="en-US" altLang="zh-TW" sz="3600" dirty="0">
                <a:latin typeface="微軟正黑體" panose="020B0604030504040204" pitchFamily="34" charset="-120"/>
                <a:ea typeface="微軟正黑體" panose="020B0604030504040204" pitchFamily="34" charset="-120"/>
              </a:rPr>
              <a:t>202</a:t>
            </a:r>
            <a:endParaRPr sz="36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96700" y="522850"/>
            <a:ext cx="6687600" cy="393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dirty="0">
                <a:latin typeface="標楷體" panose="03000509000000000000" pitchFamily="65" charset="-120"/>
                <a:ea typeface="標楷體" panose="03000509000000000000" pitchFamily="65" charset="-120"/>
              </a:rPr>
              <a:t>被告主張</a:t>
            </a:r>
            <a:endParaRPr dirty="0">
              <a:latin typeface="標楷體" panose="03000509000000000000" pitchFamily="65" charset="-120"/>
              <a:ea typeface="標楷體" panose="03000509000000000000" pitchFamily="65" charset="-120"/>
            </a:endParaRPr>
          </a:p>
        </p:txBody>
      </p:sp>
      <p:sp>
        <p:nvSpPr>
          <p:cNvPr id="166" name="Google Shape;166;p19"/>
          <p:cNvSpPr txBox="1">
            <a:spLocks noGrp="1"/>
          </p:cNvSpPr>
          <p:nvPr>
            <p:ph type="body" idx="1"/>
          </p:nvPr>
        </p:nvSpPr>
        <p:spPr>
          <a:xfrm>
            <a:off x="2096700" y="1173950"/>
            <a:ext cx="6687600" cy="3249900"/>
          </a:xfrm>
          <a:prstGeom prst="rect">
            <a:avLst/>
          </a:prstGeom>
        </p:spPr>
        <p:txBody>
          <a:bodyPr spcFirstLastPara="1" wrap="square" lIns="0" tIns="0" rIns="0" bIns="0" anchor="t" anchorCtr="0">
            <a:noAutofit/>
          </a:bodyPr>
          <a:lstStyle/>
          <a:p>
            <a:pPr lvl="0" algn="l" rtl="0">
              <a:spcBef>
                <a:spcPts val="600"/>
              </a:spcBef>
              <a:spcAft>
                <a:spcPts val="0"/>
              </a:spcAft>
              <a:buSzPts val="2600"/>
              <a:buFont typeface="Wingdings" panose="05000000000000000000" pitchFamily="2" charset="2"/>
              <a:buChar char="ü"/>
            </a:pPr>
            <a:r>
              <a:rPr lang="zh-TW" altLang="en-US" sz="2000" dirty="0">
                <a:latin typeface="標楷體" panose="03000509000000000000" pitchFamily="65" charset="-120"/>
                <a:ea typeface="標楷體" panose="03000509000000000000" pitchFamily="65" charset="-120"/>
              </a:rPr>
              <a:t>寶山公司除已付</a:t>
            </a:r>
            <a:r>
              <a:rPr lang="en-US" altLang="zh-TW" sz="2000" dirty="0">
                <a:latin typeface="標楷體" panose="03000509000000000000" pitchFamily="65" charset="-120"/>
                <a:ea typeface="標楷體" panose="03000509000000000000" pitchFamily="65" charset="-120"/>
              </a:rPr>
              <a:t>72,136,496</a:t>
            </a:r>
            <a:r>
              <a:rPr lang="zh-TW" altLang="en-US" sz="2000" dirty="0">
                <a:latin typeface="標楷體" panose="03000509000000000000" pitchFamily="65" charset="-120"/>
                <a:ea typeface="標楷體" panose="03000509000000000000" pitchFamily="65" charset="-120"/>
              </a:rPr>
              <a:t>元外，其餘價款均未支付，寶山公司卻能實質取得買入房地持分之使用權能，雙方均不擔心原告之履約能力，任由債務不履行狀態長期存在，此等情況實有悖商業活動之常情。</a:t>
            </a:r>
            <a:endParaRPr lang="en-US" altLang="zh-TW" sz="20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endParaRPr lang="en-US" altLang="zh-TW" sz="20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r>
              <a:rPr lang="zh-TW" altLang="en-US" sz="2000" dirty="0">
                <a:latin typeface="標楷體" panose="03000509000000000000" pitchFamily="65" charset="-120"/>
                <a:ea typeface="標楷體" panose="03000509000000000000" pitchFamily="65" charset="-120"/>
              </a:rPr>
              <a:t>系爭工程權利轉讓合約書洽談階段，原告為寶山公司董事，故原告所述前開交易之真實性及必要性，值得懷疑。</a:t>
            </a:r>
          </a:p>
          <a:p>
            <a:pPr lvl="0" algn="l" rtl="0">
              <a:spcBef>
                <a:spcPts val="600"/>
              </a:spcBef>
              <a:spcAft>
                <a:spcPts val="0"/>
              </a:spcAft>
              <a:buSzPts val="2600"/>
              <a:buFont typeface="Wingdings" panose="05000000000000000000" pitchFamily="2" charset="2"/>
              <a:buChar char="u"/>
            </a:pPr>
            <a:endParaRPr lang="en-US" altLang="zh-TW" sz="24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307576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96700" y="522850"/>
            <a:ext cx="6687600" cy="393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dirty="0">
                <a:latin typeface="標楷體" panose="03000509000000000000" pitchFamily="65" charset="-120"/>
                <a:ea typeface="標楷體" panose="03000509000000000000" pitchFamily="65" charset="-120"/>
              </a:rPr>
              <a:t>原告主張</a:t>
            </a:r>
            <a:endParaRPr dirty="0">
              <a:latin typeface="標楷體" panose="03000509000000000000" pitchFamily="65" charset="-120"/>
              <a:ea typeface="標楷體" panose="03000509000000000000" pitchFamily="65" charset="-120"/>
            </a:endParaRPr>
          </a:p>
        </p:txBody>
      </p:sp>
      <p:sp>
        <p:nvSpPr>
          <p:cNvPr id="166" name="Google Shape;166;p19"/>
          <p:cNvSpPr txBox="1">
            <a:spLocks noGrp="1"/>
          </p:cNvSpPr>
          <p:nvPr>
            <p:ph type="body" idx="1"/>
          </p:nvPr>
        </p:nvSpPr>
        <p:spPr>
          <a:xfrm>
            <a:off x="2096700" y="1173950"/>
            <a:ext cx="6687600" cy="3249900"/>
          </a:xfrm>
          <a:prstGeom prst="rect">
            <a:avLst/>
          </a:prstGeom>
        </p:spPr>
        <p:txBody>
          <a:bodyPr spcFirstLastPara="1" wrap="square" lIns="0" tIns="0" rIns="0" bIns="0" anchor="t" anchorCtr="0">
            <a:noAutofit/>
          </a:bodyPr>
          <a:lstStyle/>
          <a:p>
            <a:pPr>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「因本買賣標的中土地假扣押在案，故無法辦理所有權移轉登記。賣方同意先行點交予買方使用，買方同時拋棄對賣方延遲給付之違約金請求權」等語。</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倘原告不先與寶山公司為此約定，恐將面臨寶山公司請求債務不履行責任、高額違約金賠償，是雙方於契約第</a:t>
            </a:r>
            <a:r>
              <a:rPr lang="en-US" altLang="zh-TW" sz="2400" dirty="0">
                <a:latin typeface="標楷體" panose="03000509000000000000" pitchFamily="65" charset="-120"/>
                <a:ea typeface="標楷體" panose="03000509000000000000" pitchFamily="65" charset="-120"/>
              </a:rPr>
              <a:t>12</a:t>
            </a:r>
            <a:r>
              <a:rPr lang="zh-TW" altLang="en-US" sz="2400" dirty="0">
                <a:latin typeface="標楷體" panose="03000509000000000000" pitchFamily="65" charset="-120"/>
                <a:ea typeface="標楷體" panose="03000509000000000000" pitchFamily="65" charset="-120"/>
              </a:rPr>
              <a:t>條約定買方拋棄違約金請求權，實屬合理。</a:t>
            </a:r>
            <a:endParaRPr lang="en-US" altLang="zh-TW" sz="24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endParaRPr lang="en-US" altLang="zh-TW" sz="24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endParaRPr lang="zh-TW" altLang="en-US" sz="24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endParaRPr lang="en-US" altLang="zh-TW" sz="24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u"/>
            </a:pPr>
            <a:endParaRPr lang="en-US" altLang="zh-TW" sz="24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3265255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96700" y="522850"/>
            <a:ext cx="6687600" cy="393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dirty="0">
                <a:latin typeface="標楷體" panose="03000509000000000000" pitchFamily="65" charset="-120"/>
                <a:ea typeface="標楷體" panose="03000509000000000000" pitchFamily="65" charset="-120"/>
              </a:rPr>
              <a:t>原告主張</a:t>
            </a:r>
            <a:endParaRPr dirty="0">
              <a:latin typeface="標楷體" panose="03000509000000000000" pitchFamily="65" charset="-120"/>
              <a:ea typeface="標楷體" panose="03000509000000000000" pitchFamily="65" charset="-120"/>
            </a:endParaRPr>
          </a:p>
        </p:txBody>
      </p:sp>
      <p:sp>
        <p:nvSpPr>
          <p:cNvPr id="166" name="Google Shape;166;p19"/>
          <p:cNvSpPr txBox="1">
            <a:spLocks noGrp="1"/>
          </p:cNvSpPr>
          <p:nvPr>
            <p:ph type="body" idx="1"/>
          </p:nvPr>
        </p:nvSpPr>
        <p:spPr>
          <a:xfrm>
            <a:off x="2096700" y="1173950"/>
            <a:ext cx="6687600" cy="3249900"/>
          </a:xfrm>
          <a:prstGeom prst="rect">
            <a:avLst/>
          </a:prstGeom>
        </p:spPr>
        <p:txBody>
          <a:bodyPr spcFirstLastPara="1" wrap="square" lIns="0" tIns="0" rIns="0" bIns="0" anchor="t" anchorCtr="0">
            <a:noAutofit/>
          </a:bodyPr>
          <a:lstStyle/>
          <a:p>
            <a:pPr>
              <a:buFont typeface="Wingdings" panose="05000000000000000000" pitchFamily="2" charset="2"/>
              <a:buChar char="ü"/>
            </a:pPr>
            <a:r>
              <a:rPr lang="zh-TW" altLang="en-US" sz="2000" dirty="0">
                <a:latin typeface="標楷體" panose="03000509000000000000" pitchFamily="65" charset="-120"/>
                <a:ea typeface="標楷體" panose="03000509000000000000" pitchFamily="65" charset="-120"/>
              </a:rPr>
              <a:t>寶山公司受讓系爭建物興建工程權利時，系爭土地所在地區尚未完全開發、周遭仍有多片空地，系爭建物完工後將來前景、收益如何，實難以預測，非無風險。</a:t>
            </a:r>
            <a:endParaRPr lang="en-US" altLang="zh-TW" sz="2000" dirty="0">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en-US" altLang="zh-TW" sz="2000" dirty="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zh-TW" altLang="en-US" sz="2000" dirty="0">
                <a:latin typeface="標楷體" panose="03000509000000000000" pitchFamily="65" charset="-120"/>
                <a:ea typeface="標楷體" panose="03000509000000000000" pitchFamily="65" charset="-120"/>
              </a:rPr>
              <a:t>寶山公司當時已投入</a:t>
            </a:r>
            <a:r>
              <a:rPr lang="en-US" altLang="zh-TW" sz="2000" dirty="0">
                <a:latin typeface="標楷體" panose="03000509000000000000" pitchFamily="65" charset="-120"/>
                <a:ea typeface="標楷體" panose="03000509000000000000" pitchFamily="65" charset="-120"/>
              </a:rPr>
              <a:t>7</a:t>
            </a:r>
            <a:r>
              <a:rPr lang="zh-TW" altLang="en-US" sz="2000" dirty="0">
                <a:latin typeface="標楷體" panose="03000509000000000000" pitchFamily="65" charset="-120"/>
                <a:ea typeface="標楷體" panose="03000509000000000000" pitchFamily="65" charset="-120"/>
              </a:rPr>
              <a:t>千萬餘元資金於系爭建物興建工程，卻因前述土地有假扣押及原告兄弟姊妹爭執權利分配，未能辦理所有權移轉登記，再加以當地投資發展前景難以預期，在成本、資金運用、合理分配買賣雙方風險下所為之考量，並與原告有所約定，實屬合理。</a:t>
            </a:r>
          </a:p>
          <a:p>
            <a:pPr lvl="0" algn="l" rtl="0">
              <a:spcBef>
                <a:spcPts val="600"/>
              </a:spcBef>
              <a:spcAft>
                <a:spcPts val="0"/>
              </a:spcAft>
              <a:buSzPts val="2600"/>
              <a:buFont typeface="Wingdings" panose="05000000000000000000" pitchFamily="2" charset="2"/>
              <a:buChar char="ü"/>
            </a:pPr>
            <a:endParaRPr lang="en-US" altLang="zh-TW" sz="24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endParaRPr lang="zh-TW" altLang="en-US" sz="24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endParaRPr lang="en-US" altLang="zh-TW" sz="24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u"/>
            </a:pPr>
            <a:endParaRPr lang="en-US" altLang="zh-TW" sz="24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653906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1D245F7-7B5B-410A-8626-A6D24338BAA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10" name="文字方塊 9">
            <a:extLst>
              <a:ext uri="{FF2B5EF4-FFF2-40B4-BE49-F238E27FC236}">
                <a16:creationId xmlns:a16="http://schemas.microsoft.com/office/drawing/2014/main" id="{56F07B07-5197-4A82-8D46-EC6A376FBCA5}"/>
              </a:ext>
            </a:extLst>
          </p:cNvPr>
          <p:cNvSpPr txBox="1"/>
          <p:nvPr/>
        </p:nvSpPr>
        <p:spPr>
          <a:xfrm>
            <a:off x="3453809" y="250149"/>
            <a:ext cx="2236381"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事實經過</a:t>
            </a:r>
          </a:p>
        </p:txBody>
      </p:sp>
      <p:sp>
        <p:nvSpPr>
          <p:cNvPr id="12" name="文字方塊 11">
            <a:extLst>
              <a:ext uri="{FF2B5EF4-FFF2-40B4-BE49-F238E27FC236}">
                <a16:creationId xmlns:a16="http://schemas.microsoft.com/office/drawing/2014/main" id="{0DFC63C9-7355-432F-886A-6B9600A8CF21}"/>
              </a:ext>
            </a:extLst>
          </p:cNvPr>
          <p:cNvSpPr txBox="1"/>
          <p:nvPr/>
        </p:nvSpPr>
        <p:spPr>
          <a:xfrm>
            <a:off x="613308" y="1209754"/>
            <a:ext cx="4639886" cy="1723549"/>
          </a:xfrm>
          <a:prstGeom prst="rect">
            <a:avLst/>
          </a:prstGeom>
          <a:noFill/>
        </p:spPr>
        <p:txBody>
          <a:bodyPr wrap="square" rtlCol="0">
            <a:spAutoFit/>
          </a:bodyPr>
          <a:lstStyle/>
          <a:p>
            <a:r>
              <a:rPr lang="zh-TW" altLang="en-US" sz="1800" dirty="0">
                <a:solidFill>
                  <a:srgbClr val="002060"/>
                </a:solidFill>
                <a:latin typeface="標楷體" panose="03000509000000000000" pitchFamily="65" charset="-120"/>
                <a:ea typeface="標楷體" panose="03000509000000000000" pitchFamily="65" charset="-120"/>
              </a:rPr>
              <a:t>租約</a:t>
            </a:r>
            <a:r>
              <a:rPr lang="en-US" altLang="zh-TW" sz="1800" dirty="0">
                <a:solidFill>
                  <a:srgbClr val="002060"/>
                </a:solidFill>
                <a:latin typeface="標楷體" panose="03000509000000000000" pitchFamily="65" charset="-120"/>
                <a:ea typeface="標楷體" panose="03000509000000000000" pitchFamily="65" charset="-120"/>
              </a:rPr>
              <a:t>1</a:t>
            </a:r>
            <a:r>
              <a:rPr lang="zh-TW" altLang="en-US" sz="1800" dirty="0">
                <a:solidFill>
                  <a:srgbClr val="002060"/>
                </a:solidFill>
                <a:latin typeface="標楷體" panose="03000509000000000000" pitchFamily="65" charset="-120"/>
                <a:ea typeface="標楷體" panose="03000509000000000000" pitchFamily="65" charset="-120"/>
              </a:rPr>
              <a:t>：</a:t>
            </a:r>
            <a:r>
              <a:rPr lang="en-US" altLang="zh-TW" sz="1800" dirty="0">
                <a:solidFill>
                  <a:srgbClr val="002060"/>
                </a:solidFill>
                <a:latin typeface="標楷體" panose="03000509000000000000" pitchFamily="65" charset="-120"/>
                <a:ea typeface="標楷體" panose="03000509000000000000" pitchFamily="65" charset="-120"/>
              </a:rPr>
              <a:t>9,807-11,306(180</a:t>
            </a:r>
            <a:r>
              <a:rPr lang="zh-TW" altLang="en-US" sz="1800" dirty="0">
                <a:solidFill>
                  <a:srgbClr val="002060"/>
                </a:solidFill>
                <a:latin typeface="標楷體" panose="03000509000000000000" pitchFamily="65" charset="-120"/>
                <a:ea typeface="標楷體" panose="03000509000000000000" pitchFamily="65" charset="-120"/>
              </a:rPr>
              <a:t>個月</a:t>
            </a:r>
            <a:r>
              <a:rPr lang="en-US" altLang="zh-TW" sz="1800" dirty="0">
                <a:solidFill>
                  <a:srgbClr val="002060"/>
                </a:solidFill>
                <a:latin typeface="標楷體" panose="03000509000000000000" pitchFamily="65" charset="-120"/>
                <a:ea typeface="標楷體" panose="03000509000000000000" pitchFamily="65" charset="-120"/>
              </a:rPr>
              <a:t>)</a:t>
            </a:r>
          </a:p>
          <a:p>
            <a:r>
              <a:rPr lang="en-US" altLang="zh-TW" sz="1800" dirty="0">
                <a:solidFill>
                  <a:srgbClr val="002060"/>
                </a:solidFill>
                <a:latin typeface="標楷體" panose="03000509000000000000" pitchFamily="65" charset="-120"/>
                <a:ea typeface="標楷體" panose="03000509000000000000" pitchFamily="65" charset="-120"/>
              </a:rPr>
              <a:t>      </a:t>
            </a:r>
            <a:r>
              <a:rPr lang="zh-TW" altLang="en-US" sz="1800" dirty="0">
                <a:solidFill>
                  <a:srgbClr val="002060"/>
                </a:solidFill>
                <a:latin typeface="標楷體" panose="03000509000000000000" pitchFamily="65" charset="-120"/>
                <a:ea typeface="標楷體" panose="03000509000000000000" pitchFamily="65" charset="-120"/>
              </a:rPr>
              <a:t> 每月</a:t>
            </a:r>
            <a:r>
              <a:rPr lang="en-US" altLang="zh-TW" sz="1800" dirty="0">
                <a:solidFill>
                  <a:srgbClr val="002060"/>
                </a:solidFill>
                <a:latin typeface="標楷體" panose="03000509000000000000" pitchFamily="65" charset="-120"/>
                <a:ea typeface="標楷體" panose="03000509000000000000" pitchFamily="65" charset="-120"/>
              </a:rPr>
              <a:t>133,716</a:t>
            </a:r>
            <a:r>
              <a:rPr lang="zh-TW" altLang="en-US" sz="1800" dirty="0">
                <a:solidFill>
                  <a:srgbClr val="002060"/>
                </a:solidFill>
                <a:latin typeface="標楷體" panose="03000509000000000000" pitchFamily="65" charset="-120"/>
                <a:ea typeface="標楷體" panose="03000509000000000000" pitchFamily="65" charset="-120"/>
              </a:rPr>
              <a:t>元</a:t>
            </a:r>
            <a:endParaRPr lang="en-US" altLang="zh-TW" sz="1800" dirty="0">
              <a:solidFill>
                <a:srgbClr val="002060"/>
              </a:solidFill>
              <a:latin typeface="標楷體" panose="03000509000000000000" pitchFamily="65" charset="-120"/>
              <a:ea typeface="標楷體" panose="03000509000000000000" pitchFamily="65" charset="-120"/>
            </a:endParaRPr>
          </a:p>
          <a:p>
            <a:endParaRPr lang="en-US" altLang="zh-TW" sz="1800" dirty="0">
              <a:solidFill>
                <a:srgbClr val="002060"/>
              </a:solidFill>
              <a:latin typeface="標楷體" panose="03000509000000000000" pitchFamily="65" charset="-120"/>
              <a:ea typeface="標楷體" panose="03000509000000000000" pitchFamily="65" charset="-120"/>
            </a:endParaRPr>
          </a:p>
          <a:p>
            <a:r>
              <a:rPr lang="zh-TW" altLang="en-US" sz="1800" dirty="0">
                <a:solidFill>
                  <a:srgbClr val="002060"/>
                </a:solidFill>
                <a:latin typeface="標楷體" panose="03000509000000000000" pitchFamily="65" charset="-120"/>
                <a:ea typeface="標楷體" panose="03000509000000000000" pitchFamily="65" charset="-120"/>
              </a:rPr>
              <a:t>租約</a:t>
            </a:r>
            <a:r>
              <a:rPr lang="en-US" altLang="zh-TW" sz="1800" dirty="0">
                <a:solidFill>
                  <a:srgbClr val="002060"/>
                </a:solidFill>
                <a:latin typeface="標楷體" panose="03000509000000000000" pitchFamily="65" charset="-120"/>
                <a:ea typeface="標楷體" panose="03000509000000000000" pitchFamily="65" charset="-120"/>
              </a:rPr>
              <a:t>2</a:t>
            </a:r>
            <a:r>
              <a:rPr lang="zh-TW" altLang="en-US" sz="1800" dirty="0">
                <a:solidFill>
                  <a:srgbClr val="002060"/>
                </a:solidFill>
                <a:latin typeface="標楷體" panose="03000509000000000000" pitchFamily="65" charset="-120"/>
                <a:ea typeface="標楷體" panose="03000509000000000000" pitchFamily="65" charset="-120"/>
              </a:rPr>
              <a:t>：</a:t>
            </a:r>
            <a:r>
              <a:rPr lang="en-US" altLang="zh-TW" sz="1800" dirty="0">
                <a:solidFill>
                  <a:srgbClr val="002060"/>
                </a:solidFill>
                <a:latin typeface="標楷體" panose="03000509000000000000" pitchFamily="65" charset="-120"/>
                <a:ea typeface="標楷體" panose="03000509000000000000" pitchFamily="65" charset="-120"/>
              </a:rPr>
              <a:t>9,807-11,306(180</a:t>
            </a:r>
            <a:r>
              <a:rPr lang="zh-TW" altLang="en-US" sz="1800" dirty="0">
                <a:solidFill>
                  <a:srgbClr val="002060"/>
                </a:solidFill>
                <a:latin typeface="標楷體" panose="03000509000000000000" pitchFamily="65" charset="-120"/>
                <a:ea typeface="標楷體" panose="03000509000000000000" pitchFamily="65" charset="-120"/>
              </a:rPr>
              <a:t>個月</a:t>
            </a:r>
            <a:r>
              <a:rPr lang="en-US" altLang="zh-TW" sz="1800" dirty="0">
                <a:solidFill>
                  <a:srgbClr val="002060"/>
                </a:solidFill>
                <a:latin typeface="標楷體" panose="03000509000000000000" pitchFamily="65" charset="-120"/>
                <a:ea typeface="標楷體" panose="03000509000000000000" pitchFamily="65" charset="-120"/>
              </a:rPr>
              <a:t>)</a:t>
            </a:r>
          </a:p>
          <a:p>
            <a:r>
              <a:rPr lang="zh-TW" altLang="en-US" sz="1800" dirty="0">
                <a:solidFill>
                  <a:srgbClr val="002060"/>
                </a:solidFill>
                <a:latin typeface="標楷體" panose="03000509000000000000" pitchFamily="65" charset="-120"/>
                <a:ea typeface="標楷體" panose="03000509000000000000" pitchFamily="65" charset="-120"/>
              </a:rPr>
              <a:t>       每月</a:t>
            </a:r>
            <a:r>
              <a:rPr lang="en-US" altLang="zh-TW" sz="1800" dirty="0">
                <a:solidFill>
                  <a:srgbClr val="002060"/>
                </a:solidFill>
                <a:latin typeface="標楷體" panose="03000509000000000000" pitchFamily="65" charset="-120"/>
                <a:ea typeface="標楷體" panose="03000509000000000000" pitchFamily="65" charset="-120"/>
              </a:rPr>
              <a:t>703,789</a:t>
            </a:r>
            <a:r>
              <a:rPr lang="zh-TW" altLang="en-US" sz="1800" dirty="0">
                <a:solidFill>
                  <a:srgbClr val="002060"/>
                </a:solidFill>
                <a:latin typeface="標楷體" panose="03000509000000000000" pitchFamily="65" charset="-120"/>
                <a:ea typeface="標楷體" panose="03000509000000000000" pitchFamily="65" charset="-120"/>
              </a:rPr>
              <a:t>元</a:t>
            </a:r>
            <a:endParaRPr lang="en-US" altLang="zh-TW" sz="1800" dirty="0">
              <a:solidFill>
                <a:srgbClr val="002060"/>
              </a:solidFill>
              <a:latin typeface="標楷體" panose="03000509000000000000" pitchFamily="65" charset="-120"/>
              <a:ea typeface="標楷體" panose="03000509000000000000" pitchFamily="65" charset="-120"/>
            </a:endParaRPr>
          </a:p>
          <a:p>
            <a:endParaRPr lang="en-US" altLang="zh-TW" sz="1600" dirty="0">
              <a:solidFill>
                <a:srgbClr val="002060"/>
              </a:solidFill>
              <a:latin typeface="標楷體" panose="03000509000000000000" pitchFamily="65" charset="-120"/>
              <a:ea typeface="標楷體" panose="03000509000000000000" pitchFamily="65" charset="-120"/>
            </a:endParaRPr>
          </a:p>
        </p:txBody>
      </p:sp>
      <p:sp>
        <p:nvSpPr>
          <p:cNvPr id="14" name="文字方塊 13">
            <a:extLst>
              <a:ext uri="{FF2B5EF4-FFF2-40B4-BE49-F238E27FC236}">
                <a16:creationId xmlns:a16="http://schemas.microsoft.com/office/drawing/2014/main" id="{FEBF327F-8487-46E5-9CE8-E2BB318D22D9}"/>
              </a:ext>
            </a:extLst>
          </p:cNvPr>
          <p:cNvSpPr txBox="1"/>
          <p:nvPr/>
        </p:nvSpPr>
        <p:spPr>
          <a:xfrm>
            <a:off x="619040" y="3203582"/>
            <a:ext cx="5268630" cy="1323439"/>
          </a:xfrm>
          <a:prstGeom prst="rect">
            <a:avLst/>
          </a:prstGeom>
          <a:noFill/>
        </p:spPr>
        <p:txBody>
          <a:bodyPr wrap="square" rtlCol="0">
            <a:spAutoFit/>
          </a:bodyPr>
          <a:lstStyle/>
          <a:p>
            <a:r>
              <a:rPr lang="zh-TW" altLang="en-US" sz="1600" dirty="0">
                <a:solidFill>
                  <a:srgbClr val="002060"/>
                </a:solidFill>
                <a:latin typeface="標楷體" panose="03000509000000000000" pitchFamily="65" charset="-120"/>
                <a:ea typeface="標楷體" panose="03000509000000000000" pitchFamily="65" charset="-120"/>
              </a:rPr>
              <a:t>原告主張：</a:t>
            </a:r>
            <a:r>
              <a:rPr lang="en-US" altLang="zh-TW" sz="1600" dirty="0">
                <a:solidFill>
                  <a:srgbClr val="002060"/>
                </a:solidFill>
                <a:latin typeface="標楷體" panose="03000509000000000000" pitchFamily="65" charset="-120"/>
                <a:ea typeface="標楷體" panose="03000509000000000000" pitchFamily="65" charset="-120"/>
              </a:rPr>
              <a:t>1.</a:t>
            </a:r>
            <a:r>
              <a:rPr lang="zh-TW" altLang="en-US" sz="1600" dirty="0">
                <a:solidFill>
                  <a:srgbClr val="002060"/>
                </a:solidFill>
                <a:latin typeface="標楷體" panose="03000509000000000000" pitchFamily="65" charset="-120"/>
                <a:ea typeface="標楷體" panose="03000509000000000000" pitchFamily="65" charset="-120"/>
              </a:rPr>
              <a:t>出租持分</a:t>
            </a:r>
            <a:r>
              <a:rPr lang="en-US" altLang="zh-TW" sz="1600" dirty="0">
                <a:solidFill>
                  <a:srgbClr val="002060"/>
                </a:solidFill>
                <a:latin typeface="標楷體" panose="03000509000000000000" pitchFamily="65" charset="-120"/>
                <a:ea typeface="標楷體" panose="03000509000000000000" pitchFamily="65" charset="-120"/>
              </a:rPr>
              <a:t>28.169%</a:t>
            </a:r>
          </a:p>
          <a:p>
            <a:r>
              <a:rPr lang="en-US" altLang="zh-TW" sz="1600" dirty="0">
                <a:solidFill>
                  <a:srgbClr val="002060"/>
                </a:solidFill>
                <a:latin typeface="標楷體" panose="03000509000000000000" pitchFamily="65" charset="-120"/>
                <a:ea typeface="標楷體" panose="03000509000000000000" pitchFamily="65" charset="-120"/>
              </a:rPr>
              <a:t>      </a:t>
            </a:r>
            <a:r>
              <a:rPr lang="zh-TW" altLang="en-US" sz="1600" dirty="0">
                <a:solidFill>
                  <a:srgbClr val="002060"/>
                </a:solidFill>
                <a:latin typeface="標楷體" panose="03000509000000000000" pitchFamily="65" charset="-120"/>
                <a:ea typeface="標楷體" panose="03000509000000000000" pitchFamily="65" charset="-120"/>
              </a:rPr>
              <a:t>    </a:t>
            </a:r>
            <a:r>
              <a:rPr lang="en-US" altLang="zh-TW" sz="1600" dirty="0">
                <a:solidFill>
                  <a:srgbClr val="002060"/>
                </a:solidFill>
                <a:latin typeface="標楷體" panose="03000509000000000000" pitchFamily="65" charset="-120"/>
                <a:ea typeface="標楷體" panose="03000509000000000000" pitchFamily="65" charset="-120"/>
              </a:rPr>
              <a:t>2.</a:t>
            </a:r>
            <a:r>
              <a:rPr lang="zh-TW" altLang="en-US" sz="1600" dirty="0">
                <a:solidFill>
                  <a:srgbClr val="002060"/>
                </a:solidFill>
                <a:latin typeface="標楷體" panose="03000509000000000000" pitchFamily="65" charset="-120"/>
                <a:ea typeface="標楷體" panose="03000509000000000000" pitchFamily="65" charset="-120"/>
              </a:rPr>
              <a:t>租金</a:t>
            </a:r>
            <a:r>
              <a:rPr lang="en-US" altLang="zh-TW" sz="1600" dirty="0">
                <a:solidFill>
                  <a:srgbClr val="002060"/>
                </a:solidFill>
                <a:latin typeface="標楷體" panose="03000509000000000000" pitchFamily="65" charset="-120"/>
                <a:ea typeface="標楷體" panose="03000509000000000000" pitchFamily="65" charset="-120"/>
              </a:rPr>
              <a:t>586</a:t>
            </a:r>
            <a:r>
              <a:rPr lang="zh-TW" altLang="en-US" sz="1600" dirty="0">
                <a:solidFill>
                  <a:srgbClr val="002060"/>
                </a:solidFill>
                <a:latin typeface="標楷體" panose="03000509000000000000" pitchFamily="65" charset="-120"/>
                <a:ea typeface="標楷體" panose="03000509000000000000" pitchFamily="65" charset="-120"/>
              </a:rPr>
              <a:t> </a:t>
            </a:r>
            <a:r>
              <a:rPr lang="en-US" altLang="zh-TW" sz="1600" dirty="0">
                <a:solidFill>
                  <a:srgbClr val="002060"/>
                </a:solidFill>
                <a:latin typeface="標楷體" panose="03000509000000000000" pitchFamily="65" charset="-120"/>
                <a:ea typeface="標楷體" panose="03000509000000000000" pitchFamily="65" charset="-120"/>
              </a:rPr>
              <a:t>&gt;</a:t>
            </a:r>
            <a:r>
              <a:rPr lang="zh-TW" altLang="en-US" sz="1600" dirty="0">
                <a:solidFill>
                  <a:srgbClr val="002060"/>
                </a:solidFill>
                <a:latin typeface="標楷體" panose="03000509000000000000" pitchFamily="65" charset="-120"/>
                <a:ea typeface="標楷體" panose="03000509000000000000" pitchFamily="65" charset="-120"/>
              </a:rPr>
              <a:t> </a:t>
            </a:r>
            <a:r>
              <a:rPr lang="en-US" altLang="zh-TW" sz="1600" dirty="0">
                <a:solidFill>
                  <a:srgbClr val="002060"/>
                </a:solidFill>
                <a:latin typeface="標楷體" panose="03000509000000000000" pitchFamily="65" charset="-120"/>
                <a:ea typeface="標楷體" panose="03000509000000000000" pitchFamily="65" charset="-120"/>
              </a:rPr>
              <a:t>571(</a:t>
            </a:r>
            <a:r>
              <a:rPr lang="zh-TW" altLang="en-US" sz="1600" dirty="0">
                <a:solidFill>
                  <a:srgbClr val="002060"/>
                </a:solidFill>
                <a:latin typeface="標楷體" panose="03000509000000000000" pitchFamily="65" charset="-120"/>
                <a:ea typeface="標楷體" panose="03000509000000000000" pitchFamily="65" charset="-120"/>
              </a:rPr>
              <a:t>一般租金</a:t>
            </a:r>
            <a:r>
              <a:rPr lang="en-US" altLang="zh-TW" sz="1600" dirty="0">
                <a:solidFill>
                  <a:srgbClr val="002060"/>
                </a:solidFill>
                <a:latin typeface="標楷體" panose="03000509000000000000" pitchFamily="65" charset="-120"/>
                <a:ea typeface="標楷體" panose="03000509000000000000" pitchFamily="65" charset="-120"/>
              </a:rPr>
              <a:t>)</a:t>
            </a:r>
            <a:r>
              <a:rPr lang="zh-TW" altLang="en-US" sz="1600" dirty="0">
                <a:solidFill>
                  <a:srgbClr val="002060"/>
                </a:solidFill>
                <a:latin typeface="標楷體" panose="03000509000000000000" pitchFamily="65" charset="-120"/>
                <a:ea typeface="標楷體" panose="03000509000000000000" pitchFamily="65" charset="-120"/>
              </a:rPr>
              <a:t>，未過低</a:t>
            </a:r>
            <a:endParaRPr lang="en-US" altLang="zh-TW" sz="1600" dirty="0">
              <a:solidFill>
                <a:srgbClr val="002060"/>
              </a:solidFill>
              <a:latin typeface="標楷體" panose="03000509000000000000" pitchFamily="65" charset="-120"/>
              <a:ea typeface="標楷體" panose="03000509000000000000" pitchFamily="65" charset="-120"/>
            </a:endParaRPr>
          </a:p>
          <a:p>
            <a:endParaRPr lang="en-US" altLang="zh-TW" sz="1600" dirty="0">
              <a:solidFill>
                <a:srgbClr val="002060"/>
              </a:solidFill>
              <a:latin typeface="標楷體" panose="03000509000000000000" pitchFamily="65" charset="-120"/>
              <a:ea typeface="標楷體" panose="03000509000000000000" pitchFamily="65" charset="-120"/>
            </a:endParaRPr>
          </a:p>
          <a:p>
            <a:r>
              <a:rPr lang="zh-TW" altLang="en-US" sz="1600" dirty="0">
                <a:solidFill>
                  <a:srgbClr val="002060"/>
                </a:solidFill>
                <a:latin typeface="標楷體" panose="03000509000000000000" pitchFamily="65" charset="-120"/>
                <a:ea typeface="標楷體" panose="03000509000000000000" pitchFamily="65" charset="-120"/>
              </a:rPr>
              <a:t>稅局主張：</a:t>
            </a:r>
            <a:r>
              <a:rPr lang="en-US" altLang="zh-TW" sz="1600" dirty="0">
                <a:solidFill>
                  <a:srgbClr val="002060"/>
                </a:solidFill>
                <a:latin typeface="標楷體" panose="03000509000000000000" pitchFamily="65" charset="-120"/>
                <a:ea typeface="標楷體" panose="03000509000000000000" pitchFamily="65" charset="-120"/>
              </a:rPr>
              <a:t>1.</a:t>
            </a:r>
            <a:r>
              <a:rPr lang="zh-TW" altLang="en-US" sz="1600" dirty="0">
                <a:solidFill>
                  <a:srgbClr val="002060"/>
                </a:solidFill>
                <a:latin typeface="標楷體" panose="03000509000000000000" pitchFamily="65" charset="-120"/>
                <a:ea typeface="標楷體" panose="03000509000000000000" pitchFamily="65" charset="-120"/>
              </a:rPr>
              <a:t>出租持分</a:t>
            </a:r>
            <a:r>
              <a:rPr lang="en-US" altLang="zh-TW" sz="1600" dirty="0">
                <a:solidFill>
                  <a:srgbClr val="002060"/>
                </a:solidFill>
                <a:latin typeface="標楷體" panose="03000509000000000000" pitchFamily="65" charset="-120"/>
                <a:ea typeface="標楷體" panose="03000509000000000000" pitchFamily="65" charset="-120"/>
              </a:rPr>
              <a:t>66.558%</a:t>
            </a:r>
          </a:p>
          <a:p>
            <a:r>
              <a:rPr lang="zh-TW" altLang="en-US" sz="1600" dirty="0"/>
              <a:t>                  </a:t>
            </a:r>
            <a:r>
              <a:rPr lang="en-US" altLang="zh-TW" sz="1600" dirty="0">
                <a:solidFill>
                  <a:srgbClr val="002060"/>
                </a:solidFill>
                <a:latin typeface="標楷體" panose="03000509000000000000" pitchFamily="65" charset="-120"/>
                <a:ea typeface="標楷體" panose="03000509000000000000" pitchFamily="65" charset="-120"/>
              </a:rPr>
              <a:t>2.</a:t>
            </a:r>
            <a:r>
              <a:rPr lang="zh-TW" altLang="en-US" sz="1600" dirty="0">
                <a:solidFill>
                  <a:srgbClr val="002060"/>
                </a:solidFill>
                <a:latin typeface="標楷體" panose="03000509000000000000" pitchFamily="65" charset="-120"/>
                <a:ea typeface="標楷體" panose="03000509000000000000" pitchFamily="65" charset="-120"/>
              </a:rPr>
              <a:t>租金 </a:t>
            </a:r>
            <a:r>
              <a:rPr lang="en-US" altLang="zh-TW" sz="1600" dirty="0">
                <a:solidFill>
                  <a:srgbClr val="002060"/>
                </a:solidFill>
                <a:latin typeface="標楷體" panose="03000509000000000000" pitchFamily="65" charset="-120"/>
                <a:ea typeface="標楷體" panose="03000509000000000000" pitchFamily="65" charset="-120"/>
              </a:rPr>
              <a:t>&lt;</a:t>
            </a:r>
            <a:r>
              <a:rPr lang="zh-TW" altLang="en-US" sz="1600" dirty="0">
                <a:solidFill>
                  <a:srgbClr val="002060"/>
                </a:solidFill>
                <a:latin typeface="標楷體" panose="03000509000000000000" pitchFamily="65" charset="-120"/>
                <a:ea typeface="標楷體" panose="03000509000000000000" pitchFamily="65" charset="-120"/>
              </a:rPr>
              <a:t> </a:t>
            </a:r>
            <a:r>
              <a:rPr lang="en-US" altLang="zh-TW" sz="1600" dirty="0">
                <a:solidFill>
                  <a:srgbClr val="002060"/>
                </a:solidFill>
                <a:latin typeface="標楷體" panose="03000509000000000000" pitchFamily="65" charset="-120"/>
                <a:ea typeface="標楷體" panose="03000509000000000000" pitchFamily="65" charset="-120"/>
              </a:rPr>
              <a:t>1,241</a:t>
            </a:r>
            <a:r>
              <a:rPr lang="zh-TW" altLang="en-US" sz="1600" dirty="0">
                <a:solidFill>
                  <a:srgbClr val="002060"/>
                </a:solidFill>
                <a:latin typeface="標楷體" panose="03000509000000000000" pitchFamily="65" charset="-120"/>
                <a:ea typeface="標楷體" panose="03000509000000000000" pitchFamily="65" charset="-120"/>
              </a:rPr>
              <a:t>，低於當地一般租金標準</a:t>
            </a:r>
          </a:p>
        </p:txBody>
      </p:sp>
      <p:grpSp>
        <p:nvGrpSpPr>
          <p:cNvPr id="15" name="群組 56">
            <a:extLst>
              <a:ext uri="{FF2B5EF4-FFF2-40B4-BE49-F238E27FC236}">
                <a16:creationId xmlns:a16="http://schemas.microsoft.com/office/drawing/2014/main" id="{C9CE6563-8226-4594-AF72-6D3E993E8DB9}"/>
              </a:ext>
            </a:extLst>
          </p:cNvPr>
          <p:cNvGrpSpPr/>
          <p:nvPr/>
        </p:nvGrpSpPr>
        <p:grpSpPr>
          <a:xfrm>
            <a:off x="5303763" y="2132058"/>
            <a:ext cx="3422657" cy="1664922"/>
            <a:chOff x="266259" y="253282"/>
            <a:chExt cx="3042532" cy="1664922"/>
          </a:xfrm>
        </p:grpSpPr>
        <p:sp>
          <p:nvSpPr>
            <p:cNvPr id="16" name="文字方塊 57">
              <a:extLst>
                <a:ext uri="{FF2B5EF4-FFF2-40B4-BE49-F238E27FC236}">
                  <a16:creationId xmlns:a16="http://schemas.microsoft.com/office/drawing/2014/main" id="{6DD83AD7-BBB7-4466-80F0-EFB03AF31B6B}"/>
                </a:ext>
              </a:extLst>
            </p:cNvPr>
            <p:cNvSpPr txBox="1"/>
            <p:nvPr/>
          </p:nvSpPr>
          <p:spPr>
            <a:xfrm>
              <a:off x="266259" y="253282"/>
              <a:ext cx="1458578"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TW" altLang="en-US" dirty="0">
                  <a:latin typeface="標楷體" panose="03000509000000000000" pitchFamily="65" charset="-120"/>
                  <a:ea typeface="標楷體" panose="03000509000000000000" pitchFamily="65" charset="-120"/>
                </a:rPr>
                <a:t>原告</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建物持分</a:t>
              </a:r>
              <a:r>
                <a:rPr lang="en-US" altLang="zh-TW" dirty="0">
                  <a:latin typeface="標楷體" panose="03000509000000000000" pitchFamily="65" charset="-120"/>
                  <a:ea typeface="標楷體" panose="03000509000000000000" pitchFamily="65" charset="-120"/>
                </a:rPr>
                <a:t>:28.169%</a:t>
              </a:r>
              <a:endParaRPr lang="zh-TW" altLang="en-US" dirty="0">
                <a:latin typeface="標楷體" panose="03000509000000000000" pitchFamily="65" charset="-120"/>
                <a:ea typeface="標楷體" panose="03000509000000000000" pitchFamily="65" charset="-120"/>
              </a:endParaRPr>
            </a:p>
          </p:txBody>
        </p:sp>
        <p:sp>
          <p:nvSpPr>
            <p:cNvPr id="17" name="文字方塊 58">
              <a:extLst>
                <a:ext uri="{FF2B5EF4-FFF2-40B4-BE49-F238E27FC236}">
                  <a16:creationId xmlns:a16="http://schemas.microsoft.com/office/drawing/2014/main" id="{4A9145E2-5223-4BC4-97BC-C2E463217932}"/>
                </a:ext>
              </a:extLst>
            </p:cNvPr>
            <p:cNvSpPr txBox="1"/>
            <p:nvPr/>
          </p:nvSpPr>
          <p:spPr>
            <a:xfrm>
              <a:off x="1837956" y="253282"/>
              <a:ext cx="1470835" cy="738664"/>
            </a:xfrm>
            <a:prstGeom prst="rect">
              <a:avLst/>
            </a:prstGeom>
            <a:ln>
              <a:solidFill>
                <a:schemeClr val="accent4"/>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zh-TW" altLang="en-US" dirty="0">
                  <a:latin typeface="標楷體" panose="03000509000000000000" pitchFamily="65" charset="-120"/>
                  <a:ea typeface="標楷體" panose="03000509000000000000" pitchFamily="65" charset="-120"/>
                </a:rPr>
                <a:t>寶山公司</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土地持分</a:t>
              </a:r>
              <a:r>
                <a:rPr lang="en-US" altLang="zh-TW" dirty="0">
                  <a:latin typeface="標楷體" panose="03000509000000000000" pitchFamily="65" charset="-120"/>
                  <a:ea typeface="標楷體" panose="03000509000000000000" pitchFamily="65" charset="-120"/>
                </a:rPr>
                <a:t>:38.389%</a:t>
              </a:r>
            </a:p>
            <a:p>
              <a:r>
                <a:rPr lang="zh-TW" altLang="en-US" dirty="0">
                  <a:latin typeface="標楷體" panose="03000509000000000000" pitchFamily="65" charset="-120"/>
                  <a:ea typeface="標楷體" panose="03000509000000000000" pitchFamily="65" charset="-120"/>
                </a:rPr>
                <a:t>建物持分</a:t>
              </a:r>
              <a:r>
                <a:rPr lang="en-US" altLang="zh-TW" dirty="0">
                  <a:latin typeface="標楷體" panose="03000509000000000000" pitchFamily="65" charset="-120"/>
                  <a:ea typeface="標楷體" panose="03000509000000000000" pitchFamily="65" charset="-120"/>
                </a:rPr>
                <a:t>:38.389%</a:t>
              </a:r>
              <a:endParaRPr lang="zh-TW" altLang="en-US" dirty="0">
                <a:latin typeface="標楷體" panose="03000509000000000000" pitchFamily="65" charset="-120"/>
                <a:ea typeface="標楷體" panose="03000509000000000000" pitchFamily="65" charset="-120"/>
              </a:endParaRPr>
            </a:p>
          </p:txBody>
        </p:sp>
        <p:sp>
          <p:nvSpPr>
            <p:cNvPr id="18" name="文字方塊 61">
              <a:extLst>
                <a:ext uri="{FF2B5EF4-FFF2-40B4-BE49-F238E27FC236}">
                  <a16:creationId xmlns:a16="http://schemas.microsoft.com/office/drawing/2014/main" id="{997A4311-4CF9-447C-AA44-0B65492A3233}"/>
                </a:ext>
              </a:extLst>
            </p:cNvPr>
            <p:cNvSpPr txBox="1"/>
            <p:nvPr/>
          </p:nvSpPr>
          <p:spPr>
            <a:xfrm>
              <a:off x="1341692" y="1610428"/>
              <a:ext cx="840925" cy="30777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zh-TW" altLang="en-US" dirty="0">
                  <a:latin typeface="標楷體" panose="03000509000000000000" pitchFamily="65" charset="-120"/>
                  <a:ea typeface="標楷體" panose="03000509000000000000" pitchFamily="65" charset="-120"/>
                </a:rPr>
                <a:t>沐蘭公司</a:t>
              </a:r>
              <a:endParaRPr lang="en-US" altLang="zh-TW" dirty="0">
                <a:latin typeface="標楷體" panose="03000509000000000000" pitchFamily="65" charset="-120"/>
                <a:ea typeface="標楷體" panose="03000509000000000000" pitchFamily="65" charset="-120"/>
              </a:endParaRPr>
            </a:p>
          </p:txBody>
        </p:sp>
        <p:cxnSp>
          <p:nvCxnSpPr>
            <p:cNvPr id="19" name="直線單箭頭接點 62">
              <a:extLst>
                <a:ext uri="{FF2B5EF4-FFF2-40B4-BE49-F238E27FC236}">
                  <a16:creationId xmlns:a16="http://schemas.microsoft.com/office/drawing/2014/main" id="{D2233A02-A6C6-414E-9C84-106BC6926DCA}"/>
                </a:ext>
              </a:extLst>
            </p:cNvPr>
            <p:cNvCxnSpPr>
              <a:cxnSpLocks/>
              <a:stCxn id="17" idx="2"/>
              <a:endCxn id="18" idx="0"/>
            </p:cNvCxnSpPr>
            <p:nvPr/>
          </p:nvCxnSpPr>
          <p:spPr>
            <a:xfrm flipH="1">
              <a:off x="1762154" y="991946"/>
              <a:ext cx="811220" cy="618482"/>
            </a:xfrm>
            <a:prstGeom prst="straightConnector1">
              <a:avLst/>
            </a:prstGeom>
            <a:ln>
              <a:solidFill>
                <a:schemeClr val="tx2">
                  <a:lumMod val="50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20" name="文字方塊 63">
              <a:extLst>
                <a:ext uri="{FF2B5EF4-FFF2-40B4-BE49-F238E27FC236}">
                  <a16:creationId xmlns:a16="http://schemas.microsoft.com/office/drawing/2014/main" id="{707A986A-FAE8-4CFB-BED7-4005DC6EFAC8}"/>
                </a:ext>
              </a:extLst>
            </p:cNvPr>
            <p:cNvSpPr txBox="1"/>
            <p:nvPr/>
          </p:nvSpPr>
          <p:spPr>
            <a:xfrm>
              <a:off x="771355" y="1178966"/>
              <a:ext cx="685800" cy="307777"/>
            </a:xfrm>
            <a:prstGeom prst="rect">
              <a:avLst/>
            </a:prstGeom>
            <a:noFill/>
          </p:spPr>
          <p:txBody>
            <a:bodyPr wrap="square" rtlCol="0">
              <a:spAutoFit/>
            </a:bodyPr>
            <a:lstStyle/>
            <a:p>
              <a:r>
                <a:rPr lang="zh-TW" altLang="en-US" b="1" dirty="0">
                  <a:solidFill>
                    <a:srgbClr val="FF0000"/>
                  </a:solidFill>
                </a:rPr>
                <a:t>租約</a:t>
              </a:r>
              <a:r>
                <a:rPr lang="en-US" altLang="zh-TW" b="1" dirty="0">
                  <a:solidFill>
                    <a:srgbClr val="FF0000"/>
                  </a:solidFill>
                </a:rPr>
                <a:t>1</a:t>
              </a:r>
              <a:endParaRPr lang="zh-TW" altLang="en-US" b="1" dirty="0">
                <a:solidFill>
                  <a:srgbClr val="FF0000"/>
                </a:solidFill>
              </a:endParaRPr>
            </a:p>
          </p:txBody>
        </p:sp>
        <p:sp>
          <p:nvSpPr>
            <p:cNvPr id="21" name="文字方塊 64">
              <a:extLst>
                <a:ext uri="{FF2B5EF4-FFF2-40B4-BE49-F238E27FC236}">
                  <a16:creationId xmlns:a16="http://schemas.microsoft.com/office/drawing/2014/main" id="{F442FE28-8090-46B8-BB41-11194F3DE2F2}"/>
                </a:ext>
              </a:extLst>
            </p:cNvPr>
            <p:cNvSpPr txBox="1"/>
            <p:nvPr/>
          </p:nvSpPr>
          <p:spPr>
            <a:xfrm>
              <a:off x="2282473" y="1269527"/>
              <a:ext cx="666750" cy="307777"/>
            </a:xfrm>
            <a:prstGeom prst="rect">
              <a:avLst/>
            </a:prstGeom>
            <a:noFill/>
          </p:spPr>
          <p:txBody>
            <a:bodyPr wrap="square" rtlCol="0">
              <a:spAutoFit/>
            </a:bodyPr>
            <a:lstStyle/>
            <a:p>
              <a:r>
                <a:rPr lang="zh-TW" altLang="en-US" b="1" dirty="0">
                  <a:solidFill>
                    <a:srgbClr val="FF0000"/>
                  </a:solidFill>
                </a:rPr>
                <a:t>租約</a:t>
              </a:r>
              <a:r>
                <a:rPr lang="en-US" altLang="zh-TW" b="1" dirty="0">
                  <a:solidFill>
                    <a:srgbClr val="FF0000"/>
                  </a:solidFill>
                </a:rPr>
                <a:t>2</a:t>
              </a:r>
              <a:endParaRPr lang="zh-TW" altLang="en-US" b="1" dirty="0">
                <a:solidFill>
                  <a:srgbClr val="FF0000"/>
                </a:solidFill>
              </a:endParaRPr>
            </a:p>
          </p:txBody>
        </p:sp>
      </p:grpSp>
      <p:cxnSp>
        <p:nvCxnSpPr>
          <p:cNvPr id="22" name="直線單箭頭接點 67">
            <a:extLst>
              <a:ext uri="{FF2B5EF4-FFF2-40B4-BE49-F238E27FC236}">
                <a16:creationId xmlns:a16="http://schemas.microsoft.com/office/drawing/2014/main" id="{F2E5FAF1-205E-428C-A6D3-38C323C2C6F7}"/>
              </a:ext>
            </a:extLst>
          </p:cNvPr>
          <p:cNvCxnSpPr>
            <a:cxnSpLocks/>
            <a:stCxn id="16" idx="2"/>
            <a:endCxn id="18" idx="0"/>
          </p:cNvCxnSpPr>
          <p:nvPr/>
        </p:nvCxnSpPr>
        <p:spPr>
          <a:xfrm>
            <a:off x="6124167" y="2655278"/>
            <a:ext cx="862384" cy="833926"/>
          </a:xfrm>
          <a:prstGeom prst="straightConnector1">
            <a:avLst/>
          </a:prstGeom>
          <a:ln>
            <a:solidFill>
              <a:schemeClr val="tx2">
                <a:lumMod val="50000"/>
              </a:schemeClr>
            </a:solidFill>
            <a:tailEnd type="triangle"/>
          </a:ln>
        </p:spPr>
        <p:style>
          <a:lnRef idx="2">
            <a:schemeClr val="accent3"/>
          </a:lnRef>
          <a:fillRef idx="0">
            <a:schemeClr val="accent3"/>
          </a:fillRef>
          <a:effectRef idx="1">
            <a:schemeClr val="accent3"/>
          </a:effectRef>
          <a:fontRef idx="minor">
            <a:schemeClr val="tx1"/>
          </a:fontRef>
        </p:style>
      </p:cxnSp>
      <p:pic>
        <p:nvPicPr>
          <p:cNvPr id="23" name="Picture 22">
            <a:extLst>
              <a:ext uri="{FF2B5EF4-FFF2-40B4-BE49-F238E27FC236}">
                <a16:creationId xmlns:a16="http://schemas.microsoft.com/office/drawing/2014/main" id="{00ED14CC-3303-4E15-A10D-61FB7760B41C}"/>
              </a:ext>
            </a:extLst>
          </p:cNvPr>
          <p:cNvPicPr>
            <a:picLocks noChangeAspect="1"/>
          </p:cNvPicPr>
          <p:nvPr/>
        </p:nvPicPr>
        <p:blipFill>
          <a:blip r:embed="rId2"/>
          <a:stretch>
            <a:fillRect/>
          </a:stretch>
        </p:blipFill>
        <p:spPr>
          <a:xfrm>
            <a:off x="5642626" y="1233237"/>
            <a:ext cx="821846" cy="821846"/>
          </a:xfrm>
          <a:prstGeom prst="rect">
            <a:avLst/>
          </a:prstGeom>
        </p:spPr>
      </p:pic>
      <p:pic>
        <p:nvPicPr>
          <p:cNvPr id="24" name="Picture 23">
            <a:extLst>
              <a:ext uri="{FF2B5EF4-FFF2-40B4-BE49-F238E27FC236}">
                <a16:creationId xmlns:a16="http://schemas.microsoft.com/office/drawing/2014/main" id="{59CB7B10-8513-43B4-9390-8C041C1A4332}"/>
              </a:ext>
            </a:extLst>
          </p:cNvPr>
          <p:cNvPicPr>
            <a:picLocks noChangeAspect="1"/>
          </p:cNvPicPr>
          <p:nvPr/>
        </p:nvPicPr>
        <p:blipFill>
          <a:blip r:embed="rId3"/>
          <a:stretch>
            <a:fillRect/>
          </a:stretch>
        </p:blipFill>
        <p:spPr>
          <a:xfrm>
            <a:off x="6655515" y="3783137"/>
            <a:ext cx="832615" cy="832615"/>
          </a:xfrm>
          <a:prstGeom prst="rect">
            <a:avLst/>
          </a:prstGeom>
        </p:spPr>
      </p:pic>
      <p:pic>
        <p:nvPicPr>
          <p:cNvPr id="25" name="Picture 24">
            <a:extLst>
              <a:ext uri="{FF2B5EF4-FFF2-40B4-BE49-F238E27FC236}">
                <a16:creationId xmlns:a16="http://schemas.microsoft.com/office/drawing/2014/main" id="{45C5DA1C-808D-445E-B46D-674BB1E8E60B}"/>
              </a:ext>
            </a:extLst>
          </p:cNvPr>
          <p:cNvPicPr>
            <a:picLocks noChangeAspect="1"/>
          </p:cNvPicPr>
          <p:nvPr/>
        </p:nvPicPr>
        <p:blipFill>
          <a:blip r:embed="rId4"/>
          <a:stretch>
            <a:fillRect/>
          </a:stretch>
        </p:blipFill>
        <p:spPr>
          <a:xfrm>
            <a:off x="7513652" y="1172739"/>
            <a:ext cx="821845" cy="821845"/>
          </a:xfrm>
          <a:prstGeom prst="rect">
            <a:avLst/>
          </a:prstGeom>
        </p:spPr>
      </p:pic>
      <p:sp>
        <p:nvSpPr>
          <p:cNvPr id="26" name="文字方塊 54">
            <a:extLst>
              <a:ext uri="{FF2B5EF4-FFF2-40B4-BE49-F238E27FC236}">
                <a16:creationId xmlns:a16="http://schemas.microsoft.com/office/drawing/2014/main" id="{6A49D358-80DD-4F6E-A89E-F79D96456976}"/>
              </a:ext>
            </a:extLst>
          </p:cNvPr>
          <p:cNvSpPr txBox="1"/>
          <p:nvPr/>
        </p:nvSpPr>
        <p:spPr>
          <a:xfrm>
            <a:off x="6791232" y="1360262"/>
            <a:ext cx="528938" cy="584775"/>
          </a:xfrm>
          <a:prstGeom prst="rect">
            <a:avLst/>
          </a:prstGeom>
          <a:noFill/>
        </p:spPr>
        <p:txBody>
          <a:bodyPr wrap="square">
            <a:spAutoFit/>
          </a:bodyPr>
          <a:lstStyle/>
          <a:p>
            <a:r>
              <a:rPr lang="en-US" altLang="zh-TW" sz="3200" dirty="0">
                <a:latin typeface="Book Antiqua" panose="02040602050305030304" pitchFamily="18" charset="0"/>
                <a:ea typeface="標楷體" panose="03000509000000000000" pitchFamily="65" charset="-120"/>
              </a:rPr>
              <a:t>+</a:t>
            </a:r>
            <a:endParaRPr lang="zh-TW" altLang="en-US" sz="3200" dirty="0">
              <a:latin typeface="Book Antiqua" panose="02040602050305030304" pitchFamily="18" charset="0"/>
              <a:ea typeface="標楷體" panose="03000509000000000000" pitchFamily="65" charset="-120"/>
            </a:endParaRPr>
          </a:p>
        </p:txBody>
      </p:sp>
      <p:pic>
        <p:nvPicPr>
          <p:cNvPr id="27" name="Picture 26">
            <a:extLst>
              <a:ext uri="{FF2B5EF4-FFF2-40B4-BE49-F238E27FC236}">
                <a16:creationId xmlns:a16="http://schemas.microsoft.com/office/drawing/2014/main" id="{B94CCE65-DD85-4598-BE83-02BE81A371F6}"/>
              </a:ext>
            </a:extLst>
          </p:cNvPr>
          <p:cNvPicPr>
            <a:picLocks noChangeAspect="1"/>
          </p:cNvPicPr>
          <p:nvPr/>
        </p:nvPicPr>
        <p:blipFill>
          <a:blip r:embed="rId5"/>
          <a:stretch>
            <a:fillRect/>
          </a:stretch>
        </p:blipFill>
        <p:spPr>
          <a:xfrm>
            <a:off x="5487880" y="3015467"/>
            <a:ext cx="384084" cy="384084"/>
          </a:xfrm>
          <a:prstGeom prst="rect">
            <a:avLst/>
          </a:prstGeom>
        </p:spPr>
      </p:pic>
      <p:pic>
        <p:nvPicPr>
          <p:cNvPr id="28" name="Picture 27">
            <a:extLst>
              <a:ext uri="{FF2B5EF4-FFF2-40B4-BE49-F238E27FC236}">
                <a16:creationId xmlns:a16="http://schemas.microsoft.com/office/drawing/2014/main" id="{4E5F0078-6A06-49A8-AEB0-67642D38181D}"/>
              </a:ext>
            </a:extLst>
          </p:cNvPr>
          <p:cNvPicPr>
            <a:picLocks noChangeAspect="1"/>
          </p:cNvPicPr>
          <p:nvPr/>
        </p:nvPicPr>
        <p:blipFill>
          <a:blip r:embed="rId5"/>
          <a:stretch>
            <a:fillRect/>
          </a:stretch>
        </p:blipFill>
        <p:spPr>
          <a:xfrm>
            <a:off x="8180074" y="3137661"/>
            <a:ext cx="384084" cy="384084"/>
          </a:xfrm>
          <a:prstGeom prst="rect">
            <a:avLst/>
          </a:prstGeom>
        </p:spPr>
      </p:pic>
      <p:pic>
        <p:nvPicPr>
          <p:cNvPr id="29" name="Picture 28">
            <a:extLst>
              <a:ext uri="{FF2B5EF4-FFF2-40B4-BE49-F238E27FC236}">
                <a16:creationId xmlns:a16="http://schemas.microsoft.com/office/drawing/2014/main" id="{F578B0FA-E6D3-4E40-932F-C2FFC5E67B50}"/>
              </a:ext>
            </a:extLst>
          </p:cNvPr>
          <p:cNvPicPr>
            <a:picLocks noChangeAspect="1"/>
          </p:cNvPicPr>
          <p:nvPr/>
        </p:nvPicPr>
        <p:blipFill>
          <a:blip r:embed="rId5"/>
          <a:stretch>
            <a:fillRect/>
          </a:stretch>
        </p:blipFill>
        <p:spPr>
          <a:xfrm>
            <a:off x="286548" y="1187624"/>
            <a:ext cx="384084" cy="384084"/>
          </a:xfrm>
          <a:prstGeom prst="rect">
            <a:avLst/>
          </a:prstGeom>
        </p:spPr>
      </p:pic>
      <p:pic>
        <p:nvPicPr>
          <p:cNvPr id="30" name="Picture 29">
            <a:extLst>
              <a:ext uri="{FF2B5EF4-FFF2-40B4-BE49-F238E27FC236}">
                <a16:creationId xmlns:a16="http://schemas.microsoft.com/office/drawing/2014/main" id="{05709847-BEB9-425A-A04B-F6FE893EB70E}"/>
              </a:ext>
            </a:extLst>
          </p:cNvPr>
          <p:cNvPicPr>
            <a:picLocks noChangeAspect="1"/>
          </p:cNvPicPr>
          <p:nvPr/>
        </p:nvPicPr>
        <p:blipFill>
          <a:blip r:embed="rId5"/>
          <a:stretch>
            <a:fillRect/>
          </a:stretch>
        </p:blipFill>
        <p:spPr>
          <a:xfrm>
            <a:off x="290536" y="2055083"/>
            <a:ext cx="344884" cy="384084"/>
          </a:xfrm>
          <a:prstGeom prst="rect">
            <a:avLst/>
          </a:prstGeom>
        </p:spPr>
      </p:pic>
    </p:spTree>
    <p:extLst>
      <p:ext uri="{BB962C8B-B14F-4D97-AF65-F5344CB8AC3E}">
        <p14:creationId xmlns:p14="http://schemas.microsoft.com/office/powerpoint/2010/main" val="2736256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96700" y="522850"/>
            <a:ext cx="6687600" cy="393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dirty="0">
                <a:latin typeface="標楷體" panose="03000509000000000000" pitchFamily="65" charset="-120"/>
                <a:ea typeface="標楷體" panose="03000509000000000000" pitchFamily="65" charset="-120"/>
              </a:rPr>
              <a:t>原告主張</a:t>
            </a:r>
            <a:endParaRPr dirty="0">
              <a:latin typeface="標楷體" panose="03000509000000000000" pitchFamily="65" charset="-120"/>
              <a:ea typeface="標楷體" panose="03000509000000000000" pitchFamily="65" charset="-120"/>
            </a:endParaRPr>
          </a:p>
        </p:txBody>
      </p:sp>
      <p:sp>
        <p:nvSpPr>
          <p:cNvPr id="166" name="Google Shape;166;p19"/>
          <p:cNvSpPr txBox="1">
            <a:spLocks noGrp="1"/>
          </p:cNvSpPr>
          <p:nvPr>
            <p:ph type="body" idx="1"/>
          </p:nvPr>
        </p:nvSpPr>
        <p:spPr>
          <a:xfrm>
            <a:off x="2096700" y="1173950"/>
            <a:ext cx="6687600" cy="3249900"/>
          </a:xfrm>
          <a:prstGeom prst="rect">
            <a:avLst/>
          </a:prstGeom>
        </p:spPr>
        <p:txBody>
          <a:bodyPr spcFirstLastPara="1" wrap="square" lIns="0" tIns="0" rIns="0" bIns="0" anchor="t" anchorCtr="0">
            <a:noAutofit/>
          </a:bodyPr>
          <a:lstStyle/>
          <a:p>
            <a:pPr>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總租金</a:t>
            </a:r>
            <a:r>
              <a:rPr lang="en-US" altLang="zh-TW" sz="2400" dirty="0">
                <a:latin typeface="標楷體" panose="03000509000000000000" pitchFamily="65" charset="-120"/>
                <a:ea typeface="標楷體" panose="03000509000000000000" pitchFamily="65" charset="-120"/>
              </a:rPr>
              <a:t>1,833,325</a:t>
            </a:r>
            <a:r>
              <a:rPr lang="zh-TW" altLang="en-US" sz="2400" dirty="0">
                <a:latin typeface="標楷體" panose="03000509000000000000" pitchFamily="65" charset="-120"/>
                <a:ea typeface="標楷體" panose="03000509000000000000" pitchFamily="65" charset="-120"/>
              </a:rPr>
              <a:t>元</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原告陳家</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標楷體" panose="03000509000000000000" pitchFamily="65" charset="-120"/>
                <a:ea typeface="標楷體" panose="03000509000000000000" pitchFamily="65" charset="-120"/>
              </a:rPr>
              <a:t>1,833,325</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28.169%=516,432</a:t>
            </a:r>
          </a:p>
          <a:p>
            <a:pPr>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寶山公司</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標楷體" panose="03000509000000000000" pitchFamily="65" charset="-120"/>
                <a:ea typeface="標楷體" panose="03000509000000000000" pitchFamily="65" charset="-120"/>
              </a:rPr>
              <a:t>1,833,325</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38.389%=703,789</a:t>
            </a:r>
          </a:p>
          <a:p>
            <a:pPr>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張、呂家</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標楷體" panose="03000509000000000000" pitchFamily="65" charset="-120"/>
                <a:ea typeface="標楷體" panose="03000509000000000000" pitchFamily="65" charset="-120"/>
              </a:rPr>
              <a:t>1,833,325</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33.442%=613,104</a:t>
            </a:r>
          </a:p>
          <a:p>
            <a:pPr>
              <a:buFont typeface="Wingdings" panose="05000000000000000000" pitchFamily="2" charset="2"/>
              <a:buChar char="ü"/>
            </a:pP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原告持有房屋</a:t>
            </a:r>
            <a:r>
              <a:rPr lang="en-US" altLang="zh-TW" sz="2400" dirty="0">
                <a:latin typeface="標楷體" panose="03000509000000000000" pitchFamily="65" charset="-120"/>
                <a:ea typeface="標楷體" panose="03000509000000000000" pitchFamily="65" charset="-120"/>
              </a:rPr>
              <a:t>28.169%</a:t>
            </a:r>
            <a:r>
              <a:rPr lang="zh-TW" altLang="en-US" sz="2400" dirty="0">
                <a:latin typeface="標楷體" panose="03000509000000000000" pitchFamily="65" charset="-120"/>
                <a:ea typeface="標楷體" panose="03000509000000000000" pitchFamily="65" charset="-120"/>
              </a:rPr>
              <a:t>，兄妹持有土地</a:t>
            </a:r>
            <a:r>
              <a:rPr lang="en-US" altLang="zh-TW" sz="2400" dirty="0">
                <a:latin typeface="標楷體" panose="03000509000000000000" pitchFamily="65" charset="-120"/>
                <a:ea typeface="標楷體" panose="03000509000000000000" pitchFamily="65" charset="-120"/>
              </a:rPr>
              <a:t>28.169%</a:t>
            </a:r>
          </a:p>
          <a:p>
            <a:pPr>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兄妹分得</a:t>
            </a:r>
            <a:r>
              <a:rPr lang="en-US" altLang="zh-TW" sz="2400" dirty="0">
                <a:latin typeface="標楷體" panose="03000509000000000000" pitchFamily="65" charset="-120"/>
                <a:ea typeface="標楷體" panose="03000509000000000000" pitchFamily="65" charset="-120"/>
              </a:rPr>
              <a:t>383,539</a:t>
            </a:r>
            <a:r>
              <a:rPr lang="zh-TW" altLang="en-US" sz="2400" dirty="0">
                <a:latin typeface="標楷體" panose="03000509000000000000" pitchFamily="65" charset="-120"/>
                <a:ea typeface="標楷體" panose="03000509000000000000" pitchFamily="65" charset="-120"/>
              </a:rPr>
              <a:t>元，原告分得</a:t>
            </a:r>
            <a:r>
              <a:rPr lang="en-US" altLang="zh-TW" sz="2400" dirty="0">
                <a:latin typeface="標楷體" panose="03000509000000000000" pitchFamily="65" charset="-120"/>
                <a:ea typeface="標楷體" panose="03000509000000000000" pitchFamily="65" charset="-120"/>
              </a:rPr>
              <a:t>133,716</a:t>
            </a:r>
            <a:r>
              <a:rPr lang="zh-TW" altLang="en-US" sz="2400" dirty="0">
                <a:latin typeface="標楷體" panose="03000509000000000000" pitchFamily="65" charset="-120"/>
                <a:ea typeface="標楷體" panose="03000509000000000000" pitchFamily="65" charset="-120"/>
              </a:rPr>
              <a:t>元</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zh-TW" altLang="en-US" sz="24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endParaRPr lang="en-US" altLang="zh-TW" sz="24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endParaRPr lang="en-US" altLang="zh-TW" sz="24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endParaRPr lang="zh-TW" altLang="en-US" sz="24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endParaRPr lang="en-US" altLang="zh-TW" sz="24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u"/>
            </a:pPr>
            <a:endParaRPr lang="en-US" altLang="zh-TW" sz="24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263162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96700" y="522850"/>
            <a:ext cx="6687600" cy="393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dirty="0">
                <a:latin typeface="標楷體" panose="03000509000000000000" pitchFamily="65" charset="-120"/>
                <a:ea typeface="標楷體" panose="03000509000000000000" pitchFamily="65" charset="-120"/>
              </a:rPr>
              <a:t>原告主張</a:t>
            </a:r>
            <a:endParaRPr dirty="0">
              <a:latin typeface="標楷體" panose="03000509000000000000" pitchFamily="65" charset="-120"/>
              <a:ea typeface="標楷體" panose="03000509000000000000" pitchFamily="65" charset="-120"/>
            </a:endParaRPr>
          </a:p>
        </p:txBody>
      </p:sp>
      <p:sp>
        <p:nvSpPr>
          <p:cNvPr id="166" name="Google Shape;166;p19"/>
          <p:cNvSpPr txBox="1">
            <a:spLocks noGrp="1"/>
          </p:cNvSpPr>
          <p:nvPr>
            <p:ph type="body" idx="1"/>
          </p:nvPr>
        </p:nvSpPr>
        <p:spPr>
          <a:xfrm>
            <a:off x="2096700" y="1173950"/>
            <a:ext cx="6687600" cy="3249900"/>
          </a:xfrm>
          <a:prstGeom prst="rect">
            <a:avLst/>
          </a:prstGeom>
        </p:spPr>
        <p:txBody>
          <a:bodyPr spcFirstLastPara="1" wrap="square" lIns="0" tIns="0" rIns="0" bIns="0" anchor="t" anchorCtr="0">
            <a:noAutofit/>
          </a:bodyPr>
          <a:lstStyle/>
          <a:p>
            <a:pPr>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系爭房屋係依需求而規劃興建，每月租金亦與鄰近同為旅館建物之租金相當，並無偏低情事。</a:t>
            </a:r>
            <a:endParaRPr lang="en-US" altLang="zh-TW" sz="24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被告對於據以認定為課稅基礎之標準租金</a:t>
            </a:r>
            <a:r>
              <a:rPr lang="en-US" altLang="zh-TW" sz="2400" dirty="0">
                <a:latin typeface="標楷體" panose="03000509000000000000" pitchFamily="65" charset="-120"/>
                <a:ea typeface="標楷體" panose="03000509000000000000" pitchFamily="65" charset="-120"/>
              </a:rPr>
              <a:t>(1,241</a:t>
            </a:r>
            <a:r>
              <a:rPr lang="zh-TW" altLang="en-US" sz="2400" dirty="0">
                <a:latin typeface="標楷體" panose="03000509000000000000" pitchFamily="65" charset="-120"/>
                <a:ea typeface="標楷體" panose="03000509000000000000" pitchFamily="65" charset="-120"/>
              </a:rPr>
              <a:t>元</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，究竟如何調查取得？是否有客觀裁量基準？均未見被告明確說理與附具理由。</a:t>
            </a:r>
          </a:p>
          <a:p>
            <a:pPr lvl="0" algn="l" rtl="0">
              <a:spcBef>
                <a:spcPts val="600"/>
              </a:spcBef>
              <a:spcAft>
                <a:spcPts val="0"/>
              </a:spcAft>
              <a:buSzPts val="2600"/>
              <a:buFont typeface="Wingdings" panose="05000000000000000000" pitchFamily="2" charset="2"/>
              <a:buChar char="ü"/>
            </a:pPr>
            <a:endParaRPr lang="en-US" altLang="zh-TW" sz="24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endParaRPr lang="zh-TW" altLang="en-US" sz="24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endParaRPr lang="en-US" altLang="zh-TW" sz="24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u"/>
            </a:pPr>
            <a:endParaRPr lang="en-US" altLang="zh-TW" sz="24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180304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96700" y="522850"/>
            <a:ext cx="6687600" cy="393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dirty="0">
                <a:latin typeface="標楷體" panose="03000509000000000000" pitchFamily="65" charset="-120"/>
                <a:ea typeface="標楷體" panose="03000509000000000000" pitchFamily="65" charset="-120"/>
              </a:rPr>
              <a:t>被告主張</a:t>
            </a:r>
            <a:endParaRPr dirty="0">
              <a:latin typeface="標楷體" panose="03000509000000000000" pitchFamily="65" charset="-120"/>
              <a:ea typeface="標楷體" panose="03000509000000000000" pitchFamily="65" charset="-120"/>
            </a:endParaRPr>
          </a:p>
        </p:txBody>
      </p:sp>
      <p:sp>
        <p:nvSpPr>
          <p:cNvPr id="166" name="Google Shape;166;p19"/>
          <p:cNvSpPr txBox="1">
            <a:spLocks noGrp="1"/>
          </p:cNvSpPr>
          <p:nvPr>
            <p:ph type="body" idx="1"/>
          </p:nvPr>
        </p:nvSpPr>
        <p:spPr>
          <a:xfrm>
            <a:off x="2096700" y="1173950"/>
            <a:ext cx="6687600" cy="3249900"/>
          </a:xfrm>
          <a:prstGeom prst="rect">
            <a:avLst/>
          </a:prstGeom>
        </p:spPr>
        <p:txBody>
          <a:bodyPr spcFirstLastPara="1" wrap="square" lIns="0" tIns="0" rIns="0" bIns="0" anchor="t" anchorCtr="0">
            <a:noAutofit/>
          </a:bodyPr>
          <a:lstStyle/>
          <a:p>
            <a:pPr lvl="0" algn="l" rtl="0">
              <a:spcBef>
                <a:spcPts val="600"/>
              </a:spcBef>
              <a:spcAft>
                <a:spcPts val="0"/>
              </a:spcAft>
              <a:buSzPts val="2600"/>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原告列報系爭房屋</a:t>
            </a:r>
            <a:r>
              <a:rPr lang="en-US" altLang="zh-TW" sz="2400" dirty="0">
                <a:latin typeface="標楷體" panose="03000509000000000000" pitchFamily="65" charset="-120"/>
                <a:ea typeface="標楷體" panose="03000509000000000000" pitchFamily="65" charset="-120"/>
              </a:rPr>
              <a:t>102</a:t>
            </a:r>
            <a:r>
              <a:rPr lang="zh-TW" altLang="en-US" sz="2400" dirty="0">
                <a:latin typeface="標楷體" panose="03000509000000000000" pitchFamily="65" charset="-120"/>
                <a:ea typeface="標楷體" panose="03000509000000000000" pitchFamily="65" charset="-120"/>
              </a:rPr>
              <a:t>年度租金收入</a:t>
            </a:r>
            <a:r>
              <a:rPr lang="en-US" altLang="zh-TW" sz="2400" dirty="0">
                <a:latin typeface="標楷體" panose="03000509000000000000" pitchFamily="65" charset="-120"/>
                <a:ea typeface="標楷體" panose="03000509000000000000" pitchFamily="65" charset="-120"/>
              </a:rPr>
              <a:t>1,604,592</a:t>
            </a:r>
            <a:r>
              <a:rPr lang="zh-TW" altLang="en-US" sz="2400" dirty="0">
                <a:latin typeface="標楷體" panose="03000509000000000000" pitchFamily="65" charset="-120"/>
                <a:ea typeface="標楷體" panose="03000509000000000000" pitchFamily="65" charset="-120"/>
              </a:rPr>
              <a:t>元，惟經換算系爭房屋每月每坪租金僅約</a:t>
            </a:r>
            <a:r>
              <a:rPr lang="en-US" altLang="zh-TW" sz="2400" dirty="0">
                <a:latin typeface="標楷體" panose="03000509000000000000" pitchFamily="65" charset="-120"/>
                <a:ea typeface="標楷體" panose="03000509000000000000" pitchFamily="65" charset="-120"/>
              </a:rPr>
              <a:t>63.7</a:t>
            </a:r>
            <a:r>
              <a:rPr lang="zh-TW" altLang="en-US" sz="2400" dirty="0">
                <a:latin typeface="標楷體" panose="03000509000000000000" pitchFamily="65" charset="-120"/>
                <a:ea typeface="標楷體" panose="03000509000000000000" pitchFamily="65" charset="-120"/>
              </a:rPr>
              <a:t>元，顯較各地區國稅局所訂定，並經本部核備在案之當地一般租金標準，所得出之每坪每月租金</a:t>
            </a:r>
            <a:r>
              <a:rPr lang="en-US" altLang="zh-TW" sz="2400" dirty="0">
                <a:latin typeface="標楷體" panose="03000509000000000000" pitchFamily="65" charset="-120"/>
                <a:ea typeface="標楷體" panose="03000509000000000000" pitchFamily="65" charset="-120"/>
              </a:rPr>
              <a:t>1,241</a:t>
            </a:r>
            <a:r>
              <a:rPr lang="zh-TW" altLang="en-US" sz="2400" dirty="0">
                <a:latin typeface="標楷體" panose="03000509000000000000" pitchFamily="65" charset="-120"/>
                <a:ea typeface="標楷體" panose="03000509000000000000" pitchFamily="65" charset="-120"/>
              </a:rPr>
              <a:t>元為低。</a:t>
            </a:r>
            <a:endParaRPr lang="en-US" altLang="zh-TW" sz="24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8670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96700" y="522850"/>
            <a:ext cx="6687600" cy="393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dirty="0">
                <a:latin typeface="標楷體" panose="03000509000000000000" pitchFamily="65" charset="-120"/>
                <a:ea typeface="標楷體" panose="03000509000000000000" pitchFamily="65" charset="-120"/>
              </a:rPr>
              <a:t>法院判斷</a:t>
            </a:r>
            <a:endParaRPr dirty="0">
              <a:latin typeface="標楷體" panose="03000509000000000000" pitchFamily="65" charset="-120"/>
              <a:ea typeface="標楷體" panose="03000509000000000000" pitchFamily="65" charset="-120"/>
            </a:endParaRPr>
          </a:p>
        </p:txBody>
      </p:sp>
      <p:sp>
        <p:nvSpPr>
          <p:cNvPr id="166" name="Google Shape;166;p19"/>
          <p:cNvSpPr txBox="1">
            <a:spLocks noGrp="1"/>
          </p:cNvSpPr>
          <p:nvPr>
            <p:ph type="body" idx="1"/>
          </p:nvPr>
        </p:nvSpPr>
        <p:spPr>
          <a:xfrm>
            <a:off x="2096700" y="1173950"/>
            <a:ext cx="6687600" cy="3249900"/>
          </a:xfrm>
          <a:prstGeom prst="rect">
            <a:avLst/>
          </a:prstGeom>
        </p:spPr>
        <p:txBody>
          <a:bodyPr spcFirstLastPara="1" wrap="square" lIns="0" tIns="0" rIns="0" bIns="0" anchor="t" anchorCtr="0">
            <a:noAutofit/>
          </a:bodyPr>
          <a:lstStyle/>
          <a:p>
            <a:pPr lvl="0" algn="l" rtl="0">
              <a:spcBef>
                <a:spcPts val="600"/>
              </a:spcBef>
              <a:spcAft>
                <a:spcPts val="0"/>
              </a:spcAft>
              <a:buSzPts val="2600"/>
              <a:buFont typeface="Wingdings" panose="05000000000000000000" pitchFamily="2" charset="2"/>
              <a:buChar char="ü"/>
            </a:pPr>
            <a:r>
              <a:rPr lang="zh-TW" altLang="en-US" sz="1600" dirty="0">
                <a:latin typeface="標楷體" panose="03000509000000000000" pitchFamily="65" charset="-120"/>
                <a:ea typeface="標楷體" panose="03000509000000000000" pitchFamily="65" charset="-120"/>
              </a:rPr>
              <a:t>基於行政訴訟之職權調查原則，法院必須充分調查為裁判基礎之事證以形成心證，法院在對全辯論意旨及調查證據之結果為評價時，應遵守兩項要求，一是「訴訟資料之完整性」，二是「訴訟資料之正確掌握」。</a:t>
            </a:r>
            <a:endParaRPr lang="en-US" altLang="zh-TW" sz="16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r>
              <a:rPr lang="zh-TW" altLang="en-US" sz="1600" dirty="0">
                <a:latin typeface="標楷體" panose="03000509000000000000" pitchFamily="65" charset="-120"/>
                <a:ea typeface="標楷體" panose="03000509000000000000" pitchFamily="65" charset="-120"/>
              </a:rPr>
              <a:t>前者乃所有與待證事實有關之訴訟資料，都必須用於心證之形成而不能有所選擇，亦即法院負有審酌與待證事實有關之訴訟資料之義務，如未審酌亦未說明理由，即有不適用行政訴訟法第</a:t>
            </a:r>
            <a:r>
              <a:rPr lang="en-US" altLang="zh-TW" sz="1600" dirty="0">
                <a:latin typeface="標楷體" panose="03000509000000000000" pitchFamily="65" charset="-120"/>
                <a:ea typeface="標楷體" panose="03000509000000000000" pitchFamily="65" charset="-120"/>
              </a:rPr>
              <a:t>125</a:t>
            </a:r>
            <a:r>
              <a:rPr lang="zh-TW" altLang="en-US" sz="1600" dirty="0">
                <a:latin typeface="標楷體" panose="03000509000000000000" pitchFamily="65" charset="-120"/>
                <a:ea typeface="標楷體" panose="03000509000000000000" pitchFamily="65" charset="-120"/>
              </a:rPr>
              <a:t>條第</a:t>
            </a:r>
            <a:r>
              <a:rPr lang="en-US" altLang="zh-TW" sz="1600" dirty="0">
                <a:latin typeface="標楷體" panose="03000509000000000000" pitchFamily="65" charset="-120"/>
                <a:ea typeface="標楷體" panose="03000509000000000000" pitchFamily="65" charset="-120"/>
              </a:rPr>
              <a:t>1</a:t>
            </a:r>
            <a:r>
              <a:rPr lang="zh-TW" altLang="en-US" sz="1600" dirty="0">
                <a:latin typeface="標楷體" panose="03000509000000000000" pitchFamily="65" charset="-120"/>
                <a:ea typeface="標楷體" panose="03000509000000000000" pitchFamily="65" charset="-120"/>
              </a:rPr>
              <a:t>項、第</a:t>
            </a:r>
            <a:r>
              <a:rPr lang="en-US" altLang="zh-TW" sz="1600" dirty="0">
                <a:latin typeface="標楷體" panose="03000509000000000000" pitchFamily="65" charset="-120"/>
                <a:ea typeface="標楷體" panose="03000509000000000000" pitchFamily="65" charset="-120"/>
              </a:rPr>
              <a:t>133</a:t>
            </a:r>
            <a:r>
              <a:rPr lang="zh-TW" altLang="en-US" sz="1600" dirty="0">
                <a:latin typeface="標楷體" panose="03000509000000000000" pitchFamily="65" charset="-120"/>
                <a:ea typeface="標楷體" panose="03000509000000000000" pitchFamily="65" charset="-120"/>
              </a:rPr>
              <a:t>條之應依職權調查規定，及判決不備理由之違背法令。</a:t>
            </a:r>
            <a:endParaRPr lang="en-US" altLang="zh-TW" sz="16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r>
              <a:rPr lang="zh-TW" altLang="en-US" sz="1600" dirty="0">
                <a:latin typeface="標楷體" panose="03000509000000000000" pitchFamily="65" charset="-120"/>
                <a:ea typeface="標楷體" panose="03000509000000000000" pitchFamily="65" charset="-120"/>
              </a:rPr>
              <a:t>又依同法第</a:t>
            </a:r>
            <a:r>
              <a:rPr lang="en-US" altLang="zh-TW" sz="1600" dirty="0">
                <a:latin typeface="標楷體" panose="03000509000000000000" pitchFamily="65" charset="-120"/>
                <a:ea typeface="標楷體" panose="03000509000000000000" pitchFamily="65" charset="-120"/>
              </a:rPr>
              <a:t>209</a:t>
            </a:r>
            <a:r>
              <a:rPr lang="zh-TW" altLang="en-US" sz="1600" dirty="0">
                <a:latin typeface="標楷體" panose="03000509000000000000" pitchFamily="65" charset="-120"/>
                <a:ea typeface="標楷體" panose="03000509000000000000" pitchFamily="65" charset="-120"/>
              </a:rPr>
              <a:t>條第</a:t>
            </a:r>
            <a:r>
              <a:rPr lang="en-US" altLang="zh-TW" sz="1600" dirty="0">
                <a:latin typeface="標楷體" panose="03000509000000000000" pitchFamily="65" charset="-120"/>
                <a:ea typeface="標楷體" panose="03000509000000000000" pitchFamily="65" charset="-120"/>
              </a:rPr>
              <a:t>3</a:t>
            </a:r>
            <a:r>
              <a:rPr lang="zh-TW" altLang="en-US" sz="1600" dirty="0">
                <a:latin typeface="標楷體" panose="03000509000000000000" pitchFamily="65" charset="-120"/>
                <a:ea typeface="標楷體" panose="03000509000000000000" pitchFamily="65" charset="-120"/>
              </a:rPr>
              <a:t>項規定，判決書理由項下，應記載關於攻擊或防禦方法之意見及法律上之意見。</a:t>
            </a:r>
          </a:p>
          <a:p>
            <a:pPr lvl="0" algn="l" rtl="0">
              <a:spcBef>
                <a:spcPts val="600"/>
              </a:spcBef>
              <a:spcAft>
                <a:spcPts val="0"/>
              </a:spcAft>
              <a:buSzPts val="2600"/>
              <a:buFont typeface="Wingdings" panose="05000000000000000000" pitchFamily="2" charset="2"/>
              <a:buChar char="ü"/>
            </a:pPr>
            <a:endParaRPr lang="zh-TW" altLang="en-US" sz="16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endParaRPr lang="en-US" altLang="zh-TW" sz="16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601869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96700" y="522850"/>
            <a:ext cx="6687600" cy="393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dirty="0">
                <a:latin typeface="標楷體" panose="03000509000000000000" pitchFamily="65" charset="-120"/>
                <a:ea typeface="標楷體" panose="03000509000000000000" pitchFamily="65" charset="-120"/>
              </a:rPr>
              <a:t>法院判斷</a:t>
            </a:r>
            <a:endParaRPr dirty="0">
              <a:latin typeface="標楷體" panose="03000509000000000000" pitchFamily="65" charset="-120"/>
              <a:ea typeface="標楷體" panose="03000509000000000000" pitchFamily="65" charset="-120"/>
            </a:endParaRPr>
          </a:p>
        </p:txBody>
      </p:sp>
      <p:sp>
        <p:nvSpPr>
          <p:cNvPr id="166" name="Google Shape;166;p19"/>
          <p:cNvSpPr txBox="1">
            <a:spLocks noGrp="1"/>
          </p:cNvSpPr>
          <p:nvPr>
            <p:ph type="body" idx="1"/>
          </p:nvPr>
        </p:nvSpPr>
        <p:spPr>
          <a:xfrm>
            <a:off x="2096700" y="1173950"/>
            <a:ext cx="6687600" cy="3249900"/>
          </a:xfrm>
          <a:prstGeom prst="rect">
            <a:avLst/>
          </a:prstGeom>
        </p:spPr>
        <p:txBody>
          <a:bodyPr spcFirstLastPara="1" wrap="square" lIns="0" tIns="0" rIns="0" bIns="0" anchor="t" anchorCtr="0">
            <a:noAutofit/>
          </a:bodyPr>
          <a:lstStyle/>
          <a:p>
            <a:pPr lvl="0" algn="l" rtl="0">
              <a:spcBef>
                <a:spcPts val="600"/>
              </a:spcBef>
              <a:spcAft>
                <a:spcPts val="0"/>
              </a:spcAft>
              <a:buSzPts val="2600"/>
              <a:buFont typeface="Wingdings" panose="05000000000000000000" pitchFamily="2" charset="2"/>
              <a:buChar char="ü"/>
            </a:pPr>
            <a:r>
              <a:rPr lang="zh-TW" altLang="en-US" sz="1600" dirty="0">
                <a:latin typeface="標楷體" panose="03000509000000000000" pitchFamily="65" charset="-120"/>
                <a:ea typeface="標楷體" panose="03000509000000000000" pitchFamily="65" charset="-120"/>
              </a:rPr>
              <a:t>行政法院認定事實應憑調查所得之證據資料，就證據與事實之關聯性如何，其證明力之有無，形成心證之理由，記明於判決理由項下。如未說明所憑證據足供證明事實之心證理由，或就當事人提出之證據摒棄不採，又未說明不採之理由，或其調查證據未臻完備，不足以判斷事實之真偽，均構成判決不備理由之違法。</a:t>
            </a:r>
          </a:p>
          <a:p>
            <a:pPr lvl="0" algn="l" rtl="0">
              <a:spcBef>
                <a:spcPts val="600"/>
              </a:spcBef>
              <a:spcAft>
                <a:spcPts val="0"/>
              </a:spcAft>
              <a:buSzPts val="2600"/>
              <a:buFont typeface="Wingdings" panose="05000000000000000000" pitchFamily="2" charset="2"/>
              <a:buChar char="ü"/>
            </a:pPr>
            <a:endParaRPr lang="en-US" altLang="zh-TW" sz="16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4143170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96700" y="522850"/>
            <a:ext cx="6687600" cy="393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dirty="0">
                <a:latin typeface="標楷體" panose="03000509000000000000" pitchFamily="65" charset="-120"/>
                <a:ea typeface="標楷體" panose="03000509000000000000" pitchFamily="65" charset="-120"/>
              </a:rPr>
              <a:t>法院判斷</a:t>
            </a:r>
            <a:endParaRPr dirty="0">
              <a:latin typeface="標楷體" panose="03000509000000000000" pitchFamily="65" charset="-120"/>
              <a:ea typeface="標楷體" panose="03000509000000000000" pitchFamily="65" charset="-120"/>
            </a:endParaRPr>
          </a:p>
        </p:txBody>
      </p:sp>
      <p:sp>
        <p:nvSpPr>
          <p:cNvPr id="166" name="Google Shape;166;p19"/>
          <p:cNvSpPr txBox="1">
            <a:spLocks noGrp="1"/>
          </p:cNvSpPr>
          <p:nvPr>
            <p:ph type="body" idx="1"/>
          </p:nvPr>
        </p:nvSpPr>
        <p:spPr>
          <a:xfrm>
            <a:off x="2096700" y="1173950"/>
            <a:ext cx="6687600" cy="3249900"/>
          </a:xfrm>
          <a:prstGeom prst="rect">
            <a:avLst/>
          </a:prstGeom>
        </p:spPr>
        <p:txBody>
          <a:bodyPr spcFirstLastPara="1" wrap="square" lIns="0" tIns="0" rIns="0" bIns="0" anchor="t" anchorCtr="0">
            <a:noAutofit/>
          </a:bodyPr>
          <a:lstStyle/>
          <a:p>
            <a:pPr lvl="0" algn="l" rtl="0">
              <a:spcBef>
                <a:spcPts val="600"/>
              </a:spcBef>
              <a:spcAft>
                <a:spcPts val="0"/>
              </a:spcAft>
              <a:buSzPts val="2600"/>
              <a:buFont typeface="Wingdings" panose="05000000000000000000" pitchFamily="2" charset="2"/>
              <a:buChar char="ü"/>
            </a:pPr>
            <a:r>
              <a:rPr lang="zh-TW" altLang="en-US" sz="1600" dirty="0">
                <a:latin typeface="標楷體" panose="03000509000000000000" pitchFamily="65" charset="-120"/>
                <a:ea typeface="標楷體" panose="03000509000000000000" pitchFamily="65" charset="-120"/>
              </a:rPr>
              <a:t>現行法制就個人綜合所得稅固採收付實現制，然上開規定乃屬收付實現制之例外，故如符合上開規定之構成要件事實，稽徵機關即得以設算方式來認定租賃收入。</a:t>
            </a:r>
            <a:endParaRPr lang="en-US" altLang="zh-TW" sz="16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r>
              <a:rPr lang="zh-TW" altLang="en-US" sz="1600" dirty="0">
                <a:latin typeface="標楷體" panose="03000509000000000000" pitchFamily="65" charset="-120"/>
                <a:ea typeface="標楷體" panose="03000509000000000000" pitchFamily="65" charset="-120"/>
              </a:rPr>
              <a:t>惟有關原判決肯認系爭房屋</a:t>
            </a:r>
            <a:r>
              <a:rPr lang="en-US" altLang="zh-TW" sz="1600" dirty="0">
                <a:latin typeface="標楷體" panose="03000509000000000000" pitchFamily="65" charset="-120"/>
                <a:ea typeface="標楷體" panose="03000509000000000000" pitchFamily="65" charset="-120"/>
              </a:rPr>
              <a:t>102</a:t>
            </a:r>
            <a:r>
              <a:rPr lang="zh-TW" altLang="en-US" sz="1600" dirty="0">
                <a:latin typeface="標楷體" panose="03000509000000000000" pitchFamily="65" charset="-120"/>
                <a:ea typeface="標楷體" panose="03000509000000000000" pitchFamily="65" charset="-120"/>
              </a:rPr>
              <a:t>年度之標準租金為每坪每月</a:t>
            </a:r>
            <a:r>
              <a:rPr lang="en-US" altLang="zh-TW" sz="1600" dirty="0">
                <a:latin typeface="標楷體" panose="03000509000000000000" pitchFamily="65" charset="-120"/>
                <a:ea typeface="標楷體" panose="03000509000000000000" pitchFamily="65" charset="-120"/>
              </a:rPr>
              <a:t>1,241</a:t>
            </a:r>
            <a:r>
              <a:rPr lang="zh-TW" altLang="en-US" sz="1600" dirty="0">
                <a:latin typeface="標楷體" panose="03000509000000000000" pitchFamily="65" charset="-120"/>
                <a:ea typeface="標楷體" panose="03000509000000000000" pitchFamily="65" charset="-120"/>
              </a:rPr>
              <a:t>元部分，上訴人於原審時即一再爭執該標準租金計算之標準為何不明，且對於如何計算得出該金額及該認定依據等節，均有質疑。查據原判決援引前揭證據資料以觀，究系爭房屋之標準租金如何計算得出為每坪每月租金</a:t>
            </a:r>
            <a:r>
              <a:rPr lang="en-US" altLang="zh-TW" sz="1600" dirty="0">
                <a:latin typeface="標楷體" panose="03000509000000000000" pitchFamily="65" charset="-120"/>
                <a:ea typeface="標楷體" panose="03000509000000000000" pitchFamily="65" charset="-120"/>
              </a:rPr>
              <a:t>1,241</a:t>
            </a:r>
            <a:r>
              <a:rPr lang="zh-TW" altLang="en-US" sz="1600" dirty="0">
                <a:latin typeface="標楷體" panose="03000509000000000000" pitchFamily="65" charset="-120"/>
                <a:ea typeface="標楷體" panose="03000509000000000000" pitchFamily="65" charset="-120"/>
              </a:rPr>
              <a:t>元，該計算依據暨所憑相關資料為何，猶有未明。</a:t>
            </a:r>
            <a:endParaRPr lang="en-US" altLang="zh-TW" sz="1600" dirty="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zh-TW" altLang="en-US" sz="1600" dirty="0">
                <a:latin typeface="標楷體" panose="03000509000000000000" pitchFamily="65" charset="-120"/>
                <a:ea typeface="標楷體" panose="03000509000000000000" pitchFamily="65" charset="-120"/>
              </a:rPr>
              <a:t>是有關本件「非住家用房屋當地一般租金標準表」之實際內容為何？攸關本件被上訴人就系爭房屋之一般標準租金計算是否正確，被上訴人自有提供予上訴人檢視，以利核對、計算，原審亦有依職權調查該證據，以明事實之必要。</a:t>
            </a:r>
            <a:endParaRPr lang="en-US" altLang="zh-TW" sz="16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endParaRPr lang="zh-TW" altLang="en-US" sz="16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endParaRPr lang="en-US" altLang="zh-TW" sz="16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26141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C706BE73-C792-4D95-8624-BC4FF1B53A4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
        <p:nvSpPr>
          <p:cNvPr id="5" name="文字方塊 4">
            <a:extLst>
              <a:ext uri="{FF2B5EF4-FFF2-40B4-BE49-F238E27FC236}">
                <a16:creationId xmlns:a16="http://schemas.microsoft.com/office/drawing/2014/main" id="{E3028B6E-3E6D-4574-A11D-4A8889CC8222}"/>
              </a:ext>
            </a:extLst>
          </p:cNvPr>
          <p:cNvSpPr txBox="1"/>
          <p:nvPr/>
        </p:nvSpPr>
        <p:spPr>
          <a:xfrm>
            <a:off x="3966830" y="143824"/>
            <a:ext cx="1210340" cy="707886"/>
          </a:xfrm>
          <a:prstGeom prst="rect">
            <a:avLst/>
          </a:prstGeom>
          <a:noFill/>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大綱</a:t>
            </a:r>
          </a:p>
        </p:txBody>
      </p:sp>
      <p:sp>
        <p:nvSpPr>
          <p:cNvPr id="6" name="文字方塊 5">
            <a:extLst>
              <a:ext uri="{FF2B5EF4-FFF2-40B4-BE49-F238E27FC236}">
                <a16:creationId xmlns:a16="http://schemas.microsoft.com/office/drawing/2014/main" id="{81DE87E0-5951-49DB-AFD9-86868E055FC2}"/>
              </a:ext>
            </a:extLst>
          </p:cNvPr>
          <p:cNvSpPr txBox="1"/>
          <p:nvPr/>
        </p:nvSpPr>
        <p:spPr>
          <a:xfrm>
            <a:off x="1233377" y="1063256"/>
            <a:ext cx="6826102" cy="1569660"/>
          </a:xfrm>
          <a:prstGeom prst="rect">
            <a:avLst/>
          </a:prstGeom>
          <a:noFill/>
        </p:spPr>
        <p:txBody>
          <a:bodyPr wrap="square" rtlCol="0">
            <a:spAutoFit/>
          </a:bodyPr>
          <a:lstStyle/>
          <a:p>
            <a:pPr marL="342900" indent="-342900">
              <a:buFont typeface="+mj-lt"/>
              <a:buAutoNum type="arabicPeriod"/>
            </a:pPr>
            <a:r>
              <a:rPr lang="zh-TW" altLang="en-US" sz="3200" dirty="0">
                <a:latin typeface="標楷體" panose="03000509000000000000" pitchFamily="65" charset="-120"/>
                <a:ea typeface="標楷體" panose="03000509000000000000" pitchFamily="65" charset="-120"/>
              </a:rPr>
              <a:t>案例事實、爭點、雙方主張</a:t>
            </a:r>
            <a:endParaRPr lang="en-US" altLang="zh-TW" sz="3200" dirty="0">
              <a:latin typeface="標楷體" panose="03000509000000000000" pitchFamily="65" charset="-120"/>
              <a:ea typeface="標楷體" panose="03000509000000000000" pitchFamily="65" charset="-120"/>
            </a:endParaRPr>
          </a:p>
          <a:p>
            <a:pPr marL="342900" indent="-342900">
              <a:buFont typeface="+mj-lt"/>
              <a:buAutoNum type="arabicPeriod"/>
            </a:pPr>
            <a:r>
              <a:rPr lang="zh-TW" altLang="en-US" sz="3200" dirty="0">
                <a:latin typeface="標楷體" panose="03000509000000000000" pitchFamily="65" charset="-120"/>
                <a:ea typeface="標楷體" panose="03000509000000000000" pitchFamily="65" charset="-120"/>
              </a:rPr>
              <a:t>法院判斷</a:t>
            </a:r>
            <a:endParaRPr lang="en-US" altLang="zh-TW" sz="3200" dirty="0">
              <a:latin typeface="標楷體" panose="03000509000000000000" pitchFamily="65" charset="-120"/>
              <a:ea typeface="標楷體" panose="03000509000000000000" pitchFamily="65" charset="-120"/>
            </a:endParaRPr>
          </a:p>
          <a:p>
            <a:pPr marL="342900" indent="-342900">
              <a:buFont typeface="+mj-lt"/>
              <a:buAutoNum type="arabicPeriod"/>
            </a:pPr>
            <a:r>
              <a:rPr lang="zh-TW" altLang="en-US" sz="3200" dirty="0">
                <a:latin typeface="標楷體" panose="03000509000000000000" pitchFamily="65" charset="-120"/>
                <a:ea typeface="標楷體" panose="03000509000000000000" pitchFamily="65" charset="-120"/>
              </a:rPr>
              <a:t>結論</a:t>
            </a:r>
          </a:p>
        </p:txBody>
      </p:sp>
    </p:spTree>
    <p:extLst>
      <p:ext uri="{BB962C8B-B14F-4D97-AF65-F5344CB8AC3E}">
        <p14:creationId xmlns:p14="http://schemas.microsoft.com/office/powerpoint/2010/main" val="186410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96700" y="522850"/>
            <a:ext cx="6687600" cy="393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dirty="0">
                <a:latin typeface="標楷體" panose="03000509000000000000" pitchFamily="65" charset="-120"/>
                <a:ea typeface="標楷體" panose="03000509000000000000" pitchFamily="65" charset="-120"/>
              </a:rPr>
              <a:t>法院判斷</a:t>
            </a:r>
            <a:endParaRPr dirty="0">
              <a:latin typeface="標楷體" panose="03000509000000000000" pitchFamily="65" charset="-120"/>
              <a:ea typeface="標楷體" panose="03000509000000000000" pitchFamily="65" charset="-120"/>
            </a:endParaRPr>
          </a:p>
        </p:txBody>
      </p:sp>
      <p:sp>
        <p:nvSpPr>
          <p:cNvPr id="166" name="Google Shape;166;p19"/>
          <p:cNvSpPr txBox="1">
            <a:spLocks noGrp="1"/>
          </p:cNvSpPr>
          <p:nvPr>
            <p:ph type="body" idx="1"/>
          </p:nvPr>
        </p:nvSpPr>
        <p:spPr>
          <a:xfrm>
            <a:off x="2096700" y="1173950"/>
            <a:ext cx="6687600" cy="3249900"/>
          </a:xfrm>
          <a:prstGeom prst="rect">
            <a:avLst/>
          </a:prstGeom>
        </p:spPr>
        <p:txBody>
          <a:bodyPr spcFirstLastPara="1" wrap="square" lIns="0" tIns="0" rIns="0" bIns="0" anchor="t" anchorCtr="0">
            <a:noAutofit/>
          </a:bodyPr>
          <a:lstStyle/>
          <a:p>
            <a:pPr lvl="0" algn="l" rtl="0">
              <a:spcBef>
                <a:spcPts val="600"/>
              </a:spcBef>
              <a:spcAft>
                <a:spcPts val="0"/>
              </a:spcAft>
              <a:buSzPts val="2600"/>
              <a:buFont typeface="Wingdings" panose="05000000000000000000" pitchFamily="2" charset="2"/>
              <a:buChar char="ü"/>
            </a:pPr>
            <a:r>
              <a:rPr lang="zh-TW" altLang="en-US" sz="1600" dirty="0">
                <a:latin typeface="標楷體" panose="03000509000000000000" pitchFamily="65" charset="-120"/>
                <a:ea typeface="標楷體" panose="03000509000000000000" pitchFamily="65" charset="-120"/>
              </a:rPr>
              <a:t>本件系爭房屋</a:t>
            </a:r>
            <a:r>
              <a:rPr lang="en-US" altLang="zh-TW" sz="1600" dirty="0">
                <a:latin typeface="標楷體" panose="03000509000000000000" pitchFamily="65" charset="-120"/>
                <a:ea typeface="標楷體" panose="03000509000000000000" pitchFamily="65" charset="-120"/>
              </a:rPr>
              <a:t>102</a:t>
            </a:r>
            <a:r>
              <a:rPr lang="zh-TW" altLang="en-US" sz="1600" dirty="0">
                <a:latin typeface="標楷體" panose="03000509000000000000" pitchFamily="65" charset="-120"/>
                <a:ea typeface="標楷體" panose="03000509000000000000" pitchFamily="65" charset="-120"/>
              </a:rPr>
              <a:t>年度之標準租金核定是否合於財政部所核准被上訴人編訂之租金標準表，攸關被上訴人對於上訴人本件租賃所得之調增金額計算是否正確，有無合於前引所得稅法及納稅者權利保護法等相關規定，均有待原審進一步查證，以明實情。</a:t>
            </a:r>
            <a:endParaRPr lang="en-US" altLang="zh-TW" sz="16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r>
              <a:rPr lang="zh-TW" altLang="en-US" sz="1600" dirty="0">
                <a:latin typeface="標楷體" panose="03000509000000000000" pitchFamily="65" charset="-120"/>
                <a:ea typeface="標楷體" panose="03000509000000000000" pitchFamily="65" charset="-120"/>
              </a:rPr>
              <a:t>原判決就此有未盡職權調查義務，且未說明上訴人此部分主張不足採之理由，即維持原處分關於核增此部分之租賃所得，顯有判決違背法令及判決不備理由之違誤。</a:t>
            </a:r>
          </a:p>
          <a:p>
            <a:pPr lvl="0" algn="l" rtl="0">
              <a:spcBef>
                <a:spcPts val="600"/>
              </a:spcBef>
              <a:spcAft>
                <a:spcPts val="0"/>
              </a:spcAft>
              <a:buSzPts val="2600"/>
              <a:buFont typeface="Wingdings" panose="05000000000000000000" pitchFamily="2" charset="2"/>
              <a:buChar char="ü"/>
            </a:pPr>
            <a:endParaRPr lang="en-US" altLang="zh-TW" sz="16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2008190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ctrTitle"/>
          </p:nvPr>
        </p:nvSpPr>
        <p:spPr>
          <a:xfrm>
            <a:off x="1461450" y="1752277"/>
            <a:ext cx="62211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結論</a:t>
            </a:r>
            <a:endParaRPr dirty="0">
              <a:latin typeface="微軟正黑體" panose="020B0604030504040204" pitchFamily="34" charset="-120"/>
              <a:ea typeface="微軟正黑體" panose="020B0604030504040204" pitchFamily="34" charset="-120"/>
            </a:endParaRPr>
          </a:p>
        </p:txBody>
      </p:sp>
      <p:sp>
        <p:nvSpPr>
          <p:cNvPr id="160" name="Google Shape;160;p18"/>
          <p:cNvSpPr txBox="1"/>
          <p:nvPr/>
        </p:nvSpPr>
        <p:spPr>
          <a:xfrm>
            <a:off x="4067100" y="0"/>
            <a:ext cx="1009800" cy="159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4800" dirty="0">
                <a:solidFill>
                  <a:srgbClr val="FFFFFF"/>
                </a:solidFill>
              </a:rPr>
              <a:t>3</a:t>
            </a:r>
            <a:endParaRPr sz="4800" dirty="0">
              <a:solidFill>
                <a:srgbClr val="FFFFFF"/>
              </a:solidFill>
            </a:endParaRPr>
          </a:p>
        </p:txBody>
      </p:sp>
      <p:sp>
        <p:nvSpPr>
          <p:cNvPr id="3" name="副標題 2">
            <a:extLst>
              <a:ext uri="{FF2B5EF4-FFF2-40B4-BE49-F238E27FC236}">
                <a16:creationId xmlns:a16="http://schemas.microsoft.com/office/drawing/2014/main" id="{396A5516-CB1E-4084-947A-889582756EA3}"/>
              </a:ext>
            </a:extLst>
          </p:cNvPr>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4049429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96700" y="522850"/>
            <a:ext cx="6687600" cy="393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dirty="0">
                <a:latin typeface="標楷體" panose="03000509000000000000" pitchFamily="65" charset="-120"/>
                <a:ea typeface="標楷體" panose="03000509000000000000" pitchFamily="65" charset="-120"/>
              </a:rPr>
              <a:t>結論</a:t>
            </a:r>
            <a:endParaRPr dirty="0">
              <a:latin typeface="標楷體" panose="03000509000000000000" pitchFamily="65" charset="-120"/>
              <a:ea typeface="標楷體" panose="03000509000000000000" pitchFamily="65" charset="-120"/>
            </a:endParaRPr>
          </a:p>
        </p:txBody>
      </p:sp>
      <p:graphicFrame>
        <p:nvGraphicFramePr>
          <p:cNvPr id="2" name="資料庫圖表 1">
            <a:extLst>
              <a:ext uri="{FF2B5EF4-FFF2-40B4-BE49-F238E27FC236}">
                <a16:creationId xmlns:a16="http://schemas.microsoft.com/office/drawing/2014/main" id="{D60771D9-A531-43BA-81F3-D77B9482E04E}"/>
              </a:ext>
            </a:extLst>
          </p:cNvPr>
          <p:cNvGraphicFramePr/>
          <p:nvPr>
            <p:extLst>
              <p:ext uri="{D42A27DB-BD31-4B8C-83A1-F6EECF244321}">
                <p14:modId xmlns:p14="http://schemas.microsoft.com/office/powerpoint/2010/main" val="1039951851"/>
              </p:ext>
            </p:extLst>
          </p:nvPr>
        </p:nvGraphicFramePr>
        <p:xfrm>
          <a:off x="2096700" y="1173950"/>
          <a:ext cx="6687600" cy="3249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313690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29F534-EDA7-4967-A3E4-6AF6666260A6}"/>
              </a:ext>
            </a:extLst>
          </p:cNvPr>
          <p:cNvSpPr>
            <a:spLocks noGrp="1"/>
          </p:cNvSpPr>
          <p:nvPr>
            <p:ph type="title"/>
          </p:nvPr>
        </p:nvSpPr>
        <p:spPr/>
        <p:txBody>
          <a:bodyPr/>
          <a:lstStyle/>
          <a:p>
            <a:pPr algn="ctr"/>
            <a:r>
              <a:rPr lang="zh-TW" altLang="en-US" dirty="0">
                <a:latin typeface="標楷體" panose="03000509000000000000" pitchFamily="65" charset="-120"/>
                <a:ea typeface="標楷體" panose="03000509000000000000" pitchFamily="65" charset="-120"/>
              </a:rPr>
              <a:t>結論</a:t>
            </a:r>
            <a:endParaRPr lang="zh-TW" altLang="en-US" dirty="0"/>
          </a:p>
        </p:txBody>
      </p:sp>
      <p:sp>
        <p:nvSpPr>
          <p:cNvPr id="3" name="文字版面配置區 2">
            <a:extLst>
              <a:ext uri="{FF2B5EF4-FFF2-40B4-BE49-F238E27FC236}">
                <a16:creationId xmlns:a16="http://schemas.microsoft.com/office/drawing/2014/main" id="{5905C123-FE92-4725-981A-07D882C097A9}"/>
              </a:ext>
            </a:extLst>
          </p:cNvPr>
          <p:cNvSpPr>
            <a:spLocks noGrp="1"/>
          </p:cNvSpPr>
          <p:nvPr>
            <p:ph type="body" idx="1"/>
          </p:nvPr>
        </p:nvSpPr>
        <p:spPr/>
        <p:txBody>
          <a:bodyPr/>
          <a:lstStyle/>
          <a:p>
            <a:pPr>
              <a:buFont typeface="Wingdings" panose="05000000000000000000" pitchFamily="2" charset="2"/>
              <a:buChar char="ü"/>
            </a:pPr>
            <a:r>
              <a:rPr lang="zh-TW" altLang="en-US" dirty="0"/>
              <a:t>濫用法律形式</a:t>
            </a:r>
            <a:r>
              <a:rPr lang="en-US" altLang="zh-TW" dirty="0"/>
              <a:t>?</a:t>
            </a:r>
          </a:p>
          <a:p>
            <a:pPr>
              <a:buFont typeface="Wingdings" panose="05000000000000000000" pitchFamily="2" charset="2"/>
              <a:buChar char="ü"/>
            </a:pPr>
            <a:r>
              <a:rPr lang="zh-TW" altLang="en-US" dirty="0"/>
              <a:t>租稅規避</a:t>
            </a:r>
            <a:r>
              <a:rPr lang="en-US" altLang="zh-TW" dirty="0"/>
              <a:t>?</a:t>
            </a:r>
          </a:p>
          <a:p>
            <a:pPr>
              <a:buFont typeface="Wingdings" panose="05000000000000000000" pitchFamily="2" charset="2"/>
              <a:buChar char="ü"/>
            </a:pPr>
            <a:r>
              <a:rPr lang="zh-TW" altLang="en-US" dirty="0"/>
              <a:t>借名經濟實質 </a:t>
            </a:r>
            <a:r>
              <a:rPr lang="en-US" altLang="zh-TW" dirty="0"/>
              <a:t>V. </a:t>
            </a:r>
            <a:r>
              <a:rPr lang="zh-TW" altLang="en-US" dirty="0"/>
              <a:t>物權法定主</a:t>
            </a:r>
            <a:r>
              <a:rPr lang="en-US" altLang="zh-TW" dirty="0"/>
              <a:t> </a:t>
            </a:r>
          </a:p>
        </p:txBody>
      </p:sp>
      <p:sp>
        <p:nvSpPr>
          <p:cNvPr id="4" name="投影片編號版面配置區 3">
            <a:extLst>
              <a:ext uri="{FF2B5EF4-FFF2-40B4-BE49-F238E27FC236}">
                <a16:creationId xmlns:a16="http://schemas.microsoft.com/office/drawing/2014/main" id="{CDD48262-D698-4949-94D6-094F3BA90C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1707082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sp>
        <p:nvSpPr>
          <p:cNvPr id="386" name="Google Shape;386;p36"/>
          <p:cNvSpPr txBox="1">
            <a:spLocks noGrp="1"/>
          </p:cNvSpPr>
          <p:nvPr>
            <p:ph type="ctrTitle" idx="4294967295"/>
          </p:nvPr>
        </p:nvSpPr>
        <p:spPr>
          <a:xfrm>
            <a:off x="1275150" y="1920020"/>
            <a:ext cx="6593700" cy="807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t>Thank</a:t>
            </a:r>
            <a:r>
              <a:rPr lang="zh-TW" altLang="en-US" sz="6000" dirty="0"/>
              <a:t> </a:t>
            </a:r>
            <a:r>
              <a:rPr lang="en-US" altLang="zh-TW" sz="6000" dirty="0"/>
              <a:t>You</a:t>
            </a:r>
            <a:r>
              <a:rPr lang="en" sz="6000" dirty="0"/>
              <a:t>!</a:t>
            </a:r>
            <a:endParaRPr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87" name="Google Shape;187;p20"/>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55" name="文字方塊 54">
            <a:extLst>
              <a:ext uri="{FF2B5EF4-FFF2-40B4-BE49-F238E27FC236}">
                <a16:creationId xmlns:a16="http://schemas.microsoft.com/office/drawing/2014/main" id="{026030E3-265A-4245-9791-F56D02BCA386}"/>
              </a:ext>
            </a:extLst>
          </p:cNvPr>
          <p:cNvSpPr txBox="1"/>
          <p:nvPr/>
        </p:nvSpPr>
        <p:spPr>
          <a:xfrm>
            <a:off x="3453809" y="250149"/>
            <a:ext cx="2236381"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歷審判決</a:t>
            </a:r>
          </a:p>
        </p:txBody>
      </p:sp>
      <p:graphicFrame>
        <p:nvGraphicFramePr>
          <p:cNvPr id="2" name="表格 1">
            <a:extLst>
              <a:ext uri="{FF2B5EF4-FFF2-40B4-BE49-F238E27FC236}">
                <a16:creationId xmlns:a16="http://schemas.microsoft.com/office/drawing/2014/main" id="{5CDA0841-9DBC-4111-90C9-A56FE8476A9D}"/>
              </a:ext>
            </a:extLst>
          </p:cNvPr>
          <p:cNvGraphicFramePr>
            <a:graphicFrameLocks noGrp="1"/>
          </p:cNvGraphicFramePr>
          <p:nvPr>
            <p:extLst>
              <p:ext uri="{D42A27DB-BD31-4B8C-83A1-F6EECF244321}">
                <p14:modId xmlns:p14="http://schemas.microsoft.com/office/powerpoint/2010/main" val="3371422519"/>
              </p:ext>
            </p:extLst>
          </p:nvPr>
        </p:nvGraphicFramePr>
        <p:xfrm>
          <a:off x="729229" y="1444625"/>
          <a:ext cx="7685540" cy="2266216"/>
        </p:xfrm>
        <a:graphic>
          <a:graphicData uri="http://schemas.openxmlformats.org/drawingml/2006/table">
            <a:tbl>
              <a:tblPr>
                <a:tableStyleId>{775DCB02-9BB8-47FD-8907-85C794F793BA}</a:tableStyleId>
              </a:tblPr>
              <a:tblGrid>
                <a:gridCol w="1921385">
                  <a:extLst>
                    <a:ext uri="{9D8B030D-6E8A-4147-A177-3AD203B41FA5}">
                      <a16:colId xmlns:a16="http://schemas.microsoft.com/office/drawing/2014/main" val="1729790995"/>
                    </a:ext>
                  </a:extLst>
                </a:gridCol>
                <a:gridCol w="3238669">
                  <a:extLst>
                    <a:ext uri="{9D8B030D-6E8A-4147-A177-3AD203B41FA5}">
                      <a16:colId xmlns:a16="http://schemas.microsoft.com/office/drawing/2014/main" val="1987484603"/>
                    </a:ext>
                  </a:extLst>
                </a:gridCol>
                <a:gridCol w="1146628">
                  <a:extLst>
                    <a:ext uri="{9D8B030D-6E8A-4147-A177-3AD203B41FA5}">
                      <a16:colId xmlns:a16="http://schemas.microsoft.com/office/drawing/2014/main" val="2942959408"/>
                    </a:ext>
                  </a:extLst>
                </a:gridCol>
                <a:gridCol w="1378858">
                  <a:extLst>
                    <a:ext uri="{9D8B030D-6E8A-4147-A177-3AD203B41FA5}">
                      <a16:colId xmlns:a16="http://schemas.microsoft.com/office/drawing/2014/main" val="241851664"/>
                    </a:ext>
                  </a:extLst>
                </a:gridCol>
              </a:tblGrid>
              <a:tr h="338833">
                <a:tc>
                  <a:txBody>
                    <a:bodyPr/>
                    <a:lstStyle/>
                    <a:p>
                      <a:pPr algn="ctr"/>
                      <a:r>
                        <a:rPr lang="zh-TW" altLang="en-US" sz="1600" dirty="0">
                          <a:effectLst/>
                          <a:latin typeface="標楷體" panose="03000509000000000000" pitchFamily="65" charset="-120"/>
                          <a:ea typeface="標楷體" panose="03000509000000000000" pitchFamily="65" charset="-120"/>
                        </a:rPr>
                        <a:t>法院</a:t>
                      </a:r>
                    </a:p>
                  </a:txBody>
                  <a:tcPr marL="30480" marR="22860" marT="7620" marB="0" anchor="ctr"/>
                </a:tc>
                <a:tc>
                  <a:txBody>
                    <a:bodyPr/>
                    <a:lstStyle/>
                    <a:p>
                      <a:pPr algn="ctr"/>
                      <a:r>
                        <a:rPr lang="zh-TW" altLang="en-US" sz="1600" dirty="0">
                          <a:effectLst/>
                          <a:latin typeface="標楷體" panose="03000509000000000000" pitchFamily="65" charset="-120"/>
                          <a:ea typeface="標楷體" panose="03000509000000000000" pitchFamily="65" charset="-120"/>
                        </a:rPr>
                        <a:t>案號</a:t>
                      </a:r>
                    </a:p>
                  </a:txBody>
                  <a:tcPr marL="30480" marR="22860" marT="7620" marB="0" anchor="ctr"/>
                </a:tc>
                <a:tc>
                  <a:txBody>
                    <a:bodyPr/>
                    <a:lstStyle/>
                    <a:p>
                      <a:pPr algn="ctr"/>
                      <a:r>
                        <a:rPr lang="zh-TW" altLang="en-US" sz="1600">
                          <a:effectLst/>
                          <a:latin typeface="標楷體" panose="03000509000000000000" pitchFamily="65" charset="-120"/>
                          <a:ea typeface="標楷體" panose="03000509000000000000" pitchFamily="65" charset="-120"/>
                        </a:rPr>
                        <a:t>裁判日期</a:t>
                      </a:r>
                    </a:p>
                  </a:txBody>
                  <a:tcPr marL="30480" marR="22860" marT="7620" marB="0" anchor="ctr"/>
                </a:tc>
                <a:tc>
                  <a:txBody>
                    <a:bodyPr/>
                    <a:lstStyle/>
                    <a:p>
                      <a:pPr algn="ctr"/>
                      <a:r>
                        <a:rPr lang="zh-TW" altLang="en-US" sz="1600" dirty="0">
                          <a:effectLst/>
                          <a:latin typeface="標楷體" panose="03000509000000000000" pitchFamily="65" charset="-120"/>
                          <a:ea typeface="標楷體" panose="03000509000000000000" pitchFamily="65" charset="-120"/>
                        </a:rPr>
                        <a:t>參考資訊</a:t>
                      </a:r>
                    </a:p>
                  </a:txBody>
                  <a:tcPr marL="30480" marR="22860" marT="7620" marB="0" anchor="ctr"/>
                </a:tc>
                <a:extLst>
                  <a:ext uri="{0D108BD9-81ED-4DB2-BD59-A6C34878D82A}">
                    <a16:rowId xmlns:a16="http://schemas.microsoft.com/office/drawing/2014/main" val="4016942759"/>
                  </a:ext>
                </a:extLst>
              </a:tr>
              <a:tr h="642461">
                <a:tc>
                  <a:txBody>
                    <a:bodyPr/>
                    <a:lstStyle/>
                    <a:p>
                      <a:pPr algn="l"/>
                      <a:r>
                        <a:rPr lang="zh-TW" altLang="en-US" sz="1600" dirty="0">
                          <a:effectLst/>
                          <a:latin typeface="標楷體" panose="03000509000000000000" pitchFamily="65" charset="-120"/>
                          <a:ea typeface="標楷體" panose="03000509000000000000" pitchFamily="65" charset="-120"/>
                        </a:rPr>
                        <a:t>臺北高等行政法院</a:t>
                      </a:r>
                    </a:p>
                  </a:txBody>
                  <a:tcPr marL="30480" marR="22860" marT="7620" marB="0" anchor="ctr"/>
                </a:tc>
                <a:tc>
                  <a:txBody>
                    <a:bodyPr/>
                    <a:lstStyle/>
                    <a:p>
                      <a:pPr algn="l"/>
                      <a:r>
                        <a:rPr lang="en-US" altLang="zh-TW" sz="1600" dirty="0">
                          <a:effectLst/>
                          <a:latin typeface="標楷體" panose="03000509000000000000" pitchFamily="65" charset="-120"/>
                          <a:ea typeface="標楷體" panose="03000509000000000000" pitchFamily="65" charset="-120"/>
                        </a:rPr>
                        <a:t>106 </a:t>
                      </a:r>
                      <a:r>
                        <a:rPr lang="zh-TW" altLang="en-US" sz="1600" dirty="0">
                          <a:effectLst/>
                          <a:latin typeface="標楷體" panose="03000509000000000000" pitchFamily="65" charset="-120"/>
                          <a:ea typeface="標楷體" panose="03000509000000000000" pitchFamily="65" charset="-120"/>
                        </a:rPr>
                        <a:t>年度 訴 字第 </a:t>
                      </a:r>
                      <a:r>
                        <a:rPr lang="en-US" altLang="zh-TW" sz="1600" dirty="0">
                          <a:effectLst/>
                          <a:latin typeface="標楷體" panose="03000509000000000000" pitchFamily="65" charset="-120"/>
                          <a:ea typeface="標楷體" panose="03000509000000000000" pitchFamily="65" charset="-120"/>
                        </a:rPr>
                        <a:t>1777 </a:t>
                      </a:r>
                      <a:r>
                        <a:rPr lang="zh-TW" altLang="en-US" sz="1600" dirty="0">
                          <a:effectLst/>
                          <a:latin typeface="標楷體" panose="03000509000000000000" pitchFamily="65" charset="-120"/>
                          <a:ea typeface="標楷體" panose="03000509000000000000" pitchFamily="65" charset="-120"/>
                        </a:rPr>
                        <a:t>號判決</a:t>
                      </a:r>
                    </a:p>
                  </a:txBody>
                  <a:tcPr marL="30480" marR="22860" marT="7620" marB="0" anchor="ctr"/>
                </a:tc>
                <a:tc>
                  <a:txBody>
                    <a:bodyPr/>
                    <a:lstStyle/>
                    <a:p>
                      <a:pPr algn="ctr"/>
                      <a:r>
                        <a:rPr lang="en-US" altLang="zh-TW" sz="1600" dirty="0">
                          <a:effectLst/>
                          <a:latin typeface="標楷體" panose="03000509000000000000" pitchFamily="65" charset="-120"/>
                          <a:ea typeface="標楷體" panose="03000509000000000000" pitchFamily="65" charset="-120"/>
                        </a:rPr>
                        <a:t>107.12.06</a:t>
                      </a:r>
                    </a:p>
                  </a:txBody>
                  <a:tcPr marL="30480" marR="22860" marT="7620" marB="0" anchor="ctr"/>
                </a:tc>
                <a:tc>
                  <a:txBody>
                    <a:bodyPr/>
                    <a:lstStyle/>
                    <a:p>
                      <a:pPr algn="ctr"/>
                      <a:r>
                        <a:rPr lang="zh-TW" altLang="en-US" sz="1600" dirty="0">
                          <a:effectLst/>
                          <a:latin typeface="標楷體" panose="03000509000000000000" pitchFamily="65" charset="-120"/>
                          <a:ea typeface="標楷體" panose="03000509000000000000" pitchFamily="65" charset="-120"/>
                        </a:rPr>
                        <a:t>原告敗訴</a:t>
                      </a:r>
                    </a:p>
                  </a:txBody>
                  <a:tcPr marL="30480" marR="22860" marT="7620" marB="0" anchor="ctr"/>
                </a:tc>
                <a:extLst>
                  <a:ext uri="{0D108BD9-81ED-4DB2-BD59-A6C34878D82A}">
                    <a16:rowId xmlns:a16="http://schemas.microsoft.com/office/drawing/2014/main" val="2142443638"/>
                  </a:ext>
                </a:extLst>
              </a:tr>
              <a:tr h="642461">
                <a:tc>
                  <a:txBody>
                    <a:bodyPr/>
                    <a:lstStyle/>
                    <a:p>
                      <a:pPr algn="l"/>
                      <a:r>
                        <a:rPr lang="zh-TW" altLang="en-US" sz="1600" dirty="0">
                          <a:effectLst/>
                          <a:latin typeface="標楷體" panose="03000509000000000000" pitchFamily="65" charset="-120"/>
                          <a:ea typeface="標楷體" panose="03000509000000000000" pitchFamily="65" charset="-120"/>
                        </a:rPr>
                        <a:t>最高行政法院</a:t>
                      </a:r>
                    </a:p>
                  </a:txBody>
                  <a:tcPr marL="30480" marR="22860" marT="7620" marB="0" anchor="ctr"/>
                </a:tc>
                <a:tc>
                  <a:txBody>
                    <a:bodyPr/>
                    <a:lstStyle/>
                    <a:p>
                      <a:pPr algn="l"/>
                      <a:r>
                        <a:rPr lang="en-US" altLang="zh-TW" sz="1600" dirty="0">
                          <a:effectLst/>
                          <a:latin typeface="標楷體" panose="03000509000000000000" pitchFamily="65" charset="-120"/>
                          <a:ea typeface="標楷體" panose="03000509000000000000" pitchFamily="65" charset="-120"/>
                        </a:rPr>
                        <a:t>109 </a:t>
                      </a:r>
                      <a:r>
                        <a:rPr lang="zh-TW" altLang="en-US" sz="1600" dirty="0">
                          <a:effectLst/>
                          <a:latin typeface="標楷體" panose="03000509000000000000" pitchFamily="65" charset="-120"/>
                          <a:ea typeface="標楷體" panose="03000509000000000000" pitchFamily="65" charset="-120"/>
                        </a:rPr>
                        <a:t>年度 判 字第 </a:t>
                      </a:r>
                      <a:r>
                        <a:rPr lang="en-US" altLang="zh-TW" sz="1600" dirty="0">
                          <a:effectLst/>
                          <a:latin typeface="標楷體" panose="03000509000000000000" pitchFamily="65" charset="-120"/>
                          <a:ea typeface="標楷體" panose="03000509000000000000" pitchFamily="65" charset="-120"/>
                        </a:rPr>
                        <a:t>202 </a:t>
                      </a:r>
                      <a:r>
                        <a:rPr lang="zh-TW" altLang="en-US" sz="1600" dirty="0">
                          <a:effectLst/>
                          <a:latin typeface="標楷體" panose="03000509000000000000" pitchFamily="65" charset="-120"/>
                          <a:ea typeface="標楷體" panose="03000509000000000000" pitchFamily="65" charset="-120"/>
                        </a:rPr>
                        <a:t>號判決</a:t>
                      </a:r>
                    </a:p>
                  </a:txBody>
                  <a:tcPr marL="30480" marR="22860" marT="7620" marB="0" anchor="ctr"/>
                </a:tc>
                <a:tc>
                  <a:txBody>
                    <a:bodyPr/>
                    <a:lstStyle/>
                    <a:p>
                      <a:pPr algn="ctr"/>
                      <a:r>
                        <a:rPr lang="en-US" altLang="zh-TW" sz="1600" dirty="0">
                          <a:effectLst/>
                          <a:latin typeface="標楷體" panose="03000509000000000000" pitchFamily="65" charset="-120"/>
                          <a:ea typeface="標楷體" panose="03000509000000000000" pitchFamily="65" charset="-120"/>
                        </a:rPr>
                        <a:t>109.04.16</a:t>
                      </a:r>
                    </a:p>
                  </a:txBody>
                  <a:tcPr marL="30480" marR="22860" marT="7620" marB="0" anchor="ctr"/>
                </a:tc>
                <a:tc>
                  <a:txBody>
                    <a:bodyPr/>
                    <a:lstStyle/>
                    <a:p>
                      <a:pPr algn="ctr"/>
                      <a:r>
                        <a:rPr lang="zh-TW" altLang="en-US" sz="1600" dirty="0">
                          <a:effectLst/>
                          <a:latin typeface="標楷體" panose="03000509000000000000" pitchFamily="65" charset="-120"/>
                          <a:ea typeface="標楷體" panose="03000509000000000000" pitchFamily="65" charset="-120"/>
                        </a:rPr>
                        <a:t>原判決廢棄</a:t>
                      </a:r>
                      <a:endParaRPr lang="en-US" altLang="zh-TW" sz="1600" dirty="0">
                        <a:effectLst/>
                        <a:latin typeface="標楷體" panose="03000509000000000000" pitchFamily="65" charset="-120"/>
                        <a:ea typeface="標楷體" panose="03000509000000000000" pitchFamily="65" charset="-120"/>
                      </a:endParaRPr>
                    </a:p>
                    <a:p>
                      <a:pPr algn="ctr"/>
                      <a:r>
                        <a:rPr lang="zh-TW" altLang="en-US" sz="1600" dirty="0">
                          <a:effectLst/>
                          <a:latin typeface="標楷體" panose="03000509000000000000" pitchFamily="65" charset="-120"/>
                          <a:ea typeface="標楷體" panose="03000509000000000000" pitchFamily="65" charset="-120"/>
                        </a:rPr>
                        <a:t>發回</a:t>
                      </a:r>
                    </a:p>
                  </a:txBody>
                  <a:tcPr marL="30480" marR="22860" marT="7620" marB="0" anchor="ctr"/>
                </a:tc>
                <a:extLst>
                  <a:ext uri="{0D108BD9-81ED-4DB2-BD59-A6C34878D82A}">
                    <a16:rowId xmlns:a16="http://schemas.microsoft.com/office/drawing/2014/main" val="3131508205"/>
                  </a:ext>
                </a:extLst>
              </a:tr>
              <a:tr h="642461">
                <a:tc>
                  <a:txBody>
                    <a:bodyPr/>
                    <a:lstStyle/>
                    <a:p>
                      <a:pPr algn="l"/>
                      <a:r>
                        <a:rPr lang="zh-TW" altLang="en-US" sz="1600" dirty="0">
                          <a:effectLst/>
                          <a:latin typeface="標楷體" panose="03000509000000000000" pitchFamily="65" charset="-120"/>
                          <a:ea typeface="標楷體" panose="03000509000000000000" pitchFamily="65" charset="-120"/>
                        </a:rPr>
                        <a:t>臺北高等行政法院</a:t>
                      </a:r>
                    </a:p>
                  </a:txBody>
                  <a:tcPr marL="30480" marR="22860" marT="7620" marB="0" anchor="ctr"/>
                </a:tc>
                <a:tc>
                  <a:txBody>
                    <a:bodyPr/>
                    <a:lstStyle/>
                    <a:p>
                      <a:pPr algn="l"/>
                      <a:r>
                        <a:rPr lang="en-US" altLang="zh-TW" sz="1600" dirty="0">
                          <a:effectLst/>
                          <a:latin typeface="標楷體" panose="03000509000000000000" pitchFamily="65" charset="-120"/>
                          <a:ea typeface="標楷體" panose="03000509000000000000" pitchFamily="65" charset="-120"/>
                        </a:rPr>
                        <a:t>109 </a:t>
                      </a:r>
                      <a:r>
                        <a:rPr lang="zh-TW" altLang="en-US" sz="1600" dirty="0">
                          <a:effectLst/>
                          <a:latin typeface="標楷體" panose="03000509000000000000" pitchFamily="65" charset="-120"/>
                          <a:ea typeface="標楷體" panose="03000509000000000000" pitchFamily="65" charset="-120"/>
                        </a:rPr>
                        <a:t>年度 訴更一 字第 </a:t>
                      </a:r>
                      <a:r>
                        <a:rPr lang="en-US" altLang="zh-TW" sz="1600" dirty="0">
                          <a:effectLst/>
                          <a:latin typeface="標楷體" panose="03000509000000000000" pitchFamily="65" charset="-120"/>
                          <a:ea typeface="標楷體" panose="03000509000000000000" pitchFamily="65" charset="-120"/>
                        </a:rPr>
                        <a:t>33 </a:t>
                      </a:r>
                      <a:r>
                        <a:rPr lang="zh-TW" altLang="en-US" sz="1600" dirty="0">
                          <a:effectLst/>
                          <a:latin typeface="標楷體" panose="03000509000000000000" pitchFamily="65" charset="-120"/>
                          <a:ea typeface="標楷體" panose="03000509000000000000" pitchFamily="65" charset="-120"/>
                        </a:rPr>
                        <a:t>號判決</a:t>
                      </a:r>
                    </a:p>
                  </a:txBody>
                  <a:tcPr marL="30480" marR="22860" marT="7620" marB="0" anchor="ctr"/>
                </a:tc>
                <a:tc>
                  <a:txBody>
                    <a:bodyPr/>
                    <a:lstStyle/>
                    <a:p>
                      <a:pPr algn="ctr"/>
                      <a:r>
                        <a:rPr lang="en-US" altLang="zh-TW" sz="1600" dirty="0">
                          <a:effectLst/>
                          <a:latin typeface="標楷體" panose="03000509000000000000" pitchFamily="65" charset="-120"/>
                          <a:ea typeface="標楷體" panose="03000509000000000000" pitchFamily="65" charset="-120"/>
                        </a:rPr>
                        <a:t>109.11.26</a:t>
                      </a:r>
                    </a:p>
                  </a:txBody>
                  <a:tcPr marL="30480" marR="22860" marT="762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600" dirty="0">
                          <a:effectLst/>
                          <a:latin typeface="標楷體" panose="03000509000000000000" pitchFamily="65" charset="-120"/>
                          <a:ea typeface="標楷體" panose="03000509000000000000" pitchFamily="65" charset="-120"/>
                        </a:rPr>
                        <a:t>原告敗訴</a:t>
                      </a:r>
                    </a:p>
                    <a:p>
                      <a:pPr algn="ctr"/>
                      <a:r>
                        <a:rPr lang="zh-TW" altLang="en-US" sz="1600" b="1" dirty="0">
                          <a:solidFill>
                            <a:srgbClr val="FF0000"/>
                          </a:solidFill>
                          <a:latin typeface="標楷體" panose="03000509000000000000" pitchFamily="65" charset="-120"/>
                          <a:ea typeface="標楷體" panose="03000509000000000000" pitchFamily="65" charset="-120"/>
                        </a:rPr>
                        <a:t>上訴最高行</a:t>
                      </a:r>
                    </a:p>
                  </a:txBody>
                  <a:tcPr anchor="ctr"/>
                </a:tc>
                <a:extLst>
                  <a:ext uri="{0D108BD9-81ED-4DB2-BD59-A6C34878D82A}">
                    <a16:rowId xmlns:a16="http://schemas.microsoft.com/office/drawing/2014/main" val="904061493"/>
                  </a:ext>
                </a:extLst>
              </a:tr>
            </a:tbl>
          </a:graphicData>
        </a:graphic>
      </p:graphicFrame>
      <p:sp>
        <p:nvSpPr>
          <p:cNvPr id="3" name="Rectangle 2">
            <a:extLst>
              <a:ext uri="{FF2B5EF4-FFF2-40B4-BE49-F238E27FC236}">
                <a16:creationId xmlns:a16="http://schemas.microsoft.com/office/drawing/2014/main" id="{378785F2-5835-4D01-AFFD-135F2494241D}"/>
              </a:ext>
            </a:extLst>
          </p:cNvPr>
          <p:cNvSpPr>
            <a:spLocks noChangeArrowheads="1"/>
          </p:cNvSpPr>
          <p:nvPr/>
        </p:nvSpPr>
        <p:spPr bwMode="auto">
          <a:xfrm>
            <a:off x="623888"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TW" altLang="zh-TW" sz="1800" b="0" i="0" u="none" strike="noStrike" cap="none" normalizeH="0" baseline="0">
                <a:ln>
                  <a:noFill/>
                </a:ln>
                <a:solidFill>
                  <a:schemeClr val="tx1"/>
                </a:solidFill>
                <a:effectLst/>
                <a:latin typeface="Arial" panose="020B0604020202020204" pitchFamily="34" charset="0"/>
              </a:rPr>
            </a:br>
            <a:endParaRPr kumimoji="0" lang="zh-TW" altLang="zh-TW"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341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87" name="Google Shape;187;p20"/>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55" name="文字方塊 54">
            <a:extLst>
              <a:ext uri="{FF2B5EF4-FFF2-40B4-BE49-F238E27FC236}">
                <a16:creationId xmlns:a16="http://schemas.microsoft.com/office/drawing/2014/main" id="{026030E3-265A-4245-9791-F56D02BCA386}"/>
              </a:ext>
            </a:extLst>
          </p:cNvPr>
          <p:cNvSpPr txBox="1"/>
          <p:nvPr/>
        </p:nvSpPr>
        <p:spPr>
          <a:xfrm>
            <a:off x="3453809" y="250149"/>
            <a:ext cx="2236381"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案例事實</a:t>
            </a:r>
          </a:p>
        </p:txBody>
      </p:sp>
      <p:sp>
        <p:nvSpPr>
          <p:cNvPr id="5" name="文字方塊 4">
            <a:extLst>
              <a:ext uri="{FF2B5EF4-FFF2-40B4-BE49-F238E27FC236}">
                <a16:creationId xmlns:a16="http://schemas.microsoft.com/office/drawing/2014/main" id="{FFD27CB3-DC78-4547-AC71-737D81E8FBC3}"/>
              </a:ext>
            </a:extLst>
          </p:cNvPr>
          <p:cNvSpPr txBox="1"/>
          <p:nvPr/>
        </p:nvSpPr>
        <p:spPr>
          <a:xfrm>
            <a:off x="404298" y="1128524"/>
            <a:ext cx="8335401" cy="2523768"/>
          </a:xfrm>
          <a:prstGeom prst="rect">
            <a:avLst/>
          </a:prstGeom>
          <a:noFill/>
        </p:spPr>
        <p:txBody>
          <a:bodyPr wrap="square">
            <a:spAutoFit/>
          </a:bodyPr>
          <a:lstStyle/>
          <a:p>
            <a:r>
              <a:rPr lang="zh-TW" altLang="en-US" sz="2400" dirty="0">
                <a:effectLst/>
                <a:latin typeface="標楷體" panose="03000509000000000000" pitchFamily="65" charset="-120"/>
                <a:ea typeface="標楷體" panose="03000509000000000000" pitchFamily="65" charset="-120"/>
              </a:rPr>
              <a:t>上訴人（原告）</a:t>
            </a:r>
            <a:r>
              <a:rPr lang="zh-TW" altLang="en-US" sz="2400" dirty="0">
                <a:latin typeface="標楷體" panose="03000509000000000000" pitchFamily="65" charset="-120"/>
                <a:ea typeface="標楷體" panose="03000509000000000000" pitchFamily="65" charset="-120"/>
              </a:rPr>
              <a:t>於</a:t>
            </a:r>
            <a:r>
              <a:rPr lang="zh-TW" altLang="en-US" sz="2400" dirty="0">
                <a:effectLst/>
                <a:latin typeface="標楷體" panose="03000509000000000000" pitchFamily="65" charset="-120"/>
                <a:ea typeface="標楷體" panose="03000509000000000000" pitchFamily="65" charset="-120"/>
              </a:rPr>
              <a:t>民國</a:t>
            </a:r>
            <a:r>
              <a:rPr lang="en-US" altLang="zh-TW" sz="2400" dirty="0">
                <a:effectLst/>
                <a:latin typeface="標楷體" panose="03000509000000000000" pitchFamily="65" charset="-120"/>
                <a:ea typeface="標楷體" panose="03000509000000000000" pitchFamily="65" charset="-120"/>
              </a:rPr>
              <a:t>102</a:t>
            </a:r>
            <a:r>
              <a:rPr lang="zh-TW" altLang="en-US" sz="2400" dirty="0">
                <a:effectLst/>
                <a:latin typeface="標楷體" panose="03000509000000000000" pitchFamily="65" charset="-120"/>
                <a:ea typeface="標楷體" panose="03000509000000000000" pitchFamily="65" charset="-120"/>
              </a:rPr>
              <a:t>年度綜合所得稅申報：因建物出租於</a:t>
            </a:r>
            <a:r>
              <a:rPr lang="zh-TW" altLang="en-US" sz="2400" dirty="0">
                <a:latin typeface="標楷體" panose="03000509000000000000" pitchFamily="65" charset="-120"/>
                <a:ea typeface="標楷體" panose="03000509000000000000" pitchFamily="65" charset="-120"/>
              </a:rPr>
              <a:t>沐蘭</a:t>
            </a:r>
            <a:r>
              <a:rPr lang="zh-TW" altLang="en-US" sz="2400" dirty="0">
                <a:effectLst/>
                <a:latin typeface="標楷體" panose="03000509000000000000" pitchFamily="65" charset="-120"/>
                <a:ea typeface="標楷體" panose="03000509000000000000" pitchFamily="65" charset="-120"/>
              </a:rPr>
              <a:t>公司，而生租賃所得</a:t>
            </a:r>
            <a:r>
              <a:rPr lang="en-US" altLang="zh-TW" sz="2400" dirty="0">
                <a:effectLst/>
                <a:latin typeface="標楷體" panose="03000509000000000000" pitchFamily="65" charset="-120"/>
                <a:ea typeface="標楷體" panose="03000509000000000000" pitchFamily="65" charset="-120"/>
              </a:rPr>
              <a:t>914,617</a:t>
            </a:r>
            <a:r>
              <a:rPr lang="zh-TW" altLang="en-US" sz="2400" dirty="0">
                <a:effectLst/>
                <a:latin typeface="標楷體" panose="03000509000000000000" pitchFamily="65" charset="-120"/>
                <a:ea typeface="標楷體" panose="03000509000000000000" pitchFamily="65" charset="-120"/>
              </a:rPr>
              <a:t>元</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r>
              <a:rPr lang="zh-TW" altLang="en-US" sz="2400" dirty="0">
                <a:effectLst/>
                <a:latin typeface="標楷體" panose="03000509000000000000" pitchFamily="65" charset="-120"/>
                <a:ea typeface="標楷體" panose="03000509000000000000" pitchFamily="65" charset="-120"/>
              </a:rPr>
              <a:t>惟被上訴人</a:t>
            </a:r>
            <a:r>
              <a:rPr lang="en-US" altLang="zh-TW" sz="2400" dirty="0">
                <a:effectLst/>
                <a:latin typeface="標楷體" panose="03000509000000000000" pitchFamily="65" charset="-120"/>
                <a:ea typeface="標楷體" panose="03000509000000000000" pitchFamily="65" charset="-120"/>
              </a:rPr>
              <a:t>(</a:t>
            </a:r>
            <a:r>
              <a:rPr lang="zh-TW" altLang="en-US" sz="2400" dirty="0">
                <a:effectLst/>
                <a:latin typeface="標楷體" panose="03000509000000000000" pitchFamily="65" charset="-120"/>
                <a:ea typeface="標楷體" panose="03000509000000000000" pitchFamily="65" charset="-120"/>
              </a:rPr>
              <a:t>被告，稅局</a:t>
            </a:r>
            <a:r>
              <a:rPr lang="en-US" altLang="zh-TW" sz="2400" dirty="0">
                <a:effectLst/>
                <a:latin typeface="標楷體" panose="03000509000000000000" pitchFamily="65" charset="-120"/>
                <a:ea typeface="標楷體" panose="03000509000000000000" pitchFamily="65" charset="-120"/>
              </a:rPr>
              <a:t>)</a:t>
            </a:r>
            <a:r>
              <a:rPr lang="zh-TW" altLang="en-US" sz="2400" dirty="0">
                <a:effectLst/>
                <a:latin typeface="標楷體" panose="03000509000000000000" pitchFamily="65" charset="-120"/>
                <a:ea typeface="標楷體" panose="03000509000000000000" pitchFamily="65" charset="-120"/>
              </a:rPr>
              <a:t>核定上訴人申報租金較當地一般租金為低</a:t>
            </a:r>
            <a:r>
              <a:rPr lang="zh-TW" altLang="en-US" sz="2400" dirty="0">
                <a:latin typeface="標楷體" panose="03000509000000000000" pitchFamily="65" charset="-120"/>
                <a:ea typeface="標楷體" panose="03000509000000000000" pitchFamily="65" charset="-120"/>
              </a:rPr>
              <a:t>，</a:t>
            </a:r>
            <a:r>
              <a:rPr lang="zh-TW" altLang="en-US" sz="2400" dirty="0">
                <a:effectLst/>
                <a:latin typeface="標楷體" panose="03000509000000000000" pitchFamily="65" charset="-120"/>
                <a:ea typeface="標楷體" panose="03000509000000000000" pitchFamily="65" charset="-120"/>
              </a:rPr>
              <a:t>乃參照當地一般租金標準，核增租賃所得</a:t>
            </a:r>
            <a:r>
              <a:rPr lang="en-US" altLang="zh-TW" sz="2400" dirty="0">
                <a:effectLst/>
                <a:latin typeface="標楷體" panose="03000509000000000000" pitchFamily="65" charset="-120"/>
                <a:ea typeface="標楷體" panose="03000509000000000000" pitchFamily="65" charset="-120"/>
              </a:rPr>
              <a:t>9,469,379</a:t>
            </a:r>
            <a:r>
              <a:rPr lang="zh-TW" altLang="en-US" sz="2400" dirty="0">
                <a:effectLst/>
                <a:latin typeface="標楷體" panose="03000509000000000000" pitchFamily="65" charset="-120"/>
                <a:ea typeface="標楷體" panose="03000509000000000000" pitchFamily="65" charset="-120"/>
              </a:rPr>
              <a:t>元。</a:t>
            </a:r>
            <a:endParaRPr lang="en-US" altLang="zh-TW" sz="2400" dirty="0">
              <a:effectLst/>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17442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96700" y="522850"/>
            <a:ext cx="6687600" cy="393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dirty="0">
                <a:latin typeface="標楷體" panose="03000509000000000000" pitchFamily="65" charset="-120"/>
                <a:ea typeface="標楷體" panose="03000509000000000000" pitchFamily="65" charset="-120"/>
              </a:rPr>
              <a:t>爭點</a:t>
            </a:r>
            <a:endParaRPr dirty="0">
              <a:latin typeface="標楷體" panose="03000509000000000000" pitchFamily="65" charset="-120"/>
              <a:ea typeface="標楷體" panose="03000509000000000000" pitchFamily="65" charset="-120"/>
            </a:endParaRPr>
          </a:p>
        </p:txBody>
      </p:sp>
      <p:sp>
        <p:nvSpPr>
          <p:cNvPr id="166" name="Google Shape;166;p19"/>
          <p:cNvSpPr txBox="1">
            <a:spLocks noGrp="1"/>
          </p:cNvSpPr>
          <p:nvPr>
            <p:ph type="body" idx="1"/>
          </p:nvPr>
        </p:nvSpPr>
        <p:spPr>
          <a:xfrm>
            <a:off x="2096700" y="1173950"/>
            <a:ext cx="6687600" cy="3249900"/>
          </a:xfrm>
          <a:prstGeom prst="rect">
            <a:avLst/>
          </a:prstGeom>
        </p:spPr>
        <p:txBody>
          <a:bodyPr spcFirstLastPara="1" wrap="square" lIns="0" tIns="0" rIns="0" bIns="0" anchor="t" anchorCtr="0">
            <a:noAutofit/>
          </a:bodyPr>
          <a:lstStyle/>
          <a:p>
            <a:pPr marL="520700" lvl="0" indent="-457200" algn="l" rtl="0">
              <a:spcBef>
                <a:spcPts val="600"/>
              </a:spcBef>
              <a:spcAft>
                <a:spcPts val="0"/>
              </a:spcAft>
              <a:buSzPts val="2600"/>
              <a:buFont typeface="+mj-lt"/>
              <a:buAutoNum type="arabicPeriod"/>
            </a:pPr>
            <a:r>
              <a:rPr lang="zh-TW" altLang="en-US" sz="2400" dirty="0">
                <a:latin typeface="標楷體" panose="03000509000000000000" pitchFamily="65" charset="-120"/>
                <a:ea typeface="標楷體" panose="03000509000000000000" pitchFamily="65" charset="-120"/>
              </a:rPr>
              <a:t>被告按原告就系爭房屋應有部分</a:t>
            </a:r>
            <a:r>
              <a:rPr lang="en-US" altLang="zh-TW" sz="2400" dirty="0">
                <a:latin typeface="標楷體" panose="03000509000000000000" pitchFamily="65" charset="-120"/>
                <a:ea typeface="標楷體" panose="03000509000000000000" pitchFamily="65" charset="-120"/>
              </a:rPr>
              <a:t>66.558%</a:t>
            </a:r>
            <a:r>
              <a:rPr lang="zh-TW" altLang="en-US" sz="2400" dirty="0">
                <a:latin typeface="標楷體" panose="03000509000000000000" pitchFamily="65" charset="-120"/>
                <a:ea typeface="標楷體" panose="03000509000000000000" pitchFamily="65" charset="-120"/>
              </a:rPr>
              <a:t>計算原告向沐蘭公司收取之租金，有無違誤？</a:t>
            </a:r>
            <a:endParaRPr lang="en-US" altLang="zh-TW" sz="2400" dirty="0">
              <a:latin typeface="標楷體" panose="03000509000000000000" pitchFamily="65" charset="-120"/>
              <a:ea typeface="標楷體" panose="03000509000000000000" pitchFamily="65" charset="-120"/>
            </a:endParaRPr>
          </a:p>
          <a:p>
            <a:pPr marL="457200" lvl="0" indent="-393700" algn="l" rtl="0">
              <a:spcBef>
                <a:spcPts val="600"/>
              </a:spcBef>
              <a:spcAft>
                <a:spcPts val="0"/>
              </a:spcAft>
              <a:buSzPts val="2600"/>
              <a:buChar char="◈"/>
            </a:pPr>
            <a:endParaRPr lang="en-US" altLang="zh-TW" sz="2400" dirty="0">
              <a:latin typeface="標楷體" panose="03000509000000000000" pitchFamily="65" charset="-120"/>
              <a:ea typeface="標楷體" panose="03000509000000000000" pitchFamily="65" charset="-120"/>
            </a:endParaRPr>
          </a:p>
          <a:p>
            <a:pPr marL="520700" indent="-457200" algn="l">
              <a:buFont typeface="+mj-lt"/>
              <a:buAutoNum type="arabicPeriod"/>
            </a:pPr>
            <a:r>
              <a:rPr lang="zh-TW" altLang="en-US" sz="2400" b="0" i="0" u="none" strike="noStrike" baseline="0" dirty="0">
                <a:solidFill>
                  <a:srgbClr val="000000"/>
                </a:solidFill>
                <a:latin typeface="標楷體" panose="03000509000000000000" pitchFamily="65" charset="-120"/>
                <a:ea typeface="標楷體" panose="03000509000000000000" pitchFamily="65" charset="-120"/>
              </a:rPr>
              <a:t>被告以原告與沐蘭公司約定租金較當地一般租金為低，參照當地一般租金標準，核增租賃所得</a:t>
            </a:r>
            <a:r>
              <a:rPr lang="en-US" altLang="zh-TW" sz="2400" b="0" i="0" u="none" strike="noStrike" baseline="0" dirty="0">
                <a:solidFill>
                  <a:srgbClr val="000000"/>
                </a:solidFill>
                <a:latin typeface="標楷體" panose="03000509000000000000" pitchFamily="65" charset="-120"/>
                <a:ea typeface="標楷體" panose="03000509000000000000" pitchFamily="65" charset="-120"/>
              </a:rPr>
              <a:t>9,469,379</a:t>
            </a:r>
            <a:r>
              <a:rPr lang="zh-TW" altLang="en-US" sz="2400" b="0" i="0" u="none" strike="noStrike" baseline="0" dirty="0">
                <a:solidFill>
                  <a:srgbClr val="000000"/>
                </a:solidFill>
                <a:latin typeface="標楷體" panose="03000509000000000000" pitchFamily="65" charset="-120"/>
                <a:ea typeface="標楷體" panose="03000509000000000000" pitchFamily="65" charset="-120"/>
              </a:rPr>
              <a:t>元，有無違誤？</a:t>
            </a:r>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371414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4F25A40A-8CFF-4782-8BC4-2692520ABA0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5" name="文字方塊 4">
            <a:extLst>
              <a:ext uri="{FF2B5EF4-FFF2-40B4-BE49-F238E27FC236}">
                <a16:creationId xmlns:a16="http://schemas.microsoft.com/office/drawing/2014/main" id="{16C7F00B-5719-4BA8-9DFF-3B4A0C194479}"/>
              </a:ext>
            </a:extLst>
          </p:cNvPr>
          <p:cNvSpPr txBox="1"/>
          <p:nvPr/>
        </p:nvSpPr>
        <p:spPr>
          <a:xfrm>
            <a:off x="3453809" y="250149"/>
            <a:ext cx="2236381"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案例事實</a:t>
            </a:r>
          </a:p>
        </p:txBody>
      </p:sp>
      <p:graphicFrame>
        <p:nvGraphicFramePr>
          <p:cNvPr id="7" name="資料庫圖表 6">
            <a:extLst>
              <a:ext uri="{FF2B5EF4-FFF2-40B4-BE49-F238E27FC236}">
                <a16:creationId xmlns:a16="http://schemas.microsoft.com/office/drawing/2014/main" id="{F9D07B53-EA5B-4930-94E6-04FCE1A510DB}"/>
              </a:ext>
            </a:extLst>
          </p:cNvPr>
          <p:cNvGraphicFramePr/>
          <p:nvPr>
            <p:extLst>
              <p:ext uri="{D42A27DB-BD31-4B8C-83A1-F6EECF244321}">
                <p14:modId xmlns:p14="http://schemas.microsoft.com/office/powerpoint/2010/main" val="1327575730"/>
              </p:ext>
            </p:extLst>
          </p:nvPr>
        </p:nvGraphicFramePr>
        <p:xfrm>
          <a:off x="846387" y="958035"/>
          <a:ext cx="7640152" cy="3825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7708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87" name="Google Shape;187;p20"/>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37" name="群組 36">
            <a:extLst>
              <a:ext uri="{FF2B5EF4-FFF2-40B4-BE49-F238E27FC236}">
                <a16:creationId xmlns:a16="http://schemas.microsoft.com/office/drawing/2014/main" id="{5A7BBDA2-6D89-4E0A-BE98-360F671C05D2}"/>
              </a:ext>
            </a:extLst>
          </p:cNvPr>
          <p:cNvGrpSpPr/>
          <p:nvPr/>
        </p:nvGrpSpPr>
        <p:grpSpPr>
          <a:xfrm>
            <a:off x="922323" y="1667908"/>
            <a:ext cx="1840634" cy="2066706"/>
            <a:chOff x="-1049791" y="706953"/>
            <a:chExt cx="1840634" cy="2066706"/>
          </a:xfrm>
        </p:grpSpPr>
        <p:sp>
          <p:nvSpPr>
            <p:cNvPr id="2" name="文字方塊 1">
              <a:extLst>
                <a:ext uri="{FF2B5EF4-FFF2-40B4-BE49-F238E27FC236}">
                  <a16:creationId xmlns:a16="http://schemas.microsoft.com/office/drawing/2014/main" id="{D658661A-C0B7-4003-BA97-80AF8ECA5CDD}"/>
                </a:ext>
              </a:extLst>
            </p:cNvPr>
            <p:cNvSpPr txBox="1"/>
            <p:nvPr/>
          </p:nvSpPr>
          <p:spPr>
            <a:xfrm>
              <a:off x="-854990" y="706953"/>
              <a:ext cx="1645833" cy="7386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TW" altLang="en-US" dirty="0">
                  <a:latin typeface="標楷體" panose="03000509000000000000" pitchFamily="65" charset="-120"/>
                  <a:ea typeface="標楷體" panose="03000509000000000000" pitchFamily="65" charset="-120"/>
                </a:rPr>
                <a:t>原告</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土地持分</a:t>
              </a:r>
              <a:r>
                <a:rPr lang="en-US" altLang="zh-TW" dirty="0">
                  <a:latin typeface="標楷體" panose="03000509000000000000" pitchFamily="65" charset="-120"/>
                  <a:ea typeface="標楷體" panose="03000509000000000000" pitchFamily="65" charset="-120"/>
                </a:rPr>
                <a:t>:38.389%</a:t>
              </a:r>
            </a:p>
            <a:p>
              <a:r>
                <a:rPr lang="zh-TW" altLang="en-US" dirty="0">
                  <a:latin typeface="標楷體" panose="03000509000000000000" pitchFamily="65" charset="-120"/>
                  <a:ea typeface="標楷體" panose="03000509000000000000" pitchFamily="65" charset="-120"/>
                </a:rPr>
                <a:t>建物持分</a:t>
              </a:r>
              <a:r>
                <a:rPr lang="en-US" altLang="zh-TW" dirty="0">
                  <a:latin typeface="標楷體" panose="03000509000000000000" pitchFamily="65" charset="-120"/>
                  <a:ea typeface="標楷體" panose="03000509000000000000" pitchFamily="65" charset="-120"/>
                </a:rPr>
                <a:t>:66.558%</a:t>
              </a:r>
              <a:endParaRPr lang="zh-TW" altLang="en-US" dirty="0">
                <a:latin typeface="標楷體" panose="03000509000000000000" pitchFamily="65" charset="-120"/>
                <a:ea typeface="標楷體" panose="03000509000000000000" pitchFamily="65" charset="-120"/>
              </a:endParaRPr>
            </a:p>
          </p:txBody>
        </p:sp>
        <p:sp>
          <p:nvSpPr>
            <p:cNvPr id="19" name="文字方塊 18">
              <a:extLst>
                <a:ext uri="{FF2B5EF4-FFF2-40B4-BE49-F238E27FC236}">
                  <a16:creationId xmlns:a16="http://schemas.microsoft.com/office/drawing/2014/main" id="{AD9E9670-2FD5-4B66-94DF-388786724ABA}"/>
                </a:ext>
              </a:extLst>
            </p:cNvPr>
            <p:cNvSpPr txBox="1"/>
            <p:nvPr/>
          </p:nvSpPr>
          <p:spPr>
            <a:xfrm>
              <a:off x="-486678" y="2465882"/>
              <a:ext cx="925031"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zh-TW" altLang="en-US" dirty="0">
                  <a:latin typeface="標楷體" panose="03000509000000000000" pitchFamily="65" charset="-120"/>
                  <a:ea typeface="標楷體" panose="03000509000000000000" pitchFamily="65" charset="-120"/>
                </a:rPr>
                <a:t>寶山公司</a:t>
              </a:r>
              <a:endParaRPr lang="en-US" altLang="zh-TW" dirty="0">
                <a:latin typeface="標楷體" panose="03000509000000000000" pitchFamily="65" charset="-120"/>
                <a:ea typeface="標楷體" panose="03000509000000000000" pitchFamily="65" charset="-120"/>
              </a:endParaRPr>
            </a:p>
          </p:txBody>
        </p:sp>
        <p:cxnSp>
          <p:nvCxnSpPr>
            <p:cNvPr id="4" name="直線單箭頭接點 3">
              <a:extLst>
                <a:ext uri="{FF2B5EF4-FFF2-40B4-BE49-F238E27FC236}">
                  <a16:creationId xmlns:a16="http://schemas.microsoft.com/office/drawing/2014/main" id="{D22B8083-8F83-4B36-B053-5FEF52B513E5}"/>
                </a:ext>
              </a:extLst>
            </p:cNvPr>
            <p:cNvCxnSpPr>
              <a:cxnSpLocks/>
              <a:stCxn id="2" idx="2"/>
              <a:endCxn id="19" idx="0"/>
            </p:cNvCxnSpPr>
            <p:nvPr/>
          </p:nvCxnSpPr>
          <p:spPr>
            <a:xfrm>
              <a:off x="-32073" y="1445617"/>
              <a:ext cx="7911" cy="1020265"/>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文字方塊 5">
              <a:extLst>
                <a:ext uri="{FF2B5EF4-FFF2-40B4-BE49-F238E27FC236}">
                  <a16:creationId xmlns:a16="http://schemas.microsoft.com/office/drawing/2014/main" id="{09A8259A-499B-434F-A1B6-68A7F7992324}"/>
                </a:ext>
              </a:extLst>
            </p:cNvPr>
            <p:cNvSpPr txBox="1"/>
            <p:nvPr/>
          </p:nvSpPr>
          <p:spPr>
            <a:xfrm>
              <a:off x="-1049791" y="1853001"/>
              <a:ext cx="864783" cy="307777"/>
            </a:xfrm>
            <a:prstGeom prst="rect">
              <a:avLst/>
            </a:prstGeom>
            <a:noFill/>
          </p:spPr>
          <p:txBody>
            <a:bodyPr wrap="square" rtlCol="0">
              <a:spAutoFit/>
            </a:bodyPr>
            <a:lstStyle/>
            <a:p>
              <a:r>
                <a:rPr lang="zh-TW" altLang="en-US" b="1" dirty="0">
                  <a:solidFill>
                    <a:srgbClr val="FF0000"/>
                  </a:solidFill>
                </a:rPr>
                <a:t>契約</a:t>
              </a:r>
              <a:r>
                <a:rPr lang="en-US" altLang="zh-TW" b="1" dirty="0">
                  <a:solidFill>
                    <a:srgbClr val="FF0000"/>
                  </a:solidFill>
                </a:rPr>
                <a:t>1~3</a:t>
              </a:r>
              <a:endParaRPr lang="zh-TW" altLang="en-US" b="1" dirty="0">
                <a:solidFill>
                  <a:srgbClr val="FF0000"/>
                </a:solidFill>
              </a:endParaRPr>
            </a:p>
          </p:txBody>
        </p:sp>
      </p:grpSp>
      <p:sp>
        <p:nvSpPr>
          <p:cNvPr id="55" name="文字方塊 54">
            <a:extLst>
              <a:ext uri="{FF2B5EF4-FFF2-40B4-BE49-F238E27FC236}">
                <a16:creationId xmlns:a16="http://schemas.microsoft.com/office/drawing/2014/main" id="{026030E3-265A-4245-9791-F56D02BCA386}"/>
              </a:ext>
            </a:extLst>
          </p:cNvPr>
          <p:cNvSpPr txBox="1"/>
          <p:nvPr/>
        </p:nvSpPr>
        <p:spPr>
          <a:xfrm>
            <a:off x="3453809" y="250149"/>
            <a:ext cx="2236381"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事實經過</a:t>
            </a:r>
          </a:p>
        </p:txBody>
      </p:sp>
      <p:grpSp>
        <p:nvGrpSpPr>
          <p:cNvPr id="57" name="群組 56">
            <a:extLst>
              <a:ext uri="{FF2B5EF4-FFF2-40B4-BE49-F238E27FC236}">
                <a16:creationId xmlns:a16="http://schemas.microsoft.com/office/drawing/2014/main" id="{EC4189A9-9613-4331-9965-1152D5294260}"/>
              </a:ext>
            </a:extLst>
          </p:cNvPr>
          <p:cNvGrpSpPr/>
          <p:nvPr/>
        </p:nvGrpSpPr>
        <p:grpSpPr>
          <a:xfrm>
            <a:off x="5576835" y="2560078"/>
            <a:ext cx="3422657" cy="1664922"/>
            <a:chOff x="266259" y="253282"/>
            <a:chExt cx="3042532" cy="1664922"/>
          </a:xfrm>
        </p:grpSpPr>
        <p:sp>
          <p:nvSpPr>
            <p:cNvPr id="58" name="文字方塊 57">
              <a:extLst>
                <a:ext uri="{FF2B5EF4-FFF2-40B4-BE49-F238E27FC236}">
                  <a16:creationId xmlns:a16="http://schemas.microsoft.com/office/drawing/2014/main" id="{7DDFEF8D-B3DB-45CB-B012-BE44D9649034}"/>
                </a:ext>
              </a:extLst>
            </p:cNvPr>
            <p:cNvSpPr txBox="1"/>
            <p:nvPr/>
          </p:nvSpPr>
          <p:spPr>
            <a:xfrm>
              <a:off x="266259" y="253282"/>
              <a:ext cx="1458578"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TW" altLang="en-US" dirty="0">
                  <a:latin typeface="標楷體" panose="03000509000000000000" pitchFamily="65" charset="-120"/>
                  <a:ea typeface="標楷體" panose="03000509000000000000" pitchFamily="65" charset="-120"/>
                </a:rPr>
                <a:t>原告</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建物持分</a:t>
              </a:r>
              <a:r>
                <a:rPr lang="en-US" altLang="zh-TW" dirty="0">
                  <a:latin typeface="標楷體" panose="03000509000000000000" pitchFamily="65" charset="-120"/>
                  <a:ea typeface="標楷體" panose="03000509000000000000" pitchFamily="65" charset="-120"/>
                </a:rPr>
                <a:t>:28.169%</a:t>
              </a:r>
              <a:endParaRPr lang="zh-TW" altLang="en-US" dirty="0">
                <a:latin typeface="標楷體" panose="03000509000000000000" pitchFamily="65" charset="-120"/>
                <a:ea typeface="標楷體" panose="03000509000000000000" pitchFamily="65" charset="-120"/>
              </a:endParaRPr>
            </a:p>
          </p:txBody>
        </p:sp>
        <p:sp>
          <p:nvSpPr>
            <p:cNvPr id="59" name="文字方塊 58">
              <a:extLst>
                <a:ext uri="{FF2B5EF4-FFF2-40B4-BE49-F238E27FC236}">
                  <a16:creationId xmlns:a16="http://schemas.microsoft.com/office/drawing/2014/main" id="{8450BC03-B949-44EE-A9C3-CC9F12003C7C}"/>
                </a:ext>
              </a:extLst>
            </p:cNvPr>
            <p:cNvSpPr txBox="1"/>
            <p:nvPr/>
          </p:nvSpPr>
          <p:spPr>
            <a:xfrm>
              <a:off x="1837956" y="253282"/>
              <a:ext cx="1470835" cy="738664"/>
            </a:xfrm>
            <a:prstGeom prst="rect">
              <a:avLst/>
            </a:prstGeom>
            <a:ln>
              <a:solidFill>
                <a:schemeClr val="accent4"/>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zh-TW" altLang="en-US" dirty="0">
                  <a:latin typeface="標楷體" panose="03000509000000000000" pitchFamily="65" charset="-120"/>
                  <a:ea typeface="標楷體" panose="03000509000000000000" pitchFamily="65" charset="-120"/>
                </a:rPr>
                <a:t>寶山公司</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土地持分</a:t>
              </a:r>
              <a:r>
                <a:rPr lang="en-US" altLang="zh-TW" dirty="0">
                  <a:latin typeface="標楷體" panose="03000509000000000000" pitchFamily="65" charset="-120"/>
                  <a:ea typeface="標楷體" panose="03000509000000000000" pitchFamily="65" charset="-120"/>
                </a:rPr>
                <a:t>:38.389%</a:t>
              </a:r>
            </a:p>
            <a:p>
              <a:r>
                <a:rPr lang="zh-TW" altLang="en-US" dirty="0">
                  <a:latin typeface="標楷體" panose="03000509000000000000" pitchFamily="65" charset="-120"/>
                  <a:ea typeface="標楷體" panose="03000509000000000000" pitchFamily="65" charset="-120"/>
                </a:rPr>
                <a:t>建物持分</a:t>
              </a:r>
              <a:r>
                <a:rPr lang="en-US" altLang="zh-TW" dirty="0">
                  <a:latin typeface="標楷體" panose="03000509000000000000" pitchFamily="65" charset="-120"/>
                  <a:ea typeface="標楷體" panose="03000509000000000000" pitchFamily="65" charset="-120"/>
                </a:rPr>
                <a:t>:38.389%</a:t>
              </a:r>
              <a:endParaRPr lang="zh-TW" altLang="en-US" dirty="0">
                <a:latin typeface="標楷體" panose="03000509000000000000" pitchFamily="65" charset="-120"/>
                <a:ea typeface="標楷體" panose="03000509000000000000" pitchFamily="65" charset="-120"/>
              </a:endParaRPr>
            </a:p>
          </p:txBody>
        </p:sp>
        <p:sp>
          <p:nvSpPr>
            <p:cNvPr id="62" name="文字方塊 61">
              <a:extLst>
                <a:ext uri="{FF2B5EF4-FFF2-40B4-BE49-F238E27FC236}">
                  <a16:creationId xmlns:a16="http://schemas.microsoft.com/office/drawing/2014/main" id="{010BBCB6-BD4B-4E7F-8C30-FC3303C53E8E}"/>
                </a:ext>
              </a:extLst>
            </p:cNvPr>
            <p:cNvSpPr txBox="1"/>
            <p:nvPr/>
          </p:nvSpPr>
          <p:spPr>
            <a:xfrm>
              <a:off x="1341692" y="1610428"/>
              <a:ext cx="840925" cy="30777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zh-TW" altLang="en-US" dirty="0">
                  <a:latin typeface="標楷體" panose="03000509000000000000" pitchFamily="65" charset="-120"/>
                  <a:ea typeface="標楷體" panose="03000509000000000000" pitchFamily="65" charset="-120"/>
                </a:rPr>
                <a:t>沐蘭公司</a:t>
              </a:r>
              <a:endParaRPr lang="en-US" altLang="zh-TW" dirty="0">
                <a:latin typeface="標楷體" panose="03000509000000000000" pitchFamily="65" charset="-120"/>
                <a:ea typeface="標楷體" panose="03000509000000000000" pitchFamily="65" charset="-120"/>
              </a:endParaRPr>
            </a:p>
          </p:txBody>
        </p:sp>
        <p:cxnSp>
          <p:nvCxnSpPr>
            <p:cNvPr id="63" name="直線單箭頭接點 62">
              <a:extLst>
                <a:ext uri="{FF2B5EF4-FFF2-40B4-BE49-F238E27FC236}">
                  <a16:creationId xmlns:a16="http://schemas.microsoft.com/office/drawing/2014/main" id="{408D43CE-54F7-44F8-953E-E91CDA05A2C9}"/>
                </a:ext>
              </a:extLst>
            </p:cNvPr>
            <p:cNvCxnSpPr>
              <a:cxnSpLocks/>
              <a:stCxn id="59" idx="2"/>
              <a:endCxn id="62" idx="0"/>
            </p:cNvCxnSpPr>
            <p:nvPr/>
          </p:nvCxnSpPr>
          <p:spPr>
            <a:xfrm flipH="1">
              <a:off x="1762154" y="991946"/>
              <a:ext cx="811220" cy="618482"/>
            </a:xfrm>
            <a:prstGeom prst="straightConnector1">
              <a:avLst/>
            </a:prstGeom>
            <a:ln>
              <a:solidFill>
                <a:schemeClr val="tx2">
                  <a:lumMod val="50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64" name="文字方塊 63">
              <a:extLst>
                <a:ext uri="{FF2B5EF4-FFF2-40B4-BE49-F238E27FC236}">
                  <a16:creationId xmlns:a16="http://schemas.microsoft.com/office/drawing/2014/main" id="{363D2B5C-DFED-4B81-B77E-4D209D9F69DE}"/>
                </a:ext>
              </a:extLst>
            </p:cNvPr>
            <p:cNvSpPr txBox="1"/>
            <p:nvPr/>
          </p:nvSpPr>
          <p:spPr>
            <a:xfrm>
              <a:off x="771355" y="1178966"/>
              <a:ext cx="685800" cy="307777"/>
            </a:xfrm>
            <a:prstGeom prst="rect">
              <a:avLst/>
            </a:prstGeom>
            <a:noFill/>
          </p:spPr>
          <p:txBody>
            <a:bodyPr wrap="square" rtlCol="0">
              <a:spAutoFit/>
            </a:bodyPr>
            <a:lstStyle/>
            <a:p>
              <a:r>
                <a:rPr lang="zh-TW" altLang="en-US" b="1" dirty="0">
                  <a:solidFill>
                    <a:srgbClr val="FF0000"/>
                  </a:solidFill>
                </a:rPr>
                <a:t>租約</a:t>
              </a:r>
              <a:r>
                <a:rPr lang="en-US" altLang="zh-TW" b="1" dirty="0">
                  <a:solidFill>
                    <a:srgbClr val="FF0000"/>
                  </a:solidFill>
                </a:rPr>
                <a:t>1</a:t>
              </a:r>
              <a:endParaRPr lang="zh-TW" altLang="en-US" b="1" dirty="0">
                <a:solidFill>
                  <a:srgbClr val="FF0000"/>
                </a:solidFill>
              </a:endParaRPr>
            </a:p>
          </p:txBody>
        </p:sp>
        <p:sp>
          <p:nvSpPr>
            <p:cNvPr id="65" name="文字方塊 64">
              <a:extLst>
                <a:ext uri="{FF2B5EF4-FFF2-40B4-BE49-F238E27FC236}">
                  <a16:creationId xmlns:a16="http://schemas.microsoft.com/office/drawing/2014/main" id="{9B782654-1AF8-4F9B-B0ED-05F0AE1CB3BE}"/>
                </a:ext>
              </a:extLst>
            </p:cNvPr>
            <p:cNvSpPr txBox="1"/>
            <p:nvPr/>
          </p:nvSpPr>
          <p:spPr>
            <a:xfrm>
              <a:off x="2282473" y="1269527"/>
              <a:ext cx="666750" cy="307777"/>
            </a:xfrm>
            <a:prstGeom prst="rect">
              <a:avLst/>
            </a:prstGeom>
            <a:noFill/>
          </p:spPr>
          <p:txBody>
            <a:bodyPr wrap="square" rtlCol="0">
              <a:spAutoFit/>
            </a:bodyPr>
            <a:lstStyle/>
            <a:p>
              <a:r>
                <a:rPr lang="zh-TW" altLang="en-US" b="1" dirty="0">
                  <a:solidFill>
                    <a:srgbClr val="FF0000"/>
                  </a:solidFill>
                </a:rPr>
                <a:t>租約</a:t>
              </a:r>
              <a:r>
                <a:rPr lang="en-US" altLang="zh-TW" b="1" dirty="0">
                  <a:solidFill>
                    <a:srgbClr val="FF0000"/>
                  </a:solidFill>
                </a:rPr>
                <a:t>2</a:t>
              </a:r>
              <a:endParaRPr lang="zh-TW" altLang="en-US" b="1" dirty="0">
                <a:solidFill>
                  <a:srgbClr val="FF0000"/>
                </a:solidFill>
              </a:endParaRPr>
            </a:p>
          </p:txBody>
        </p:sp>
      </p:grpSp>
      <p:cxnSp>
        <p:nvCxnSpPr>
          <p:cNvPr id="41" name="直線單箭頭接點 40">
            <a:extLst>
              <a:ext uri="{FF2B5EF4-FFF2-40B4-BE49-F238E27FC236}">
                <a16:creationId xmlns:a16="http://schemas.microsoft.com/office/drawing/2014/main" id="{97A484DB-0ABC-4751-9A08-EDC071B501C3}"/>
              </a:ext>
            </a:extLst>
          </p:cNvPr>
          <p:cNvCxnSpPr>
            <a:cxnSpLocks/>
          </p:cNvCxnSpPr>
          <p:nvPr/>
        </p:nvCxnSpPr>
        <p:spPr>
          <a:xfrm flipV="1">
            <a:off x="2783019" y="2071182"/>
            <a:ext cx="3104845" cy="22684"/>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68" name="直線單箭頭接點 67">
            <a:extLst>
              <a:ext uri="{FF2B5EF4-FFF2-40B4-BE49-F238E27FC236}">
                <a16:creationId xmlns:a16="http://schemas.microsoft.com/office/drawing/2014/main" id="{7BCA2221-782F-4D95-9529-DC80A7B8925C}"/>
              </a:ext>
            </a:extLst>
          </p:cNvPr>
          <p:cNvCxnSpPr>
            <a:cxnSpLocks/>
            <a:stCxn id="58" idx="2"/>
            <a:endCxn id="62" idx="0"/>
          </p:cNvCxnSpPr>
          <p:nvPr/>
        </p:nvCxnSpPr>
        <p:spPr>
          <a:xfrm>
            <a:off x="6397239" y="3083298"/>
            <a:ext cx="862384" cy="833926"/>
          </a:xfrm>
          <a:prstGeom prst="straightConnector1">
            <a:avLst/>
          </a:prstGeom>
          <a:ln>
            <a:solidFill>
              <a:schemeClr val="tx2">
                <a:lumMod val="50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7" name="文字方塊 6">
            <a:extLst>
              <a:ext uri="{FF2B5EF4-FFF2-40B4-BE49-F238E27FC236}">
                <a16:creationId xmlns:a16="http://schemas.microsoft.com/office/drawing/2014/main" id="{AE36101D-B6D9-4EBB-89D5-4C16F52B2771}"/>
              </a:ext>
            </a:extLst>
          </p:cNvPr>
          <p:cNvSpPr txBox="1"/>
          <p:nvPr/>
        </p:nvSpPr>
        <p:spPr>
          <a:xfrm>
            <a:off x="3262662" y="1587982"/>
            <a:ext cx="2145557" cy="461665"/>
          </a:xfrm>
          <a:prstGeom prst="rect">
            <a:avLst/>
          </a:prstGeom>
          <a:noFill/>
        </p:spPr>
        <p:txBody>
          <a:bodyPr wrap="square" rtlCol="0">
            <a:spAutoFit/>
          </a:bodyPr>
          <a:lstStyle/>
          <a:p>
            <a:r>
              <a:rPr lang="zh-TW" altLang="en-US" sz="2400" b="1" dirty="0">
                <a:latin typeface="標楷體" panose="03000509000000000000" pitchFamily="65" charset="-120"/>
                <a:ea typeface="標楷體" panose="03000509000000000000" pitchFamily="65" charset="-120"/>
              </a:rPr>
              <a:t>買賣土地合約</a:t>
            </a:r>
          </a:p>
        </p:txBody>
      </p:sp>
      <p:pic>
        <p:nvPicPr>
          <p:cNvPr id="8" name="Picture 7">
            <a:extLst>
              <a:ext uri="{FF2B5EF4-FFF2-40B4-BE49-F238E27FC236}">
                <a16:creationId xmlns:a16="http://schemas.microsoft.com/office/drawing/2014/main" id="{C24BC4BE-7130-4967-9FB5-1B8061025119}"/>
              </a:ext>
            </a:extLst>
          </p:cNvPr>
          <p:cNvPicPr>
            <a:picLocks noChangeAspect="1"/>
          </p:cNvPicPr>
          <p:nvPr/>
        </p:nvPicPr>
        <p:blipFill>
          <a:blip r:embed="rId3"/>
          <a:stretch>
            <a:fillRect/>
          </a:stretch>
        </p:blipFill>
        <p:spPr>
          <a:xfrm>
            <a:off x="275216" y="1600758"/>
            <a:ext cx="821846" cy="821846"/>
          </a:xfrm>
          <a:prstGeom prst="rect">
            <a:avLst/>
          </a:prstGeom>
        </p:spPr>
      </p:pic>
      <p:pic>
        <p:nvPicPr>
          <p:cNvPr id="18" name="Picture 17">
            <a:extLst>
              <a:ext uri="{FF2B5EF4-FFF2-40B4-BE49-F238E27FC236}">
                <a16:creationId xmlns:a16="http://schemas.microsoft.com/office/drawing/2014/main" id="{11FFA244-4DF1-4CB8-AF41-C3D619A40AEC}"/>
              </a:ext>
            </a:extLst>
          </p:cNvPr>
          <p:cNvPicPr>
            <a:picLocks noChangeAspect="1"/>
          </p:cNvPicPr>
          <p:nvPr/>
        </p:nvPicPr>
        <p:blipFill>
          <a:blip r:embed="rId4"/>
          <a:stretch>
            <a:fillRect/>
          </a:stretch>
        </p:blipFill>
        <p:spPr>
          <a:xfrm>
            <a:off x="1577852" y="3757723"/>
            <a:ext cx="832615" cy="832615"/>
          </a:xfrm>
          <a:prstGeom prst="rect">
            <a:avLst/>
          </a:prstGeom>
        </p:spPr>
      </p:pic>
      <p:sp>
        <p:nvSpPr>
          <p:cNvPr id="39" name="文字方塊 54">
            <a:extLst>
              <a:ext uri="{FF2B5EF4-FFF2-40B4-BE49-F238E27FC236}">
                <a16:creationId xmlns:a16="http://schemas.microsoft.com/office/drawing/2014/main" id="{E46F9078-E77B-405E-AB5E-85223A1F8088}"/>
              </a:ext>
            </a:extLst>
          </p:cNvPr>
          <p:cNvSpPr txBox="1"/>
          <p:nvPr/>
        </p:nvSpPr>
        <p:spPr>
          <a:xfrm>
            <a:off x="1016488" y="889968"/>
            <a:ext cx="1524176" cy="584775"/>
          </a:xfrm>
          <a:prstGeom prst="rect">
            <a:avLst/>
          </a:prstGeom>
          <a:noFill/>
        </p:spPr>
        <p:txBody>
          <a:bodyPr wrap="square">
            <a:spAutoFit/>
          </a:bodyPr>
          <a:lstStyle/>
          <a:p>
            <a:r>
              <a:rPr lang="en-US" altLang="zh-TW" sz="3200" dirty="0">
                <a:latin typeface="Book Antiqua" panose="02040602050305030304" pitchFamily="18" charset="0"/>
                <a:ea typeface="標楷體" panose="03000509000000000000" pitchFamily="65" charset="-120"/>
              </a:rPr>
              <a:t>Before</a:t>
            </a:r>
            <a:endParaRPr lang="zh-TW" altLang="en-US" sz="3200" dirty="0">
              <a:latin typeface="Book Antiqua" panose="02040602050305030304" pitchFamily="18" charset="0"/>
              <a:ea typeface="標楷體" panose="03000509000000000000" pitchFamily="65" charset="-120"/>
            </a:endParaRPr>
          </a:p>
        </p:txBody>
      </p:sp>
      <p:pic>
        <p:nvPicPr>
          <p:cNvPr id="49" name="Picture 48">
            <a:extLst>
              <a:ext uri="{FF2B5EF4-FFF2-40B4-BE49-F238E27FC236}">
                <a16:creationId xmlns:a16="http://schemas.microsoft.com/office/drawing/2014/main" id="{BD9684CD-4474-4BEF-B641-186C797F292D}"/>
              </a:ext>
            </a:extLst>
          </p:cNvPr>
          <p:cNvPicPr>
            <a:picLocks noChangeAspect="1"/>
          </p:cNvPicPr>
          <p:nvPr/>
        </p:nvPicPr>
        <p:blipFill>
          <a:blip r:embed="rId3"/>
          <a:stretch>
            <a:fillRect/>
          </a:stretch>
        </p:blipFill>
        <p:spPr>
          <a:xfrm>
            <a:off x="6006585" y="1656955"/>
            <a:ext cx="821846" cy="821846"/>
          </a:xfrm>
          <a:prstGeom prst="rect">
            <a:avLst/>
          </a:prstGeom>
        </p:spPr>
      </p:pic>
      <p:sp>
        <p:nvSpPr>
          <p:cNvPr id="51" name="文字方塊 54">
            <a:extLst>
              <a:ext uri="{FF2B5EF4-FFF2-40B4-BE49-F238E27FC236}">
                <a16:creationId xmlns:a16="http://schemas.microsoft.com/office/drawing/2014/main" id="{A4BF2473-3E10-4C33-A508-04CF07B06BA7}"/>
              </a:ext>
            </a:extLst>
          </p:cNvPr>
          <p:cNvSpPr txBox="1"/>
          <p:nvPr/>
        </p:nvSpPr>
        <p:spPr>
          <a:xfrm>
            <a:off x="6352708" y="885159"/>
            <a:ext cx="1524176" cy="584775"/>
          </a:xfrm>
          <a:prstGeom prst="rect">
            <a:avLst/>
          </a:prstGeom>
          <a:noFill/>
        </p:spPr>
        <p:txBody>
          <a:bodyPr wrap="square">
            <a:spAutoFit/>
          </a:bodyPr>
          <a:lstStyle/>
          <a:p>
            <a:r>
              <a:rPr lang="en-US" altLang="zh-TW" sz="3200" dirty="0">
                <a:latin typeface="Book Antiqua" panose="02040602050305030304" pitchFamily="18" charset="0"/>
                <a:ea typeface="標楷體" panose="03000509000000000000" pitchFamily="65" charset="-120"/>
              </a:rPr>
              <a:t>After</a:t>
            </a:r>
            <a:endParaRPr lang="zh-TW" altLang="en-US" sz="3200" dirty="0">
              <a:latin typeface="Book Antiqua" panose="02040602050305030304" pitchFamily="18" charset="0"/>
              <a:ea typeface="標楷體" panose="03000509000000000000" pitchFamily="65" charset="-120"/>
            </a:endParaRPr>
          </a:p>
        </p:txBody>
      </p:sp>
      <p:pic>
        <p:nvPicPr>
          <p:cNvPr id="45" name="Picture 44">
            <a:extLst>
              <a:ext uri="{FF2B5EF4-FFF2-40B4-BE49-F238E27FC236}">
                <a16:creationId xmlns:a16="http://schemas.microsoft.com/office/drawing/2014/main" id="{2FDE2F7B-229A-40AB-B286-3C5219A20729}"/>
              </a:ext>
            </a:extLst>
          </p:cNvPr>
          <p:cNvPicPr>
            <a:picLocks noChangeAspect="1"/>
          </p:cNvPicPr>
          <p:nvPr/>
        </p:nvPicPr>
        <p:blipFill>
          <a:blip r:embed="rId5"/>
          <a:stretch>
            <a:fillRect/>
          </a:stretch>
        </p:blipFill>
        <p:spPr>
          <a:xfrm>
            <a:off x="3832289" y="2132616"/>
            <a:ext cx="870811" cy="870811"/>
          </a:xfrm>
          <a:prstGeom prst="rect">
            <a:avLst/>
          </a:prstGeom>
        </p:spPr>
      </p:pic>
      <p:pic>
        <p:nvPicPr>
          <p:cNvPr id="81" name="Picture 80">
            <a:extLst>
              <a:ext uri="{FF2B5EF4-FFF2-40B4-BE49-F238E27FC236}">
                <a16:creationId xmlns:a16="http://schemas.microsoft.com/office/drawing/2014/main" id="{247BB5DF-F45F-4B08-976F-72C366EF5DA4}"/>
              </a:ext>
            </a:extLst>
          </p:cNvPr>
          <p:cNvPicPr>
            <a:picLocks noChangeAspect="1"/>
          </p:cNvPicPr>
          <p:nvPr/>
        </p:nvPicPr>
        <p:blipFill>
          <a:blip r:embed="rId4"/>
          <a:stretch>
            <a:fillRect/>
          </a:stretch>
        </p:blipFill>
        <p:spPr>
          <a:xfrm>
            <a:off x="6970529" y="4164500"/>
            <a:ext cx="832615" cy="832615"/>
          </a:xfrm>
          <a:prstGeom prst="rect">
            <a:avLst/>
          </a:prstGeom>
        </p:spPr>
      </p:pic>
      <p:pic>
        <p:nvPicPr>
          <p:cNvPr id="83" name="Picture 82">
            <a:extLst>
              <a:ext uri="{FF2B5EF4-FFF2-40B4-BE49-F238E27FC236}">
                <a16:creationId xmlns:a16="http://schemas.microsoft.com/office/drawing/2014/main" id="{5C38D377-B2C9-417C-9301-EAFBE3716089}"/>
              </a:ext>
            </a:extLst>
          </p:cNvPr>
          <p:cNvPicPr>
            <a:picLocks noChangeAspect="1"/>
          </p:cNvPicPr>
          <p:nvPr/>
        </p:nvPicPr>
        <p:blipFill>
          <a:blip r:embed="rId6"/>
          <a:stretch>
            <a:fillRect/>
          </a:stretch>
        </p:blipFill>
        <p:spPr>
          <a:xfrm>
            <a:off x="7786724" y="1600759"/>
            <a:ext cx="821845" cy="821845"/>
          </a:xfrm>
          <a:prstGeom prst="rect">
            <a:avLst/>
          </a:prstGeom>
        </p:spPr>
      </p:pic>
      <p:sp>
        <p:nvSpPr>
          <p:cNvPr id="90" name="文字方塊 54">
            <a:extLst>
              <a:ext uri="{FF2B5EF4-FFF2-40B4-BE49-F238E27FC236}">
                <a16:creationId xmlns:a16="http://schemas.microsoft.com/office/drawing/2014/main" id="{DA3C6554-848D-47C6-85B8-9591EA0822CA}"/>
              </a:ext>
            </a:extLst>
          </p:cNvPr>
          <p:cNvSpPr txBox="1"/>
          <p:nvPr/>
        </p:nvSpPr>
        <p:spPr>
          <a:xfrm>
            <a:off x="7064304" y="1788282"/>
            <a:ext cx="528938" cy="584775"/>
          </a:xfrm>
          <a:prstGeom prst="rect">
            <a:avLst/>
          </a:prstGeom>
          <a:noFill/>
        </p:spPr>
        <p:txBody>
          <a:bodyPr wrap="square">
            <a:spAutoFit/>
          </a:bodyPr>
          <a:lstStyle/>
          <a:p>
            <a:r>
              <a:rPr lang="en-US" altLang="zh-TW" sz="3200" dirty="0">
                <a:latin typeface="Book Antiqua" panose="02040602050305030304" pitchFamily="18" charset="0"/>
                <a:ea typeface="標楷體" panose="03000509000000000000" pitchFamily="65" charset="-120"/>
              </a:rPr>
              <a:t>+</a:t>
            </a:r>
            <a:endParaRPr lang="zh-TW" altLang="en-US" sz="3200" dirty="0">
              <a:latin typeface="Book Antiqua" panose="02040602050305030304" pitchFamily="18" charset="0"/>
              <a:ea typeface="標楷體" panose="03000509000000000000" pitchFamily="65" charset="-120"/>
            </a:endParaRPr>
          </a:p>
        </p:txBody>
      </p:sp>
      <p:pic>
        <p:nvPicPr>
          <p:cNvPr id="98" name="Picture 97">
            <a:extLst>
              <a:ext uri="{FF2B5EF4-FFF2-40B4-BE49-F238E27FC236}">
                <a16:creationId xmlns:a16="http://schemas.microsoft.com/office/drawing/2014/main" id="{90AE4C47-6397-4DB0-9095-9DB1877E00A4}"/>
              </a:ext>
            </a:extLst>
          </p:cNvPr>
          <p:cNvPicPr>
            <a:picLocks noChangeAspect="1"/>
          </p:cNvPicPr>
          <p:nvPr/>
        </p:nvPicPr>
        <p:blipFill>
          <a:blip r:embed="rId7"/>
          <a:stretch>
            <a:fillRect/>
          </a:stretch>
        </p:blipFill>
        <p:spPr>
          <a:xfrm>
            <a:off x="5760952" y="3443487"/>
            <a:ext cx="384084" cy="384084"/>
          </a:xfrm>
          <a:prstGeom prst="rect">
            <a:avLst/>
          </a:prstGeom>
        </p:spPr>
      </p:pic>
      <p:pic>
        <p:nvPicPr>
          <p:cNvPr id="99" name="Picture 98">
            <a:extLst>
              <a:ext uri="{FF2B5EF4-FFF2-40B4-BE49-F238E27FC236}">
                <a16:creationId xmlns:a16="http://schemas.microsoft.com/office/drawing/2014/main" id="{DF7D5241-5703-4A50-BDF9-91652FB791F0}"/>
              </a:ext>
            </a:extLst>
          </p:cNvPr>
          <p:cNvPicPr>
            <a:picLocks noChangeAspect="1"/>
          </p:cNvPicPr>
          <p:nvPr/>
        </p:nvPicPr>
        <p:blipFill>
          <a:blip r:embed="rId7"/>
          <a:stretch>
            <a:fillRect/>
          </a:stretch>
        </p:blipFill>
        <p:spPr>
          <a:xfrm>
            <a:off x="8453146" y="3565681"/>
            <a:ext cx="384084" cy="384084"/>
          </a:xfrm>
          <a:prstGeom prst="rect">
            <a:avLst/>
          </a:prstGeom>
        </p:spPr>
      </p:pic>
    </p:spTree>
    <p:extLst>
      <p:ext uri="{BB962C8B-B14F-4D97-AF65-F5344CB8AC3E}">
        <p14:creationId xmlns:p14="http://schemas.microsoft.com/office/powerpoint/2010/main" val="200571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87" name="Google Shape;187;p20"/>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30" name="文字方塊 29">
            <a:extLst>
              <a:ext uri="{FF2B5EF4-FFF2-40B4-BE49-F238E27FC236}">
                <a16:creationId xmlns:a16="http://schemas.microsoft.com/office/drawing/2014/main" id="{805F03A8-0C4A-4F58-9485-BF3BF6F76FAD}"/>
              </a:ext>
            </a:extLst>
          </p:cNvPr>
          <p:cNvSpPr txBox="1"/>
          <p:nvPr/>
        </p:nvSpPr>
        <p:spPr>
          <a:xfrm>
            <a:off x="938598" y="1050171"/>
            <a:ext cx="7697905" cy="2554545"/>
          </a:xfrm>
          <a:prstGeom prst="rect">
            <a:avLst/>
          </a:prstGeom>
          <a:noFill/>
        </p:spPr>
        <p:txBody>
          <a:bodyPr wrap="square" rtlCol="0">
            <a:spAutoFit/>
          </a:bodyPr>
          <a:lstStyle/>
          <a:p>
            <a:r>
              <a:rPr lang="zh-TW" altLang="en-US" sz="1600" dirty="0">
                <a:solidFill>
                  <a:srgbClr val="002060"/>
                </a:solidFill>
                <a:latin typeface="標楷體" panose="03000509000000000000" pitchFamily="65" charset="-120"/>
                <a:ea typeface="標楷體" panose="03000509000000000000" pitchFamily="65" charset="-120"/>
              </a:rPr>
              <a:t>契約</a:t>
            </a:r>
            <a:r>
              <a:rPr lang="en-US" altLang="zh-TW" sz="1600" dirty="0">
                <a:solidFill>
                  <a:srgbClr val="002060"/>
                </a:solidFill>
                <a:latin typeface="標楷體" panose="03000509000000000000" pitchFamily="65" charset="-120"/>
                <a:ea typeface="標楷體" panose="03000509000000000000" pitchFamily="65" charset="-120"/>
              </a:rPr>
              <a:t>1</a:t>
            </a:r>
            <a:r>
              <a:rPr lang="zh-TW" altLang="en-US" sz="1600" dirty="0">
                <a:solidFill>
                  <a:srgbClr val="002060"/>
                </a:solidFill>
                <a:latin typeface="標楷體" panose="03000509000000000000" pitchFamily="65" charset="-120"/>
                <a:ea typeface="標楷體" panose="03000509000000000000" pitchFamily="65" charset="-120"/>
              </a:rPr>
              <a:t>：</a:t>
            </a:r>
            <a:r>
              <a:rPr lang="en-US" altLang="zh-TW" sz="1600" dirty="0">
                <a:solidFill>
                  <a:srgbClr val="002060"/>
                </a:solidFill>
                <a:latin typeface="標楷體" panose="03000509000000000000" pitchFamily="65" charset="-120"/>
                <a:ea typeface="標楷體" panose="03000509000000000000" pitchFamily="65" charset="-120"/>
              </a:rPr>
              <a:t>9701-</a:t>
            </a:r>
            <a:r>
              <a:rPr lang="zh-TW" altLang="en-US" sz="1600" dirty="0">
                <a:solidFill>
                  <a:srgbClr val="002060"/>
                </a:solidFill>
                <a:latin typeface="標楷體" panose="03000509000000000000" pitchFamily="65" charset="-120"/>
                <a:ea typeface="標楷體" panose="03000509000000000000" pitchFamily="65" charset="-120"/>
              </a:rPr>
              <a:t>工程權利轉讓</a:t>
            </a:r>
            <a:r>
              <a:rPr lang="en-US" altLang="zh-TW" sz="1600" dirty="0">
                <a:solidFill>
                  <a:srgbClr val="002060"/>
                </a:solidFill>
                <a:latin typeface="標楷體" panose="03000509000000000000" pitchFamily="65" charset="-120"/>
                <a:ea typeface="標楷體" panose="03000509000000000000" pitchFamily="65" charset="-120"/>
              </a:rPr>
              <a:t>38.389%</a:t>
            </a:r>
          </a:p>
          <a:p>
            <a:r>
              <a:rPr lang="en-US" altLang="zh-TW" sz="1600" dirty="0">
                <a:solidFill>
                  <a:srgbClr val="002060"/>
                </a:solidFill>
                <a:latin typeface="標楷體" panose="03000509000000000000" pitchFamily="65" charset="-120"/>
                <a:ea typeface="標楷體" panose="03000509000000000000" pitchFamily="65" charset="-120"/>
              </a:rPr>
              <a:t>      1.</a:t>
            </a:r>
            <a:r>
              <a:rPr lang="zh-TW" altLang="en-US" sz="1600" dirty="0">
                <a:solidFill>
                  <a:srgbClr val="002060"/>
                </a:solidFill>
                <a:latin typeface="標楷體" panose="03000509000000000000" pitchFamily="65" charset="-120"/>
                <a:ea typeface="標楷體" panose="03000509000000000000" pitchFamily="65" charset="-120"/>
              </a:rPr>
              <a:t>工程總價</a:t>
            </a:r>
            <a:r>
              <a:rPr lang="en-US" altLang="zh-TW" sz="1600" dirty="0">
                <a:solidFill>
                  <a:srgbClr val="002060"/>
                </a:solidFill>
                <a:latin typeface="標楷體" panose="03000509000000000000" pitchFamily="65" charset="-120"/>
                <a:ea typeface="標楷體" panose="03000509000000000000" pitchFamily="65" charset="-120"/>
              </a:rPr>
              <a:t>250M</a:t>
            </a:r>
            <a:r>
              <a:rPr lang="zh-TW" altLang="en-US" sz="1600" dirty="0">
                <a:solidFill>
                  <a:srgbClr val="002060"/>
                </a:solidFill>
                <a:latin typeface="標楷體" panose="03000509000000000000" pitchFamily="65" charset="-120"/>
                <a:ea typeface="標楷體" panose="03000509000000000000" pitchFamily="65" charset="-120"/>
              </a:rPr>
              <a:t>，</a:t>
            </a:r>
            <a:r>
              <a:rPr lang="en-US" altLang="zh-TW" sz="1600" dirty="0">
                <a:solidFill>
                  <a:srgbClr val="002060"/>
                </a:solidFill>
                <a:latin typeface="標楷體" panose="03000509000000000000" pitchFamily="65" charset="-120"/>
                <a:ea typeface="標楷體" panose="03000509000000000000" pitchFamily="65" charset="-120"/>
              </a:rPr>
              <a:t>38.389%</a:t>
            </a:r>
            <a:r>
              <a:rPr lang="zh-TW" altLang="en-US" sz="1600" dirty="0">
                <a:solidFill>
                  <a:srgbClr val="002060"/>
                </a:solidFill>
                <a:latin typeface="標楷體" panose="03000509000000000000" pitchFamily="65" charset="-120"/>
                <a:ea typeface="標楷體" panose="03000509000000000000" pitchFamily="65" charset="-120"/>
              </a:rPr>
              <a:t>約</a:t>
            </a:r>
            <a:r>
              <a:rPr lang="en-US" altLang="zh-TW" sz="1600" dirty="0">
                <a:solidFill>
                  <a:srgbClr val="002060"/>
                </a:solidFill>
                <a:latin typeface="標楷體" panose="03000509000000000000" pitchFamily="65" charset="-120"/>
                <a:ea typeface="標楷體" panose="03000509000000000000" pitchFamily="65" charset="-120"/>
              </a:rPr>
              <a:t>96M </a:t>
            </a:r>
          </a:p>
          <a:p>
            <a:r>
              <a:rPr lang="en-US" altLang="zh-TW" sz="1600" dirty="0">
                <a:solidFill>
                  <a:srgbClr val="002060"/>
                </a:solidFill>
                <a:latin typeface="標楷體" panose="03000509000000000000" pitchFamily="65" charset="-120"/>
                <a:ea typeface="標楷體" panose="03000509000000000000" pitchFamily="65" charset="-120"/>
              </a:rPr>
              <a:t>      2.</a:t>
            </a:r>
            <a:r>
              <a:rPr lang="zh-TW" altLang="en-US" sz="1600" dirty="0">
                <a:solidFill>
                  <a:srgbClr val="002060"/>
                </a:solidFill>
                <a:latin typeface="標楷體" panose="03000509000000000000" pitchFamily="65" charset="-120"/>
                <a:ea typeface="標楷體" panose="03000509000000000000" pitchFamily="65" charset="-120"/>
              </a:rPr>
              <a:t>原告支付 </a:t>
            </a:r>
            <a:r>
              <a:rPr lang="en-US" altLang="zh-TW" sz="1600" dirty="0">
                <a:solidFill>
                  <a:srgbClr val="002060"/>
                </a:solidFill>
                <a:latin typeface="標楷體" panose="03000509000000000000" pitchFamily="65" charset="-120"/>
                <a:ea typeface="標楷體" panose="03000509000000000000" pitchFamily="65" charset="-120"/>
              </a:rPr>
              <a:t>24M</a:t>
            </a:r>
            <a:r>
              <a:rPr lang="zh-TW" altLang="en-US" sz="1600" dirty="0">
                <a:solidFill>
                  <a:srgbClr val="002060"/>
                </a:solidFill>
                <a:latin typeface="標楷體" panose="03000509000000000000" pitchFamily="65" charset="-120"/>
                <a:ea typeface="標楷體" panose="03000509000000000000" pitchFamily="65" charset="-120"/>
              </a:rPr>
              <a:t>，寶山支付 </a:t>
            </a:r>
            <a:r>
              <a:rPr lang="en-US" altLang="zh-TW" sz="1600" dirty="0">
                <a:solidFill>
                  <a:srgbClr val="002060"/>
                </a:solidFill>
                <a:latin typeface="標楷體" panose="03000509000000000000" pitchFamily="65" charset="-120"/>
                <a:ea typeface="標楷體" panose="03000509000000000000" pitchFamily="65" charset="-120"/>
              </a:rPr>
              <a:t>72M</a:t>
            </a:r>
          </a:p>
          <a:p>
            <a:endParaRPr lang="en-US" altLang="zh-TW" sz="1600" dirty="0">
              <a:solidFill>
                <a:srgbClr val="002060"/>
              </a:solidFill>
              <a:latin typeface="標楷體" panose="03000509000000000000" pitchFamily="65" charset="-120"/>
              <a:ea typeface="標楷體" panose="03000509000000000000" pitchFamily="65" charset="-120"/>
            </a:endParaRPr>
          </a:p>
          <a:p>
            <a:r>
              <a:rPr lang="zh-TW" altLang="en-US" sz="1600" dirty="0">
                <a:solidFill>
                  <a:srgbClr val="002060"/>
                </a:solidFill>
                <a:latin typeface="標楷體" panose="03000509000000000000" pitchFamily="65" charset="-120"/>
                <a:ea typeface="標楷體" panose="03000509000000000000" pitchFamily="65" charset="-120"/>
              </a:rPr>
              <a:t>契約</a:t>
            </a:r>
            <a:r>
              <a:rPr lang="en-US" altLang="zh-TW" sz="1600" dirty="0">
                <a:solidFill>
                  <a:srgbClr val="002060"/>
                </a:solidFill>
                <a:latin typeface="標楷體" panose="03000509000000000000" pitchFamily="65" charset="-120"/>
                <a:ea typeface="標楷體" panose="03000509000000000000" pitchFamily="65" charset="-120"/>
              </a:rPr>
              <a:t>2</a:t>
            </a:r>
            <a:r>
              <a:rPr lang="zh-TW" altLang="en-US" sz="1600" dirty="0">
                <a:solidFill>
                  <a:srgbClr val="002060"/>
                </a:solidFill>
                <a:latin typeface="標楷體" panose="03000509000000000000" pitchFamily="65" charset="-120"/>
                <a:ea typeface="標楷體" panose="03000509000000000000" pitchFamily="65" charset="-120"/>
              </a:rPr>
              <a:t>：</a:t>
            </a:r>
            <a:r>
              <a:rPr lang="en-US" altLang="zh-TW" sz="1600" dirty="0">
                <a:solidFill>
                  <a:srgbClr val="002060"/>
                </a:solidFill>
                <a:latin typeface="標楷體" panose="03000509000000000000" pitchFamily="65" charset="-120"/>
                <a:ea typeface="標楷體" panose="03000509000000000000" pitchFamily="65" charset="-120"/>
              </a:rPr>
              <a:t>9701-</a:t>
            </a:r>
            <a:r>
              <a:rPr lang="zh-TW" altLang="en-US" sz="1600" dirty="0">
                <a:solidFill>
                  <a:srgbClr val="002060"/>
                </a:solidFill>
                <a:latin typeface="標楷體" panose="03000509000000000000" pitchFamily="65" charset="-120"/>
                <a:ea typeface="標楷體" panose="03000509000000000000" pitchFamily="65" charset="-120"/>
              </a:rPr>
              <a:t>土地買賣     </a:t>
            </a:r>
            <a:r>
              <a:rPr lang="en-US" altLang="zh-TW" sz="1600" dirty="0">
                <a:solidFill>
                  <a:srgbClr val="002060"/>
                </a:solidFill>
                <a:latin typeface="標楷體" panose="03000509000000000000" pitchFamily="65" charset="-120"/>
                <a:ea typeface="標楷體" panose="03000509000000000000" pitchFamily="65" charset="-120"/>
              </a:rPr>
              <a:t>480M</a:t>
            </a:r>
          </a:p>
          <a:p>
            <a:endParaRPr lang="en-US" altLang="zh-TW" sz="1600" dirty="0">
              <a:solidFill>
                <a:srgbClr val="002060"/>
              </a:solidFill>
              <a:latin typeface="標楷體" panose="03000509000000000000" pitchFamily="65" charset="-120"/>
              <a:ea typeface="標楷體" panose="03000509000000000000" pitchFamily="65" charset="-120"/>
            </a:endParaRPr>
          </a:p>
          <a:p>
            <a:endParaRPr lang="en-US" altLang="zh-TW" sz="1600" dirty="0">
              <a:solidFill>
                <a:srgbClr val="002060"/>
              </a:solidFill>
              <a:latin typeface="標楷體" panose="03000509000000000000" pitchFamily="65" charset="-120"/>
              <a:ea typeface="標楷體" panose="03000509000000000000" pitchFamily="65" charset="-120"/>
            </a:endParaRPr>
          </a:p>
          <a:p>
            <a:endParaRPr lang="en-US" altLang="zh-TW" sz="1600" dirty="0">
              <a:solidFill>
                <a:srgbClr val="002060"/>
              </a:solidFill>
              <a:latin typeface="標楷體" panose="03000509000000000000" pitchFamily="65" charset="-120"/>
              <a:ea typeface="標楷體" panose="03000509000000000000" pitchFamily="65" charset="-120"/>
            </a:endParaRPr>
          </a:p>
          <a:p>
            <a:endParaRPr lang="en-US" altLang="zh-TW" sz="1600" dirty="0">
              <a:solidFill>
                <a:srgbClr val="002060"/>
              </a:solidFill>
              <a:latin typeface="標楷體" panose="03000509000000000000" pitchFamily="65" charset="-120"/>
              <a:ea typeface="標楷體" panose="03000509000000000000" pitchFamily="65" charset="-120"/>
            </a:endParaRPr>
          </a:p>
          <a:p>
            <a:endParaRPr lang="en-US" altLang="zh-TW" sz="1600" dirty="0">
              <a:solidFill>
                <a:srgbClr val="002060"/>
              </a:solidFill>
              <a:latin typeface="標楷體" panose="03000509000000000000" pitchFamily="65" charset="-120"/>
              <a:ea typeface="標楷體" panose="03000509000000000000" pitchFamily="65" charset="-120"/>
            </a:endParaRPr>
          </a:p>
        </p:txBody>
      </p:sp>
      <p:sp>
        <p:nvSpPr>
          <p:cNvPr id="55" name="文字方塊 54">
            <a:extLst>
              <a:ext uri="{FF2B5EF4-FFF2-40B4-BE49-F238E27FC236}">
                <a16:creationId xmlns:a16="http://schemas.microsoft.com/office/drawing/2014/main" id="{026030E3-265A-4245-9791-F56D02BCA386}"/>
              </a:ext>
            </a:extLst>
          </p:cNvPr>
          <p:cNvSpPr txBox="1"/>
          <p:nvPr/>
        </p:nvSpPr>
        <p:spPr>
          <a:xfrm>
            <a:off x="3453809" y="250149"/>
            <a:ext cx="2236381" cy="707886"/>
          </a:xfrm>
          <a:prstGeom prst="rect">
            <a:avLst/>
          </a:prstGeom>
          <a:noFill/>
        </p:spPr>
        <p:txBody>
          <a:bodyPr wrap="square">
            <a:spAutoFit/>
          </a:bodyPr>
          <a:lstStyle/>
          <a:p>
            <a:r>
              <a:rPr lang="zh-TW" altLang="en-US" sz="4000" dirty="0">
                <a:latin typeface="標楷體" panose="03000509000000000000" pitchFamily="65" charset="-120"/>
                <a:ea typeface="標楷體" panose="03000509000000000000" pitchFamily="65" charset="-120"/>
              </a:rPr>
              <a:t>事實經過</a:t>
            </a:r>
          </a:p>
        </p:txBody>
      </p:sp>
      <p:grpSp>
        <p:nvGrpSpPr>
          <p:cNvPr id="57" name="群組 56">
            <a:extLst>
              <a:ext uri="{FF2B5EF4-FFF2-40B4-BE49-F238E27FC236}">
                <a16:creationId xmlns:a16="http://schemas.microsoft.com/office/drawing/2014/main" id="{22A97AA6-8885-48A7-A793-A8650A9B8B51}"/>
              </a:ext>
            </a:extLst>
          </p:cNvPr>
          <p:cNvGrpSpPr/>
          <p:nvPr/>
        </p:nvGrpSpPr>
        <p:grpSpPr>
          <a:xfrm>
            <a:off x="4571999" y="3534527"/>
            <a:ext cx="3805677" cy="1005548"/>
            <a:chOff x="3954289" y="3304181"/>
            <a:chExt cx="3805677" cy="1005548"/>
          </a:xfrm>
        </p:grpSpPr>
        <p:cxnSp>
          <p:nvCxnSpPr>
            <p:cNvPr id="35" name="直線單箭頭接點 34">
              <a:extLst>
                <a:ext uri="{FF2B5EF4-FFF2-40B4-BE49-F238E27FC236}">
                  <a16:creationId xmlns:a16="http://schemas.microsoft.com/office/drawing/2014/main" id="{FB3A628F-878D-4ED9-9F59-42FC6A49374B}"/>
                </a:ext>
              </a:extLst>
            </p:cNvPr>
            <p:cNvCxnSpPr>
              <a:cxnSpLocks/>
            </p:cNvCxnSpPr>
            <p:nvPr/>
          </p:nvCxnSpPr>
          <p:spPr>
            <a:xfrm>
              <a:off x="4048883" y="3882544"/>
              <a:ext cx="129879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6" name="右中括弧 35">
              <a:extLst>
                <a:ext uri="{FF2B5EF4-FFF2-40B4-BE49-F238E27FC236}">
                  <a16:creationId xmlns:a16="http://schemas.microsoft.com/office/drawing/2014/main" id="{986D82FB-85DC-48C7-A112-1C1D5C911829}"/>
                </a:ext>
              </a:extLst>
            </p:cNvPr>
            <p:cNvSpPr/>
            <p:nvPr/>
          </p:nvSpPr>
          <p:spPr>
            <a:xfrm>
              <a:off x="3954289" y="3304181"/>
              <a:ext cx="93266" cy="1005548"/>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0" name="文字方塊 39">
              <a:extLst>
                <a:ext uri="{FF2B5EF4-FFF2-40B4-BE49-F238E27FC236}">
                  <a16:creationId xmlns:a16="http://schemas.microsoft.com/office/drawing/2014/main" id="{5E1B0964-AED9-4339-8CBD-B187F8823FF6}"/>
                </a:ext>
              </a:extLst>
            </p:cNvPr>
            <p:cNvSpPr txBox="1"/>
            <p:nvPr/>
          </p:nvSpPr>
          <p:spPr>
            <a:xfrm>
              <a:off x="5370736" y="3620934"/>
              <a:ext cx="2389230" cy="523220"/>
            </a:xfrm>
            <a:prstGeom prst="rect">
              <a:avLst/>
            </a:prstGeom>
            <a:noFill/>
          </p:spPr>
          <p:txBody>
            <a:bodyPr wrap="square" rtlCol="0">
              <a:spAutoFit/>
            </a:bodyPr>
            <a:lstStyle/>
            <a:p>
              <a:r>
                <a:rPr lang="zh-TW" altLang="en-US" b="1" dirty="0"/>
                <a:t>寶山公司支付</a:t>
              </a:r>
              <a:r>
                <a:rPr lang="en-US" altLang="zh-TW" b="1" dirty="0"/>
                <a:t>12%</a:t>
              </a:r>
              <a:r>
                <a:rPr lang="zh-TW" altLang="en-US" b="1" dirty="0"/>
                <a:t>之價款</a:t>
              </a:r>
              <a:endParaRPr lang="en-US" altLang="zh-TW" b="1" dirty="0"/>
            </a:p>
            <a:p>
              <a:r>
                <a:rPr lang="zh-TW" altLang="en-US" b="1" dirty="0"/>
                <a:t>取得</a:t>
              </a:r>
              <a:r>
                <a:rPr lang="en-US" altLang="zh-TW" b="1" dirty="0"/>
                <a:t>100%</a:t>
              </a:r>
              <a:r>
                <a:rPr lang="zh-TW" altLang="en-US" b="1" dirty="0"/>
                <a:t>之使用權能</a:t>
              </a:r>
            </a:p>
          </p:txBody>
        </p:sp>
        <p:pic>
          <p:nvPicPr>
            <p:cNvPr id="42" name="圖形 41" descr="警告">
              <a:extLst>
                <a:ext uri="{FF2B5EF4-FFF2-40B4-BE49-F238E27FC236}">
                  <a16:creationId xmlns:a16="http://schemas.microsoft.com/office/drawing/2014/main" id="{82F3154A-D3A9-4186-9422-2197F9F51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0552" y="3349305"/>
              <a:ext cx="483990" cy="483990"/>
            </a:xfrm>
            <a:prstGeom prst="rect">
              <a:avLst/>
            </a:prstGeom>
          </p:spPr>
        </p:pic>
      </p:grpSp>
      <p:sp>
        <p:nvSpPr>
          <p:cNvPr id="13" name="文字方塊 12">
            <a:extLst>
              <a:ext uri="{FF2B5EF4-FFF2-40B4-BE49-F238E27FC236}">
                <a16:creationId xmlns:a16="http://schemas.microsoft.com/office/drawing/2014/main" id="{DC023987-60ED-400A-B639-D1E4202E7828}"/>
              </a:ext>
            </a:extLst>
          </p:cNvPr>
          <p:cNvSpPr txBox="1"/>
          <p:nvPr/>
        </p:nvSpPr>
        <p:spPr>
          <a:xfrm>
            <a:off x="5792563" y="1495181"/>
            <a:ext cx="1583093" cy="461665"/>
          </a:xfrm>
          <a:prstGeom prst="rect">
            <a:avLst/>
          </a:prstGeom>
          <a:noFill/>
        </p:spPr>
        <p:txBody>
          <a:bodyPr wrap="square" rtlCol="0">
            <a:spAutoFit/>
          </a:bodyPr>
          <a:lstStyle/>
          <a:p>
            <a:r>
              <a:rPr lang="zh-TW" altLang="en-US" sz="2400" b="1" dirty="0">
                <a:solidFill>
                  <a:schemeClr val="accent1"/>
                </a:solidFill>
                <a:latin typeface="標楷體" panose="03000509000000000000" pitchFamily="65" charset="-120"/>
                <a:ea typeface="標楷體" panose="03000509000000000000" pitchFamily="65" charset="-120"/>
              </a:rPr>
              <a:t>重新簽約</a:t>
            </a:r>
            <a:endParaRPr lang="en-US" altLang="zh-TW" sz="2400" b="1" dirty="0">
              <a:solidFill>
                <a:schemeClr val="accent1"/>
              </a:solidFill>
              <a:latin typeface="標楷體" panose="03000509000000000000" pitchFamily="65" charset="-120"/>
              <a:ea typeface="標楷體" panose="03000509000000000000" pitchFamily="65" charset="-120"/>
            </a:endParaRPr>
          </a:p>
        </p:txBody>
      </p:sp>
      <p:sp>
        <p:nvSpPr>
          <p:cNvPr id="15" name="文字方塊 14">
            <a:extLst>
              <a:ext uri="{FF2B5EF4-FFF2-40B4-BE49-F238E27FC236}">
                <a16:creationId xmlns:a16="http://schemas.microsoft.com/office/drawing/2014/main" id="{5F0D888B-3506-4977-8D1E-D6724646FDC9}"/>
              </a:ext>
            </a:extLst>
          </p:cNvPr>
          <p:cNvSpPr txBox="1"/>
          <p:nvPr/>
        </p:nvSpPr>
        <p:spPr>
          <a:xfrm>
            <a:off x="2056922" y="2563610"/>
            <a:ext cx="5444610" cy="461665"/>
          </a:xfrm>
          <a:prstGeom prst="rect">
            <a:avLst/>
          </a:prstGeom>
          <a:noFill/>
        </p:spPr>
        <p:txBody>
          <a:bodyPr wrap="square" rtlCol="0">
            <a:spAutoFit/>
          </a:bodyPr>
          <a:lstStyle/>
          <a:p>
            <a:r>
              <a:rPr lang="zh-TW" altLang="en-US" sz="2400" b="1" dirty="0">
                <a:solidFill>
                  <a:schemeClr val="accent1"/>
                </a:solidFill>
                <a:latin typeface="標楷體" panose="03000509000000000000" pitchFamily="65" charset="-120"/>
                <a:ea typeface="標楷體" panose="03000509000000000000" pitchFamily="65" charset="-120"/>
              </a:rPr>
              <a:t>假扣押無法移轉房地，以上合約作廢</a:t>
            </a:r>
            <a:endParaRPr lang="en-US" altLang="zh-TW" sz="2400" b="1" dirty="0">
              <a:solidFill>
                <a:schemeClr val="accent1"/>
              </a:solidFill>
              <a:latin typeface="標楷體" panose="03000509000000000000" pitchFamily="65" charset="-120"/>
              <a:ea typeface="標楷體" panose="03000509000000000000" pitchFamily="65" charset="-120"/>
            </a:endParaRPr>
          </a:p>
        </p:txBody>
      </p:sp>
      <p:cxnSp>
        <p:nvCxnSpPr>
          <p:cNvPr id="25" name="直線接點 24">
            <a:extLst>
              <a:ext uri="{FF2B5EF4-FFF2-40B4-BE49-F238E27FC236}">
                <a16:creationId xmlns:a16="http://schemas.microsoft.com/office/drawing/2014/main" id="{209A09DF-1E05-4E4A-8B71-889A277EBDDD}"/>
              </a:ext>
            </a:extLst>
          </p:cNvPr>
          <p:cNvCxnSpPr>
            <a:cxnSpLocks/>
          </p:cNvCxnSpPr>
          <p:nvPr/>
        </p:nvCxnSpPr>
        <p:spPr>
          <a:xfrm flipV="1">
            <a:off x="382735" y="2793297"/>
            <a:ext cx="1246989" cy="128"/>
          </a:xfrm>
          <a:prstGeom prst="line">
            <a:avLst/>
          </a:prstGeom>
          <a:ln w="19050">
            <a:prstDash val="lgDash"/>
          </a:ln>
        </p:spPr>
        <p:style>
          <a:lnRef idx="1">
            <a:schemeClr val="dk1"/>
          </a:lnRef>
          <a:fillRef idx="0">
            <a:schemeClr val="dk1"/>
          </a:fillRef>
          <a:effectRef idx="0">
            <a:schemeClr val="dk1"/>
          </a:effectRef>
          <a:fontRef idx="minor">
            <a:schemeClr val="tx1"/>
          </a:fontRef>
        </p:style>
      </p:cxnSp>
      <p:cxnSp>
        <p:nvCxnSpPr>
          <p:cNvPr id="24" name="直線接點 23">
            <a:extLst>
              <a:ext uri="{FF2B5EF4-FFF2-40B4-BE49-F238E27FC236}">
                <a16:creationId xmlns:a16="http://schemas.microsoft.com/office/drawing/2014/main" id="{9FF9A7F6-30C5-45F9-87B2-6477A8703544}"/>
              </a:ext>
            </a:extLst>
          </p:cNvPr>
          <p:cNvCxnSpPr>
            <a:cxnSpLocks/>
          </p:cNvCxnSpPr>
          <p:nvPr/>
        </p:nvCxnSpPr>
        <p:spPr>
          <a:xfrm flipV="1">
            <a:off x="7471445" y="2830110"/>
            <a:ext cx="1246989" cy="128"/>
          </a:xfrm>
          <a:prstGeom prst="line">
            <a:avLst/>
          </a:prstGeom>
          <a:ln w="19050">
            <a:prstDash val="lgDash"/>
          </a:ln>
        </p:spPr>
        <p:style>
          <a:lnRef idx="1">
            <a:schemeClr val="dk1"/>
          </a:lnRef>
          <a:fillRef idx="0">
            <a:schemeClr val="dk1"/>
          </a:fillRef>
          <a:effectRef idx="0">
            <a:schemeClr val="dk1"/>
          </a:effectRef>
          <a:fontRef idx="minor">
            <a:schemeClr val="tx1"/>
          </a:fontRef>
        </p:style>
      </p:cxnSp>
      <p:pic>
        <p:nvPicPr>
          <p:cNvPr id="41" name="Picture 40">
            <a:extLst>
              <a:ext uri="{FF2B5EF4-FFF2-40B4-BE49-F238E27FC236}">
                <a16:creationId xmlns:a16="http://schemas.microsoft.com/office/drawing/2014/main" id="{EFAB99C2-8818-4825-B370-ECF5D1532EBC}"/>
              </a:ext>
            </a:extLst>
          </p:cNvPr>
          <p:cNvPicPr>
            <a:picLocks noChangeAspect="1"/>
          </p:cNvPicPr>
          <p:nvPr/>
        </p:nvPicPr>
        <p:blipFill>
          <a:blip r:embed="rId5"/>
          <a:stretch>
            <a:fillRect/>
          </a:stretch>
        </p:blipFill>
        <p:spPr>
          <a:xfrm>
            <a:off x="362737" y="1051902"/>
            <a:ext cx="439987" cy="439987"/>
          </a:xfrm>
          <a:prstGeom prst="rect">
            <a:avLst/>
          </a:prstGeom>
        </p:spPr>
      </p:pic>
      <p:pic>
        <p:nvPicPr>
          <p:cNvPr id="47" name="Picture 46">
            <a:extLst>
              <a:ext uri="{FF2B5EF4-FFF2-40B4-BE49-F238E27FC236}">
                <a16:creationId xmlns:a16="http://schemas.microsoft.com/office/drawing/2014/main" id="{26BB82BF-8476-46D7-90FF-E07B35D7F4C9}"/>
              </a:ext>
            </a:extLst>
          </p:cNvPr>
          <p:cNvPicPr>
            <a:picLocks noChangeAspect="1"/>
          </p:cNvPicPr>
          <p:nvPr/>
        </p:nvPicPr>
        <p:blipFill>
          <a:blip r:embed="rId5"/>
          <a:stretch>
            <a:fillRect/>
          </a:stretch>
        </p:blipFill>
        <p:spPr>
          <a:xfrm>
            <a:off x="362737" y="2012885"/>
            <a:ext cx="439987" cy="439987"/>
          </a:xfrm>
          <a:prstGeom prst="rect">
            <a:avLst/>
          </a:prstGeom>
        </p:spPr>
      </p:pic>
      <p:pic>
        <p:nvPicPr>
          <p:cNvPr id="48" name="Picture 47">
            <a:extLst>
              <a:ext uri="{FF2B5EF4-FFF2-40B4-BE49-F238E27FC236}">
                <a16:creationId xmlns:a16="http://schemas.microsoft.com/office/drawing/2014/main" id="{E4BA4450-00C0-4A68-835D-745CC2AD8D6D}"/>
              </a:ext>
            </a:extLst>
          </p:cNvPr>
          <p:cNvPicPr>
            <a:picLocks noChangeAspect="1"/>
          </p:cNvPicPr>
          <p:nvPr/>
        </p:nvPicPr>
        <p:blipFill>
          <a:blip r:embed="rId5"/>
          <a:stretch>
            <a:fillRect/>
          </a:stretch>
        </p:blipFill>
        <p:spPr>
          <a:xfrm>
            <a:off x="358742" y="3483798"/>
            <a:ext cx="439987" cy="439987"/>
          </a:xfrm>
          <a:prstGeom prst="rect">
            <a:avLst/>
          </a:prstGeom>
        </p:spPr>
      </p:pic>
      <p:pic>
        <p:nvPicPr>
          <p:cNvPr id="44" name="Picture 43">
            <a:extLst>
              <a:ext uri="{FF2B5EF4-FFF2-40B4-BE49-F238E27FC236}">
                <a16:creationId xmlns:a16="http://schemas.microsoft.com/office/drawing/2014/main" id="{5CA01E8C-0AAC-4A66-918F-5E00710A9E6E}"/>
              </a:ext>
            </a:extLst>
          </p:cNvPr>
          <p:cNvPicPr>
            <a:picLocks noChangeAspect="1"/>
          </p:cNvPicPr>
          <p:nvPr/>
        </p:nvPicPr>
        <p:blipFill>
          <a:blip r:embed="rId6"/>
          <a:stretch>
            <a:fillRect/>
          </a:stretch>
        </p:blipFill>
        <p:spPr>
          <a:xfrm>
            <a:off x="1654987" y="2629271"/>
            <a:ext cx="401935" cy="401935"/>
          </a:xfrm>
          <a:prstGeom prst="rect">
            <a:avLst/>
          </a:prstGeom>
        </p:spPr>
      </p:pic>
      <p:pic>
        <p:nvPicPr>
          <p:cNvPr id="53" name="Picture 52">
            <a:extLst>
              <a:ext uri="{FF2B5EF4-FFF2-40B4-BE49-F238E27FC236}">
                <a16:creationId xmlns:a16="http://schemas.microsoft.com/office/drawing/2014/main" id="{6D0D8A5F-742D-4AD0-8734-02568459ECD1}"/>
              </a:ext>
            </a:extLst>
          </p:cNvPr>
          <p:cNvPicPr>
            <a:picLocks noChangeAspect="1"/>
          </p:cNvPicPr>
          <p:nvPr/>
        </p:nvPicPr>
        <p:blipFill>
          <a:blip r:embed="rId6"/>
          <a:stretch>
            <a:fillRect/>
          </a:stretch>
        </p:blipFill>
        <p:spPr>
          <a:xfrm>
            <a:off x="7039656" y="2686842"/>
            <a:ext cx="401935" cy="401935"/>
          </a:xfrm>
          <a:prstGeom prst="rect">
            <a:avLst/>
          </a:prstGeom>
        </p:spPr>
      </p:pic>
      <p:pic>
        <p:nvPicPr>
          <p:cNvPr id="50" name="Picture 49">
            <a:extLst>
              <a:ext uri="{FF2B5EF4-FFF2-40B4-BE49-F238E27FC236}">
                <a16:creationId xmlns:a16="http://schemas.microsoft.com/office/drawing/2014/main" id="{B852068E-4BF1-432B-B0A5-7AE9132AFBD4}"/>
              </a:ext>
            </a:extLst>
          </p:cNvPr>
          <p:cNvPicPr>
            <a:picLocks noChangeAspect="1"/>
          </p:cNvPicPr>
          <p:nvPr/>
        </p:nvPicPr>
        <p:blipFill>
          <a:blip r:embed="rId7"/>
          <a:stretch>
            <a:fillRect/>
          </a:stretch>
        </p:blipFill>
        <p:spPr>
          <a:xfrm>
            <a:off x="362736" y="1051902"/>
            <a:ext cx="439987" cy="439987"/>
          </a:xfrm>
          <a:prstGeom prst="rect">
            <a:avLst/>
          </a:prstGeom>
        </p:spPr>
      </p:pic>
      <p:grpSp>
        <p:nvGrpSpPr>
          <p:cNvPr id="58" name="群組 56">
            <a:extLst>
              <a:ext uri="{FF2B5EF4-FFF2-40B4-BE49-F238E27FC236}">
                <a16:creationId xmlns:a16="http://schemas.microsoft.com/office/drawing/2014/main" id="{3D99300A-B461-4332-A6AD-9F5A7154556C}"/>
              </a:ext>
            </a:extLst>
          </p:cNvPr>
          <p:cNvGrpSpPr/>
          <p:nvPr/>
        </p:nvGrpSpPr>
        <p:grpSpPr>
          <a:xfrm>
            <a:off x="4722827" y="1251814"/>
            <a:ext cx="1106903" cy="1005548"/>
            <a:chOff x="3954289" y="3304181"/>
            <a:chExt cx="1106903" cy="1005548"/>
          </a:xfrm>
        </p:grpSpPr>
        <p:cxnSp>
          <p:nvCxnSpPr>
            <p:cNvPr id="59" name="直線單箭頭接點 34">
              <a:extLst>
                <a:ext uri="{FF2B5EF4-FFF2-40B4-BE49-F238E27FC236}">
                  <a16:creationId xmlns:a16="http://schemas.microsoft.com/office/drawing/2014/main" id="{A2144FD3-0E5C-4ADE-AE31-6267903EE765}"/>
                </a:ext>
              </a:extLst>
            </p:cNvPr>
            <p:cNvCxnSpPr>
              <a:cxnSpLocks/>
            </p:cNvCxnSpPr>
            <p:nvPr/>
          </p:nvCxnSpPr>
          <p:spPr>
            <a:xfrm>
              <a:off x="4047555" y="3806955"/>
              <a:ext cx="10136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0" name="右中括弧 35">
              <a:extLst>
                <a:ext uri="{FF2B5EF4-FFF2-40B4-BE49-F238E27FC236}">
                  <a16:creationId xmlns:a16="http://schemas.microsoft.com/office/drawing/2014/main" id="{BE17CB7A-A928-4526-8AB9-8F084FCBB58A}"/>
                </a:ext>
              </a:extLst>
            </p:cNvPr>
            <p:cNvSpPr/>
            <p:nvPr/>
          </p:nvSpPr>
          <p:spPr>
            <a:xfrm>
              <a:off x="3954289" y="3304181"/>
              <a:ext cx="93266" cy="1005548"/>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pic>
        <p:nvPicPr>
          <p:cNvPr id="63" name="Picture 62">
            <a:extLst>
              <a:ext uri="{FF2B5EF4-FFF2-40B4-BE49-F238E27FC236}">
                <a16:creationId xmlns:a16="http://schemas.microsoft.com/office/drawing/2014/main" id="{119816C2-579D-4C1F-A201-4B51062C6FB2}"/>
              </a:ext>
            </a:extLst>
          </p:cNvPr>
          <p:cNvPicPr>
            <a:picLocks noChangeAspect="1"/>
          </p:cNvPicPr>
          <p:nvPr/>
        </p:nvPicPr>
        <p:blipFill>
          <a:blip r:embed="rId7"/>
          <a:stretch>
            <a:fillRect/>
          </a:stretch>
        </p:blipFill>
        <p:spPr>
          <a:xfrm>
            <a:off x="362736" y="2019512"/>
            <a:ext cx="439987" cy="439987"/>
          </a:xfrm>
          <a:prstGeom prst="rect">
            <a:avLst/>
          </a:prstGeom>
        </p:spPr>
      </p:pic>
      <p:pic>
        <p:nvPicPr>
          <p:cNvPr id="160" name="Picture 159">
            <a:extLst>
              <a:ext uri="{FF2B5EF4-FFF2-40B4-BE49-F238E27FC236}">
                <a16:creationId xmlns:a16="http://schemas.microsoft.com/office/drawing/2014/main" id="{CE79B9DA-15E5-486E-A344-4C28B2CCC0A5}"/>
              </a:ext>
            </a:extLst>
          </p:cNvPr>
          <p:cNvPicPr>
            <a:picLocks noChangeAspect="1"/>
          </p:cNvPicPr>
          <p:nvPr/>
        </p:nvPicPr>
        <p:blipFill>
          <a:blip r:embed="rId8"/>
          <a:stretch>
            <a:fillRect/>
          </a:stretch>
        </p:blipFill>
        <p:spPr>
          <a:xfrm>
            <a:off x="8040309" y="3579651"/>
            <a:ext cx="851135" cy="851135"/>
          </a:xfrm>
          <a:prstGeom prst="rect">
            <a:avLst/>
          </a:prstGeom>
        </p:spPr>
      </p:pic>
      <p:sp>
        <p:nvSpPr>
          <p:cNvPr id="161" name="TextBox 160">
            <a:extLst>
              <a:ext uri="{FF2B5EF4-FFF2-40B4-BE49-F238E27FC236}">
                <a16:creationId xmlns:a16="http://schemas.microsoft.com/office/drawing/2014/main" id="{0A3A0E6B-CCC9-4809-A66E-8FE1D41F16D4}"/>
              </a:ext>
            </a:extLst>
          </p:cNvPr>
          <p:cNvSpPr txBox="1"/>
          <p:nvPr/>
        </p:nvSpPr>
        <p:spPr>
          <a:xfrm>
            <a:off x="934603" y="3479142"/>
            <a:ext cx="5267246" cy="1077218"/>
          </a:xfrm>
          <a:prstGeom prst="rect">
            <a:avLst/>
          </a:prstGeom>
          <a:noFill/>
        </p:spPr>
        <p:txBody>
          <a:bodyPr wrap="square" rtlCol="0">
            <a:spAutoFit/>
          </a:bodyPr>
          <a:lstStyle/>
          <a:p>
            <a:r>
              <a:rPr lang="zh-TW" altLang="en-US" sz="1600" dirty="0">
                <a:solidFill>
                  <a:srgbClr val="002060"/>
                </a:solidFill>
                <a:latin typeface="標楷體" panose="03000509000000000000" pitchFamily="65" charset="-120"/>
                <a:ea typeface="標楷體" panose="03000509000000000000" pitchFamily="65" charset="-120"/>
              </a:rPr>
              <a:t>契約</a:t>
            </a:r>
            <a:r>
              <a:rPr lang="en-US" altLang="zh-TW" sz="1600" dirty="0">
                <a:solidFill>
                  <a:srgbClr val="002060"/>
                </a:solidFill>
                <a:latin typeface="標楷體" panose="03000509000000000000" pitchFamily="65" charset="-120"/>
                <a:ea typeface="標楷體" panose="03000509000000000000" pitchFamily="65" charset="-120"/>
              </a:rPr>
              <a:t>3</a:t>
            </a:r>
            <a:r>
              <a:rPr lang="zh-TW" altLang="en-US" sz="1600" dirty="0">
                <a:solidFill>
                  <a:srgbClr val="002060"/>
                </a:solidFill>
                <a:latin typeface="標楷體" panose="03000509000000000000" pitchFamily="65" charset="-120"/>
                <a:ea typeface="標楷體" panose="03000509000000000000" pitchFamily="65" charset="-120"/>
              </a:rPr>
              <a:t>：</a:t>
            </a:r>
            <a:r>
              <a:rPr lang="en-US" altLang="zh-TW" sz="1600" dirty="0">
                <a:solidFill>
                  <a:srgbClr val="002060"/>
                </a:solidFill>
                <a:latin typeface="標楷體" panose="03000509000000000000" pitchFamily="65" charset="-120"/>
                <a:ea typeface="標楷體" panose="03000509000000000000" pitchFamily="65" charset="-120"/>
              </a:rPr>
              <a:t>9805-</a:t>
            </a:r>
            <a:r>
              <a:rPr lang="zh-TW" altLang="en-US" sz="1600" dirty="0">
                <a:solidFill>
                  <a:srgbClr val="002060"/>
                </a:solidFill>
                <a:latin typeface="標楷體" panose="03000509000000000000" pitchFamily="65" charset="-120"/>
                <a:ea typeface="標楷體" panose="03000509000000000000" pitchFamily="65" charset="-120"/>
              </a:rPr>
              <a:t>土地建物買賣 </a:t>
            </a:r>
            <a:r>
              <a:rPr lang="en-US" altLang="zh-TW" sz="1600" dirty="0">
                <a:solidFill>
                  <a:srgbClr val="002060"/>
                </a:solidFill>
                <a:latin typeface="標楷體" panose="03000509000000000000" pitchFamily="65" charset="-120"/>
                <a:ea typeface="標楷體" panose="03000509000000000000" pitchFamily="65" charset="-120"/>
              </a:rPr>
              <a:t>573M</a:t>
            </a:r>
          </a:p>
          <a:p>
            <a:r>
              <a:rPr lang="zh-TW" altLang="en-US" sz="1600" dirty="0">
                <a:solidFill>
                  <a:srgbClr val="002060"/>
                </a:solidFill>
                <a:latin typeface="標楷體" panose="03000509000000000000" pitchFamily="65" charset="-120"/>
                <a:ea typeface="標楷體" panose="03000509000000000000" pitchFamily="65" charset="-120"/>
              </a:rPr>
              <a:t>      </a:t>
            </a:r>
            <a:r>
              <a:rPr lang="en-US" altLang="zh-TW" sz="1600" dirty="0">
                <a:solidFill>
                  <a:srgbClr val="002060"/>
                </a:solidFill>
                <a:latin typeface="標楷體" panose="03000509000000000000" pitchFamily="65" charset="-120"/>
                <a:ea typeface="標楷體" panose="03000509000000000000" pitchFamily="65" charset="-120"/>
              </a:rPr>
              <a:t>1.</a:t>
            </a:r>
            <a:r>
              <a:rPr lang="zh-TW" altLang="en-US" sz="1600" dirty="0">
                <a:solidFill>
                  <a:srgbClr val="002060"/>
                </a:solidFill>
                <a:latin typeface="標楷體" panose="03000509000000000000" pitchFamily="65" charset="-120"/>
                <a:ea typeface="標楷體" panose="03000509000000000000" pitchFamily="65" charset="-120"/>
              </a:rPr>
              <a:t>先行點交予寶山公司使用</a:t>
            </a:r>
            <a:endParaRPr lang="en-US" altLang="zh-TW" sz="1600" dirty="0">
              <a:solidFill>
                <a:srgbClr val="002060"/>
              </a:solidFill>
              <a:latin typeface="標楷體" panose="03000509000000000000" pitchFamily="65" charset="-120"/>
              <a:ea typeface="標楷體" panose="03000509000000000000" pitchFamily="65" charset="-120"/>
            </a:endParaRPr>
          </a:p>
          <a:p>
            <a:r>
              <a:rPr lang="zh-TW" altLang="en-US" sz="1600" dirty="0">
                <a:solidFill>
                  <a:srgbClr val="002060"/>
                </a:solidFill>
                <a:latin typeface="標楷體" panose="03000509000000000000" pitchFamily="65" charset="-120"/>
                <a:ea typeface="標楷體" panose="03000509000000000000" pitchFamily="65" charset="-120"/>
              </a:rPr>
              <a:t>      </a:t>
            </a:r>
            <a:r>
              <a:rPr lang="en-US" altLang="zh-TW" sz="1600" dirty="0">
                <a:solidFill>
                  <a:srgbClr val="002060"/>
                </a:solidFill>
                <a:latin typeface="標楷體" panose="03000509000000000000" pitchFamily="65" charset="-120"/>
                <a:ea typeface="標楷體" panose="03000509000000000000" pitchFamily="65" charset="-120"/>
              </a:rPr>
              <a:t>2.</a:t>
            </a:r>
            <a:r>
              <a:rPr lang="zh-TW" altLang="en-US" sz="1600" dirty="0">
                <a:solidFill>
                  <a:srgbClr val="002060"/>
                </a:solidFill>
                <a:latin typeface="標楷體" panose="03000509000000000000" pitchFamily="65" charset="-120"/>
                <a:ea typeface="標楷體" panose="03000509000000000000" pitchFamily="65" charset="-120"/>
              </a:rPr>
              <a:t>寶山放棄違約請求權</a:t>
            </a:r>
            <a:endParaRPr lang="en-US" altLang="zh-TW" sz="1600" dirty="0">
              <a:solidFill>
                <a:srgbClr val="002060"/>
              </a:solidFill>
              <a:latin typeface="標楷體" panose="03000509000000000000" pitchFamily="65" charset="-120"/>
              <a:ea typeface="標楷體" panose="03000509000000000000" pitchFamily="65" charset="-120"/>
            </a:endParaRPr>
          </a:p>
          <a:p>
            <a:r>
              <a:rPr lang="zh-TW" altLang="en-US" sz="1600" dirty="0">
                <a:solidFill>
                  <a:srgbClr val="002060"/>
                </a:solidFill>
                <a:latin typeface="標楷體" panose="03000509000000000000" pitchFamily="65" charset="-120"/>
                <a:ea typeface="標楷體" panose="03000509000000000000" pitchFamily="65" charset="-120"/>
              </a:rPr>
              <a:t>      </a:t>
            </a:r>
            <a:r>
              <a:rPr lang="en-US" altLang="zh-TW" sz="1600" dirty="0">
                <a:solidFill>
                  <a:srgbClr val="002060"/>
                </a:solidFill>
                <a:latin typeface="標楷體" panose="03000509000000000000" pitchFamily="65" charset="-120"/>
                <a:ea typeface="標楷體" panose="03000509000000000000" pitchFamily="65" charset="-120"/>
              </a:rPr>
              <a:t>3.</a:t>
            </a:r>
            <a:r>
              <a:rPr lang="zh-TW" altLang="en-US" sz="1600" dirty="0">
                <a:solidFill>
                  <a:srgbClr val="002060"/>
                </a:solidFill>
                <a:latin typeface="標楷體" panose="03000509000000000000" pitchFamily="65" charset="-120"/>
                <a:ea typeface="標楷體" panose="03000509000000000000" pitchFamily="65" charset="-120"/>
              </a:rPr>
              <a:t>寶山支付</a:t>
            </a:r>
            <a:r>
              <a:rPr lang="en-US" altLang="zh-TW" sz="1600" dirty="0">
                <a:solidFill>
                  <a:srgbClr val="002060"/>
                </a:solidFill>
                <a:latin typeface="標楷體" panose="03000509000000000000" pitchFamily="65" charset="-120"/>
                <a:ea typeface="標楷體" panose="03000509000000000000" pitchFamily="65" charset="-120"/>
              </a:rPr>
              <a:t>72M</a:t>
            </a:r>
            <a:r>
              <a:rPr lang="zh-TW" altLang="en-US" sz="1600" dirty="0">
                <a:solidFill>
                  <a:srgbClr val="002060"/>
                </a:solidFill>
                <a:latin typeface="標楷體" panose="03000509000000000000" pitchFamily="65" charset="-120"/>
                <a:ea typeface="標楷體" panose="03000509000000000000" pitchFamily="65" charset="-120"/>
              </a:rPr>
              <a:t>取得</a:t>
            </a:r>
            <a:r>
              <a:rPr lang="en-US" altLang="zh-TW" sz="1600" dirty="0">
                <a:solidFill>
                  <a:srgbClr val="002060"/>
                </a:solidFill>
                <a:latin typeface="標楷體" panose="03000509000000000000" pitchFamily="65" charset="-120"/>
                <a:ea typeface="標楷體" panose="03000509000000000000" pitchFamily="65" charset="-120"/>
              </a:rPr>
              <a:t>38.389%</a:t>
            </a:r>
            <a:r>
              <a:rPr lang="zh-TW" altLang="en-US" sz="1600" dirty="0">
                <a:solidFill>
                  <a:srgbClr val="002060"/>
                </a:solidFill>
                <a:latin typeface="標楷體" panose="03000509000000000000" pitchFamily="65" charset="-120"/>
                <a:ea typeface="標楷體" panose="03000509000000000000" pitchFamily="65" charset="-120"/>
              </a:rPr>
              <a:t>房地</a:t>
            </a:r>
            <a:endParaRPr lang="en-US" altLang="zh-TW" sz="1600"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4632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4"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21" presetClass="entr" presetSubtype="1"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heel(1)">
                                      <p:cBhvr>
                                        <p:cTn id="22" dur="1000"/>
                                        <p:tgtEl>
                                          <p:spTgt spid="48"/>
                                        </p:tgtEl>
                                      </p:cBhvr>
                                    </p:animEffect>
                                  </p:childTnLst>
                                </p:cTn>
                              </p:par>
                              <p:par>
                                <p:cTn id="23" presetID="16" presetClass="entr" presetSubtype="21"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barn(inVertical)">
                                      <p:cBhvr>
                                        <p:cTn id="25" dur="500"/>
                                        <p:tgtEl>
                                          <p:spTgt spid="57"/>
                                        </p:tgtEl>
                                      </p:cBhvr>
                                    </p:animEffect>
                                  </p:childTnLst>
                                </p:cTn>
                              </p:par>
                              <p:par>
                                <p:cTn id="26" presetID="16" presetClass="entr" presetSubtype="21" fill="hold" nodeType="withEffect">
                                  <p:stCondLst>
                                    <p:cond delay="0"/>
                                  </p:stCondLst>
                                  <p:childTnLst>
                                    <p:set>
                                      <p:cBhvr>
                                        <p:cTn id="27" dur="1" fill="hold">
                                          <p:stCondLst>
                                            <p:cond delay="0"/>
                                          </p:stCondLst>
                                        </p:cTn>
                                        <p:tgtEl>
                                          <p:spTgt spid="160"/>
                                        </p:tgtEl>
                                        <p:attrNameLst>
                                          <p:attrName>style.visibility</p:attrName>
                                        </p:attrNameLst>
                                      </p:cBhvr>
                                      <p:to>
                                        <p:strVal val="visible"/>
                                      </p:to>
                                    </p:set>
                                    <p:animEffect transition="in" filter="barn(inVertical)">
                                      <p:cBhvr>
                                        <p:cTn id="28" dur="500"/>
                                        <p:tgtEl>
                                          <p:spTgt spid="1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fade">
                                      <p:cBhvr>
                                        <p:cTn id="31"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2096700" y="522850"/>
            <a:ext cx="6687600" cy="393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dirty="0">
                <a:latin typeface="標楷體" panose="03000509000000000000" pitchFamily="65" charset="-120"/>
                <a:ea typeface="標楷體" panose="03000509000000000000" pitchFamily="65" charset="-120"/>
              </a:rPr>
              <a:t>被告主張</a:t>
            </a:r>
            <a:endParaRPr dirty="0">
              <a:latin typeface="標楷體" panose="03000509000000000000" pitchFamily="65" charset="-120"/>
              <a:ea typeface="標楷體" panose="03000509000000000000" pitchFamily="65" charset="-120"/>
            </a:endParaRPr>
          </a:p>
        </p:txBody>
      </p:sp>
      <p:sp>
        <p:nvSpPr>
          <p:cNvPr id="166" name="Google Shape;166;p19"/>
          <p:cNvSpPr txBox="1">
            <a:spLocks noGrp="1"/>
          </p:cNvSpPr>
          <p:nvPr>
            <p:ph type="body" idx="1"/>
          </p:nvPr>
        </p:nvSpPr>
        <p:spPr>
          <a:xfrm>
            <a:off x="2096700" y="1173950"/>
            <a:ext cx="6687600" cy="3249900"/>
          </a:xfrm>
          <a:prstGeom prst="rect">
            <a:avLst/>
          </a:prstGeom>
        </p:spPr>
        <p:txBody>
          <a:bodyPr spcFirstLastPara="1" wrap="square" lIns="0" tIns="0" rIns="0" bIns="0" anchor="t" anchorCtr="0">
            <a:noAutofit/>
          </a:bodyPr>
          <a:lstStyle/>
          <a:p>
            <a:pPr lvl="0" algn="l" rtl="0">
              <a:spcBef>
                <a:spcPts val="600"/>
              </a:spcBef>
              <a:spcAft>
                <a:spcPts val="0"/>
              </a:spcAft>
              <a:buSzPts val="2600"/>
              <a:buFont typeface="Wingdings" panose="05000000000000000000" pitchFamily="2" charset="2"/>
              <a:buChar char="ü"/>
            </a:pPr>
            <a:r>
              <a:rPr lang="zh-TW" altLang="en-US" sz="2000" dirty="0">
                <a:latin typeface="標楷體" panose="03000509000000000000" pitchFamily="65" charset="-120"/>
                <a:ea typeface="標楷體" panose="03000509000000000000" pitchFamily="65" charset="-120"/>
              </a:rPr>
              <a:t>系爭建物自</a:t>
            </a:r>
            <a:r>
              <a:rPr lang="en-US" altLang="zh-TW" sz="2000" dirty="0">
                <a:latin typeface="標楷體" panose="03000509000000000000" pitchFamily="65" charset="-120"/>
                <a:ea typeface="標楷體" panose="03000509000000000000" pitchFamily="65" charset="-120"/>
              </a:rPr>
              <a:t>98</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月日辦理所有權第一次登記迄今，原告登記之應有部分為</a:t>
            </a:r>
            <a:r>
              <a:rPr lang="en-US" altLang="zh-TW" sz="2000" dirty="0">
                <a:latin typeface="標楷體" panose="03000509000000000000" pitchFamily="65" charset="-120"/>
                <a:ea typeface="標楷體" panose="03000509000000000000" pitchFamily="65" charset="-120"/>
              </a:rPr>
              <a:t>66.558%</a:t>
            </a:r>
            <a:r>
              <a:rPr lang="zh-TW" altLang="en-US" sz="2000" dirty="0">
                <a:latin typeface="標楷體" panose="03000509000000000000" pitchFamily="65" charset="-120"/>
                <a:ea typeface="標楷體" panose="03000509000000000000" pitchFamily="65" charset="-120"/>
              </a:rPr>
              <a:t>；系爭建物之使用、收益、處分所生之利益自應歸屬所有權人，即屬有據。</a:t>
            </a:r>
            <a:endParaRPr lang="en-US" altLang="zh-TW" sz="2000" dirty="0">
              <a:latin typeface="標楷體" panose="03000509000000000000" pitchFamily="65" charset="-120"/>
              <a:ea typeface="標楷體" panose="03000509000000000000" pitchFamily="65" charset="-120"/>
            </a:endParaRPr>
          </a:p>
          <a:p>
            <a:pPr lvl="0" algn="l" rtl="0">
              <a:spcBef>
                <a:spcPts val="600"/>
              </a:spcBef>
              <a:spcAft>
                <a:spcPts val="0"/>
              </a:spcAft>
              <a:buSzPts val="2600"/>
              <a:buFont typeface="Wingdings" panose="05000000000000000000" pitchFamily="2" charset="2"/>
              <a:buChar char="ü"/>
            </a:pPr>
            <a:endParaRPr lang="en-US" altLang="zh-TW" sz="2000" dirty="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zh-TW" altLang="en-US" sz="2000" dirty="0">
                <a:latin typeface="標楷體" panose="03000509000000000000" pitchFamily="65" charset="-120"/>
                <a:ea typeface="標楷體" panose="03000509000000000000" pitchFamily="65" charset="-120"/>
              </a:rPr>
              <a:t>寶山公司明知系爭土地遭假扣押，在此情況下寶山公司為何甘冒此等蓋然度極高之不履約風險，而購買房地，實有可疑。</a:t>
            </a:r>
          </a:p>
          <a:p>
            <a:pPr lvl="0" algn="l" rtl="0">
              <a:spcBef>
                <a:spcPts val="600"/>
              </a:spcBef>
              <a:spcAft>
                <a:spcPts val="0"/>
              </a:spcAft>
              <a:buSzPts val="2600"/>
              <a:buFont typeface="Wingdings" panose="05000000000000000000" pitchFamily="2" charset="2"/>
              <a:buChar char="ü"/>
            </a:pPr>
            <a:endParaRPr lang="zh-TW" altLang="en-US" sz="24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a:p>
            <a:pPr marL="63500" lvl="0" indent="0" algn="l" rtl="0">
              <a:spcBef>
                <a:spcPts val="600"/>
              </a:spcBef>
              <a:spcAft>
                <a:spcPts val="0"/>
              </a:spcAft>
              <a:buSzPts val="2600"/>
              <a:buNone/>
            </a:pPr>
            <a:endParaRPr lang="en-US" altLang="zh-TW" sz="2400" dirty="0">
              <a:latin typeface="標楷體" panose="03000509000000000000" pitchFamily="65" charset="-120"/>
              <a:ea typeface="標楷體" panose="03000509000000000000" pitchFamily="65" charset="-120"/>
            </a:endParaRPr>
          </a:p>
        </p:txBody>
      </p:sp>
      <p:sp>
        <p:nvSpPr>
          <p:cNvPr id="167" name="Google Shape;167;p19"/>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1097402634"/>
      </p:ext>
    </p:extLst>
  </p:cSld>
  <p:clrMapOvr>
    <a:masterClrMapping/>
  </p:clrMapOvr>
</p:sld>
</file>

<file path=ppt/theme/theme1.xml><?xml version="1.0" encoding="utf-8"?>
<a:theme xmlns:a="http://schemas.openxmlformats.org/drawingml/2006/main" name="Fortinbras template">
  <a:themeElements>
    <a:clrScheme name="Custom 347">
      <a:dk1>
        <a:srgbClr val="272A35"/>
      </a:dk1>
      <a:lt1>
        <a:srgbClr val="FFFFFF"/>
      </a:lt1>
      <a:dk2>
        <a:srgbClr val="272A35"/>
      </a:dk2>
      <a:lt2>
        <a:srgbClr val="EFF0F3"/>
      </a:lt2>
      <a:accent1>
        <a:srgbClr val="AD0B2D"/>
      </a:accent1>
      <a:accent2>
        <a:srgbClr val="802017"/>
      </a:accent2>
      <a:accent3>
        <a:srgbClr val="E2D7D0"/>
      </a:accent3>
      <a:accent4>
        <a:srgbClr val="C2B6B9"/>
      </a:accent4>
      <a:accent5>
        <a:srgbClr val="F8F1E8"/>
      </a:accent5>
      <a:accent6>
        <a:srgbClr val="D5CABC"/>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TM03090434[[fn=木刻字型]]</Template>
  <TotalTime>3457</TotalTime>
  <Words>1870</Words>
  <Application>Microsoft Office PowerPoint</Application>
  <PresentationFormat>如螢幕大小 (16:9)</PresentationFormat>
  <Paragraphs>204</Paragraphs>
  <Slides>24</Slides>
  <Notes>21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24</vt:i4>
      </vt:variant>
    </vt:vector>
  </HeadingPairs>
  <TitlesOfParts>
    <vt:vector size="31" baseType="lpstr">
      <vt:lpstr>Arial</vt:lpstr>
      <vt:lpstr>標楷體</vt:lpstr>
      <vt:lpstr>Wingdings</vt:lpstr>
      <vt:lpstr>微軟正黑體</vt:lpstr>
      <vt:lpstr>Book Antiqua</vt:lpstr>
      <vt:lpstr>Tinos</vt:lpstr>
      <vt:lpstr>Fortinbras template</vt:lpstr>
      <vt:lpstr>一般租金的舉證責任 最高行 109判202</vt:lpstr>
      <vt:lpstr>PowerPoint 簡報</vt:lpstr>
      <vt:lpstr>PowerPoint 簡報</vt:lpstr>
      <vt:lpstr>PowerPoint 簡報</vt:lpstr>
      <vt:lpstr>爭點</vt:lpstr>
      <vt:lpstr>PowerPoint 簡報</vt:lpstr>
      <vt:lpstr>PowerPoint 簡報</vt:lpstr>
      <vt:lpstr>PowerPoint 簡報</vt:lpstr>
      <vt:lpstr>被告主張</vt:lpstr>
      <vt:lpstr>被告主張</vt:lpstr>
      <vt:lpstr>原告主張</vt:lpstr>
      <vt:lpstr>原告主張</vt:lpstr>
      <vt:lpstr>PowerPoint 簡報</vt:lpstr>
      <vt:lpstr>原告主張</vt:lpstr>
      <vt:lpstr>原告主張</vt:lpstr>
      <vt:lpstr>被告主張</vt:lpstr>
      <vt:lpstr>法院判斷</vt:lpstr>
      <vt:lpstr>法院判斷</vt:lpstr>
      <vt:lpstr>法院判斷</vt:lpstr>
      <vt:lpstr>法院判斷</vt:lpstr>
      <vt:lpstr>結論</vt:lpstr>
      <vt:lpstr>結論</vt:lpstr>
      <vt:lpstr>結論</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一般租金的舉證責任 最高行 109判202</dc:title>
  <dc:creator>user</dc:creator>
  <cp:lastModifiedBy>Stefan Huang</cp:lastModifiedBy>
  <cp:revision>34</cp:revision>
  <dcterms:modified xsi:type="dcterms:W3CDTF">2021-11-26T03:02:40Z</dcterms:modified>
</cp:coreProperties>
</file>