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1" r:id="rId2"/>
    <p:sldId id="1489" r:id="rId3"/>
    <p:sldId id="1490" r:id="rId4"/>
    <p:sldId id="1491" r:id="rId5"/>
    <p:sldId id="1492" r:id="rId6"/>
    <p:sldId id="1493" r:id="rId7"/>
    <p:sldId id="1494" r:id="rId8"/>
    <p:sldId id="1495" r:id="rId9"/>
    <p:sldId id="1496" r:id="rId10"/>
    <p:sldId id="1497" r:id="rId11"/>
    <p:sldId id="1498" r:id="rId12"/>
    <p:sldId id="1499" r:id="rId13"/>
    <p:sldId id="1501" r:id="rId14"/>
    <p:sldId id="1502" r:id="rId15"/>
    <p:sldId id="1503" r:id="rId16"/>
    <p:sldId id="1505" r:id="rId17"/>
    <p:sldId id="1506" r:id="rId18"/>
    <p:sldId id="1507" r:id="rId19"/>
    <p:sldId id="1508" r:id="rId20"/>
    <p:sldId id="1509" r:id="rId21"/>
    <p:sldId id="280" r:id="rId22"/>
  </p:sldIdLst>
  <p:sldSz cx="12192000" cy="6858000"/>
  <p:notesSz cx="7104063"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84" autoAdjust="0"/>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TW" altLang="en-US"/>
          </a:p>
        </p:txBody>
      </p:sp>
      <p:sp>
        <p:nvSpPr>
          <p:cNvPr id="3" name="日期版面配置區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EDF6BFBD-81AE-4906-B9D8-030B4FC9E170}" type="datetimeFigureOut">
              <a:rPr lang="zh-TW" altLang="en-US" smtClean="0"/>
              <a:t>2021/11/25</a:t>
            </a:fld>
            <a:endParaRPr lang="zh-TW" altLang="en-US"/>
          </a:p>
        </p:txBody>
      </p:sp>
      <p:sp>
        <p:nvSpPr>
          <p:cNvPr id="4" name="投影片影像版面配置區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zh-TW" altLang="en-US"/>
          </a:p>
        </p:txBody>
      </p:sp>
      <p:sp>
        <p:nvSpPr>
          <p:cNvPr id="5" name="備忘稿版面配置區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TW" altLang="en-US"/>
          </a:p>
        </p:txBody>
      </p:sp>
      <p:sp>
        <p:nvSpPr>
          <p:cNvPr id="7" name="投影片編號版面配置區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C1F22912-EDF7-418D-8361-34B02F265D28}" type="slidenum">
              <a:rPr lang="zh-TW" altLang="en-US" smtClean="0"/>
              <a:t>‹#›</a:t>
            </a:fld>
            <a:endParaRPr lang="zh-TW" altLang="en-US"/>
          </a:p>
        </p:txBody>
      </p:sp>
    </p:spTree>
    <p:extLst>
      <p:ext uri="{BB962C8B-B14F-4D97-AF65-F5344CB8AC3E}">
        <p14:creationId xmlns:p14="http://schemas.microsoft.com/office/powerpoint/2010/main" val="180800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1F22912-EDF7-418D-8361-34B02F265D28}" type="slidenum">
              <a:rPr lang="zh-TW" altLang="en-US" smtClean="0"/>
              <a:t>16</a:t>
            </a:fld>
            <a:endParaRPr lang="zh-TW" altLang="en-US"/>
          </a:p>
        </p:txBody>
      </p:sp>
    </p:spTree>
    <p:extLst>
      <p:ext uri="{BB962C8B-B14F-4D97-AF65-F5344CB8AC3E}">
        <p14:creationId xmlns:p14="http://schemas.microsoft.com/office/powerpoint/2010/main" val="370489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861E65-0ED7-4256-94C9-DA16D084807A}"/>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1120408-D79E-4522-8588-74ACC08A90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360543B-9A0E-4E16-8B3E-B6F9D7AA19AE}"/>
              </a:ext>
            </a:extLst>
          </p:cNvPr>
          <p:cNvSpPr>
            <a:spLocks noGrp="1"/>
          </p:cNvSpPr>
          <p:nvPr>
            <p:ph type="dt" sz="half" idx="10"/>
          </p:nvPr>
        </p:nvSpPr>
        <p:spPr/>
        <p:txBody>
          <a:bodyPr/>
          <a:lstStyle/>
          <a:p>
            <a:fld id="{BAE60DC7-D2A5-43E7-A642-1EBEF9DA3211}"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9C00AA17-2D96-48BA-8D8A-FC4892BE61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428123F-E3C9-4FFB-B17A-DAACC5E5BF0A}"/>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238788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D805B5-96E2-4C75-9368-3DAC22A38E77}"/>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2EEF182-FFF6-4A16-9D90-EC41EF416B5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70ECC2B-0F1E-4891-A6BE-F8D1135F4B59}"/>
              </a:ext>
            </a:extLst>
          </p:cNvPr>
          <p:cNvSpPr>
            <a:spLocks noGrp="1"/>
          </p:cNvSpPr>
          <p:nvPr>
            <p:ph type="dt" sz="half" idx="10"/>
          </p:nvPr>
        </p:nvSpPr>
        <p:spPr/>
        <p:txBody>
          <a:bodyPr/>
          <a:lstStyle/>
          <a:p>
            <a:fld id="{B50771F0-5B0C-4A16-8095-F83B745646F1}"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786E3C6E-83E7-4087-8E33-C20266A5CF5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75F176D-8ABC-432A-A7AA-2B930A02A6E0}"/>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350601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965269A-30B4-4938-A2A8-4BDA2731FB7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96E7F7E-9F1C-49CC-A92B-586552415EAD}"/>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453EF1E-2081-4FEB-B39B-C9F65AC8BB0C}"/>
              </a:ext>
            </a:extLst>
          </p:cNvPr>
          <p:cNvSpPr>
            <a:spLocks noGrp="1"/>
          </p:cNvSpPr>
          <p:nvPr>
            <p:ph type="dt" sz="half" idx="10"/>
          </p:nvPr>
        </p:nvSpPr>
        <p:spPr/>
        <p:txBody>
          <a:bodyPr/>
          <a:lstStyle/>
          <a:p>
            <a:fld id="{90A72202-0ABC-443E-B46F-1C8AB591CB8D}"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57013266-6118-4A50-9C67-1085A5390C0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2CBDAAE-3852-4D2E-AB2D-0A0BB7A7AACC}"/>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340682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C19512-0216-41A7-9A07-95B59C3EFE0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A631082-4142-413E-BD9E-663235BFFF31}"/>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F8584D2-E8A6-4083-911F-93E70BF4E8C6}"/>
              </a:ext>
            </a:extLst>
          </p:cNvPr>
          <p:cNvSpPr>
            <a:spLocks noGrp="1"/>
          </p:cNvSpPr>
          <p:nvPr>
            <p:ph type="dt" sz="half" idx="10"/>
          </p:nvPr>
        </p:nvSpPr>
        <p:spPr/>
        <p:txBody>
          <a:bodyPr/>
          <a:lstStyle/>
          <a:p>
            <a:fld id="{E3F72137-FFCC-421D-9776-782D8749AB31}"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3B29C08A-1FF9-47C6-B171-7824433F9CD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20AF67E-2E6C-48AD-9B60-276A20F9F792}"/>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402275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233107-A0B4-4A13-BD21-8AB9CDF04089}"/>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6F57FDC9-73AB-47A2-9474-202BA958D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87782AC1-5B8C-49D3-B92F-211F9FC7627E}"/>
              </a:ext>
            </a:extLst>
          </p:cNvPr>
          <p:cNvSpPr>
            <a:spLocks noGrp="1"/>
          </p:cNvSpPr>
          <p:nvPr>
            <p:ph type="dt" sz="half" idx="10"/>
          </p:nvPr>
        </p:nvSpPr>
        <p:spPr/>
        <p:txBody>
          <a:bodyPr/>
          <a:lstStyle/>
          <a:p>
            <a:fld id="{8941305F-3EB8-4C67-B2E0-CA3029FFC058}"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19F1EB56-23C3-4E75-B7F0-12FFEBEE0BC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8979A0C-1327-44D8-8AFB-8E63A56832DD}"/>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157698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A43F659-3796-44C8-A2B8-1D64E7A13138}"/>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43FC68F-576D-4D54-A2D6-AA4CF7D79DF1}"/>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EFF85F15-DE5A-486F-8800-BFB992E419AD}"/>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A7127BF-29D3-44D9-85F9-F913EA1B4D20}"/>
              </a:ext>
            </a:extLst>
          </p:cNvPr>
          <p:cNvSpPr>
            <a:spLocks noGrp="1"/>
          </p:cNvSpPr>
          <p:nvPr>
            <p:ph type="dt" sz="half" idx="10"/>
          </p:nvPr>
        </p:nvSpPr>
        <p:spPr/>
        <p:txBody>
          <a:bodyPr/>
          <a:lstStyle/>
          <a:p>
            <a:fld id="{30D8A47E-8B92-4483-BD23-9E59C42BD4F6}" type="datetime1">
              <a:rPr lang="zh-TW" altLang="en-US" smtClean="0"/>
              <a:t>2021/11/25</a:t>
            </a:fld>
            <a:endParaRPr lang="zh-TW" altLang="en-US"/>
          </a:p>
        </p:txBody>
      </p:sp>
      <p:sp>
        <p:nvSpPr>
          <p:cNvPr id="6" name="頁尾版面配置區 5">
            <a:extLst>
              <a:ext uri="{FF2B5EF4-FFF2-40B4-BE49-F238E27FC236}">
                <a16:creationId xmlns:a16="http://schemas.microsoft.com/office/drawing/2014/main" id="{E6597D49-A2C6-4EA6-AD98-B670BD4B28B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6563121-DE15-4B94-8D74-558541A79A35}"/>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3693205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472EF2-1883-43AF-B8D5-4A5A3DF76FFC}"/>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F585BE3D-A8EC-4E31-9EEA-EDC493F74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6307E2C8-E6AD-4E2B-A8C0-ACB1EC5EDEFA}"/>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56D61E4B-AC25-44A9-B9EB-906D5F737F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1F55AD52-47D5-459C-A892-D42EF73FEB17}"/>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470EA31-1A28-4D91-A639-51B77E0206A6}"/>
              </a:ext>
            </a:extLst>
          </p:cNvPr>
          <p:cNvSpPr>
            <a:spLocks noGrp="1"/>
          </p:cNvSpPr>
          <p:nvPr>
            <p:ph type="dt" sz="half" idx="10"/>
          </p:nvPr>
        </p:nvSpPr>
        <p:spPr/>
        <p:txBody>
          <a:bodyPr/>
          <a:lstStyle/>
          <a:p>
            <a:fld id="{4CB21A86-ECFD-440F-9463-E7FF3977B8D2}" type="datetime1">
              <a:rPr lang="zh-TW" altLang="en-US" smtClean="0"/>
              <a:t>2021/11/25</a:t>
            </a:fld>
            <a:endParaRPr lang="zh-TW" altLang="en-US"/>
          </a:p>
        </p:txBody>
      </p:sp>
      <p:sp>
        <p:nvSpPr>
          <p:cNvPr id="8" name="頁尾版面配置區 7">
            <a:extLst>
              <a:ext uri="{FF2B5EF4-FFF2-40B4-BE49-F238E27FC236}">
                <a16:creationId xmlns:a16="http://schemas.microsoft.com/office/drawing/2014/main" id="{7AD0B4AB-4196-4F5D-BCBC-1051D4297BF5}"/>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2BD98888-BBBF-4D3C-AEBB-3251C1AEE03C}"/>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191583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7D1D34-BCA3-4C4F-80F5-F0FF0449B632}"/>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70C9C255-1622-45AB-9055-ABCBD347C390}"/>
              </a:ext>
            </a:extLst>
          </p:cNvPr>
          <p:cNvSpPr>
            <a:spLocks noGrp="1"/>
          </p:cNvSpPr>
          <p:nvPr>
            <p:ph type="dt" sz="half" idx="10"/>
          </p:nvPr>
        </p:nvSpPr>
        <p:spPr/>
        <p:txBody>
          <a:bodyPr/>
          <a:lstStyle/>
          <a:p>
            <a:fld id="{28297BB8-C890-42DF-BC61-537BD6079997}" type="datetime1">
              <a:rPr lang="zh-TW" altLang="en-US" smtClean="0"/>
              <a:t>2021/11/25</a:t>
            </a:fld>
            <a:endParaRPr lang="zh-TW" altLang="en-US"/>
          </a:p>
        </p:txBody>
      </p:sp>
      <p:sp>
        <p:nvSpPr>
          <p:cNvPr id="4" name="頁尾版面配置區 3">
            <a:extLst>
              <a:ext uri="{FF2B5EF4-FFF2-40B4-BE49-F238E27FC236}">
                <a16:creationId xmlns:a16="http://schemas.microsoft.com/office/drawing/2014/main" id="{AF848DB4-B479-4A68-8793-5940D2FB4B35}"/>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1FA3847-3AD1-425F-8C55-37FDFA11A51F}"/>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1612597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1F17F241-E5EC-45F7-B6A3-B4769AC497DE}"/>
              </a:ext>
            </a:extLst>
          </p:cNvPr>
          <p:cNvSpPr>
            <a:spLocks noGrp="1"/>
          </p:cNvSpPr>
          <p:nvPr>
            <p:ph type="dt" sz="half" idx="10"/>
          </p:nvPr>
        </p:nvSpPr>
        <p:spPr/>
        <p:txBody>
          <a:bodyPr/>
          <a:lstStyle/>
          <a:p>
            <a:fld id="{5D21BDCB-BD13-4AEB-A7EF-8C25F82EA7CC}" type="datetime1">
              <a:rPr lang="zh-TW" altLang="en-US" smtClean="0"/>
              <a:t>2021/11/25</a:t>
            </a:fld>
            <a:endParaRPr lang="zh-TW" altLang="en-US"/>
          </a:p>
        </p:txBody>
      </p:sp>
      <p:sp>
        <p:nvSpPr>
          <p:cNvPr id="3" name="頁尾版面配置區 2">
            <a:extLst>
              <a:ext uri="{FF2B5EF4-FFF2-40B4-BE49-F238E27FC236}">
                <a16:creationId xmlns:a16="http://schemas.microsoft.com/office/drawing/2014/main" id="{730EF3EB-227C-4F62-9A3B-46EE49F00483}"/>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0E518E47-1872-4DDE-A8BF-A86F18DC8666}"/>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229705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D93484-3488-46FA-8DCA-BC87A3540E8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E94D30F1-FC87-4C7F-B592-968DA9EB89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079301B5-32AE-40F7-9B6A-B3ADA740A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1B8419D-B4B6-49DD-B53F-40A97662E6B1}"/>
              </a:ext>
            </a:extLst>
          </p:cNvPr>
          <p:cNvSpPr>
            <a:spLocks noGrp="1"/>
          </p:cNvSpPr>
          <p:nvPr>
            <p:ph type="dt" sz="half" idx="10"/>
          </p:nvPr>
        </p:nvSpPr>
        <p:spPr/>
        <p:txBody>
          <a:bodyPr/>
          <a:lstStyle/>
          <a:p>
            <a:fld id="{DE115CF1-EDC8-465F-A3AD-5323EDB0C812}" type="datetime1">
              <a:rPr lang="zh-TW" altLang="en-US" smtClean="0"/>
              <a:t>2021/11/25</a:t>
            </a:fld>
            <a:endParaRPr lang="zh-TW" altLang="en-US"/>
          </a:p>
        </p:txBody>
      </p:sp>
      <p:sp>
        <p:nvSpPr>
          <p:cNvPr id="6" name="頁尾版面配置區 5">
            <a:extLst>
              <a:ext uri="{FF2B5EF4-FFF2-40B4-BE49-F238E27FC236}">
                <a16:creationId xmlns:a16="http://schemas.microsoft.com/office/drawing/2014/main" id="{AD3BA48F-26C6-4141-A142-17C3C58754A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6002BAC-709B-48FD-83F2-59C32350A7D3}"/>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55489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959D2A8-EED4-4E85-BFDC-8119E851D99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48A079F3-03FD-44C9-882B-23DDCC22F6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E016AE0-B5E4-405C-B2A0-AB32DD2A3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06ED4AD-D106-458E-825F-F51541B5D8E0}"/>
              </a:ext>
            </a:extLst>
          </p:cNvPr>
          <p:cNvSpPr>
            <a:spLocks noGrp="1"/>
          </p:cNvSpPr>
          <p:nvPr>
            <p:ph type="dt" sz="half" idx="10"/>
          </p:nvPr>
        </p:nvSpPr>
        <p:spPr/>
        <p:txBody>
          <a:bodyPr/>
          <a:lstStyle/>
          <a:p>
            <a:fld id="{2795E10B-25DC-4536-8DA6-7C5FFFE24520}" type="datetime1">
              <a:rPr lang="zh-TW" altLang="en-US" smtClean="0"/>
              <a:t>2021/11/25</a:t>
            </a:fld>
            <a:endParaRPr lang="zh-TW" altLang="en-US"/>
          </a:p>
        </p:txBody>
      </p:sp>
      <p:sp>
        <p:nvSpPr>
          <p:cNvPr id="6" name="頁尾版面配置區 5">
            <a:extLst>
              <a:ext uri="{FF2B5EF4-FFF2-40B4-BE49-F238E27FC236}">
                <a16:creationId xmlns:a16="http://schemas.microsoft.com/office/drawing/2014/main" id="{AD0103E6-3AFF-44A7-867E-5F149E6649E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DA82BE1-82A4-4BC7-98C9-2E53085935D9}"/>
              </a:ext>
            </a:extLst>
          </p:cNvPr>
          <p:cNvSpPr>
            <a:spLocks noGrp="1"/>
          </p:cNvSpPr>
          <p:nvPr>
            <p:ph type="sldNum" sz="quarter" idx="12"/>
          </p:nvPr>
        </p:nvSpPr>
        <p:spPr/>
        <p:txBody>
          <a:body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130099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07BF49A-FFA0-488C-9077-D0ABE367EC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9C87E47-4EB2-4A4C-9B7D-6F12720E5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CF51248-560E-4E4F-8592-17F729F581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31E96-E533-4D6C-9B5C-EE031E153BAE}" type="datetime1">
              <a:rPr lang="zh-TW" altLang="en-US" smtClean="0"/>
              <a:t>2021/11/25</a:t>
            </a:fld>
            <a:endParaRPr lang="zh-TW" altLang="en-US"/>
          </a:p>
        </p:txBody>
      </p:sp>
      <p:sp>
        <p:nvSpPr>
          <p:cNvPr id="5" name="頁尾版面配置區 4">
            <a:extLst>
              <a:ext uri="{FF2B5EF4-FFF2-40B4-BE49-F238E27FC236}">
                <a16:creationId xmlns:a16="http://schemas.microsoft.com/office/drawing/2014/main" id="{DA26568F-0B95-4BE2-AC2D-5DA17C37E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A53D13B-9AB8-4703-B211-E8A98EA8B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E9F4A-B5D6-4DF2-87DE-F8A056753C87}" type="slidenum">
              <a:rPr lang="zh-TW" altLang="en-US" smtClean="0"/>
              <a:t>‹#›</a:t>
            </a:fld>
            <a:endParaRPr lang="zh-TW" altLang="en-US"/>
          </a:p>
        </p:txBody>
      </p:sp>
    </p:spTree>
    <p:extLst>
      <p:ext uri="{BB962C8B-B14F-4D97-AF65-F5344CB8AC3E}">
        <p14:creationId xmlns:p14="http://schemas.microsoft.com/office/powerpoint/2010/main" val="2333995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oney.udn.com/money/story/5621/5881712?from=edn_hotestlist_storybott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jp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2CCE2EA-7F6E-4084-AFEE-36C77109C96D}"/>
              </a:ext>
            </a:extLst>
          </p:cNvPr>
          <p:cNvSpPr>
            <a:spLocks noGrp="1"/>
          </p:cNvSpPr>
          <p:nvPr>
            <p:ph type="ctrTitle"/>
          </p:nvPr>
        </p:nvSpPr>
        <p:spPr>
          <a:xfrm>
            <a:off x="688369" y="965771"/>
            <a:ext cx="11085815" cy="3153742"/>
          </a:xfrm>
        </p:spPr>
        <p:txBody>
          <a:bodyPr>
            <a:normAutofit/>
          </a:bodyPr>
          <a:lstStyle/>
          <a:p>
            <a:pPr indent="306070" algn="ctr"/>
            <a:r>
              <a:rPr lang="en-US" altLang="zh-TW" sz="4000" b="1" cap="all" dirty="0">
                <a:latin typeface="標楷體" panose="03000509000000000000" pitchFamily="65" charset="-120"/>
                <a:ea typeface="標楷體" panose="03000509000000000000" pitchFamily="65" charset="-120"/>
              </a:rPr>
              <a:t>2021-</a:t>
            </a:r>
            <a:r>
              <a:rPr lang="zh-TW" altLang="en-US" sz="4000" b="1" cap="all" dirty="0">
                <a:latin typeface="標楷體" panose="03000509000000000000" pitchFamily="65" charset="-120"/>
                <a:ea typeface="標楷體" panose="03000509000000000000" pitchFamily="65" charset="-120"/>
              </a:rPr>
              <a:t>稅務實例研析系列</a:t>
            </a:r>
            <a:r>
              <a:rPr lang="en-US" altLang="zh-TW" sz="4000" b="1" cap="all" dirty="0">
                <a:latin typeface="標楷體" panose="03000509000000000000" pitchFamily="65" charset="-120"/>
                <a:ea typeface="標楷體" panose="03000509000000000000" pitchFamily="65" charset="-120"/>
              </a:rPr>
              <a:t>-4</a:t>
            </a:r>
            <a:br>
              <a:rPr lang="en-US" altLang="zh-TW" sz="4000" b="1" cap="all" dirty="0">
                <a:latin typeface="標楷體" panose="03000509000000000000" pitchFamily="65" charset="-120"/>
                <a:ea typeface="標楷體" panose="03000509000000000000" pitchFamily="65" charset="-120"/>
              </a:rPr>
            </a:br>
            <a:br>
              <a:rPr lang="en-US" altLang="zh-TW" sz="4000" b="1" cap="all" dirty="0">
                <a:latin typeface="標楷體" panose="03000509000000000000" pitchFamily="65" charset="-120"/>
                <a:ea typeface="標楷體" panose="03000509000000000000" pitchFamily="65" charset="-120"/>
              </a:rPr>
            </a:br>
            <a:r>
              <a:rPr lang="en-US" altLang="zh-TW" sz="4000" b="1" cap="all" dirty="0">
                <a:latin typeface="標楷體" panose="03000509000000000000" pitchFamily="65" charset="-120"/>
                <a:ea typeface="標楷體" panose="03000509000000000000" pitchFamily="65" charset="-120"/>
              </a:rPr>
              <a:t>『</a:t>
            </a:r>
            <a:r>
              <a:rPr lang="zh-TW" altLang="zh-TW" sz="4000" b="1" kern="50" dirty="0">
                <a:effectLst/>
                <a:latin typeface="Times New Roman" panose="02020603050405020304" pitchFamily="18" charset="0"/>
                <a:ea typeface="標楷體" panose="03000509000000000000" pitchFamily="65" charset="-120"/>
                <a:cs typeface="Times New Roman" panose="02020603050405020304" pitchFamily="18" charset="0"/>
              </a:rPr>
              <a:t>房地合一的</a:t>
            </a:r>
            <a:r>
              <a:rPr lang="zh-TW" altLang="en-US" sz="4000" b="1" kern="50" dirty="0">
                <a:latin typeface="Times New Roman" panose="02020603050405020304" pitchFamily="18" charset="0"/>
                <a:ea typeface="標楷體" panose="03000509000000000000" pitchFamily="65" charset="-120"/>
                <a:cs typeface="Times New Roman" panose="02020603050405020304" pitchFamily="18" charset="0"/>
              </a:rPr>
              <a:t>特定股權交易</a:t>
            </a:r>
            <a:br>
              <a:rPr lang="en-US" altLang="zh-TW" sz="4000" b="1" kern="50" dirty="0">
                <a:latin typeface="Times New Roman" panose="02020603050405020304" pitchFamily="18" charset="0"/>
                <a:ea typeface="標楷體" panose="03000509000000000000" pitchFamily="65" charset="-120"/>
                <a:cs typeface="Times New Roman" panose="02020603050405020304" pitchFamily="18" charset="0"/>
              </a:rPr>
            </a:br>
            <a:r>
              <a:rPr lang="zh-TW" altLang="en-US" sz="4000" b="1" kern="50" dirty="0">
                <a:latin typeface="Times New Roman" panose="02020603050405020304" pitchFamily="18" charset="0"/>
                <a:ea typeface="標楷體" panose="03000509000000000000" pitchFamily="65" charset="-120"/>
                <a:cs typeface="Times New Roman" panose="02020603050405020304" pitchFamily="18" charset="0"/>
              </a:rPr>
              <a:t>之細節規定與案例分析</a:t>
            </a:r>
            <a:r>
              <a:rPr lang="en-US" altLang="zh-TW" sz="4000" b="1" cap="all" dirty="0">
                <a:latin typeface="標楷體" panose="03000509000000000000" pitchFamily="65" charset="-120"/>
                <a:ea typeface="標楷體" panose="03000509000000000000" pitchFamily="65" charset="-120"/>
              </a:rPr>
              <a:t>』</a:t>
            </a:r>
            <a:br>
              <a:rPr lang="en-US" altLang="zh-TW" sz="4000" b="1" dirty="0">
                <a:latin typeface="標楷體" panose="03000509000000000000" pitchFamily="65" charset="-120"/>
                <a:ea typeface="標楷體" panose="03000509000000000000" pitchFamily="65" charset="-120"/>
              </a:rPr>
            </a:br>
            <a:endParaRPr lang="zh-TW" altLang="en-US" sz="4000" dirty="0"/>
          </a:p>
        </p:txBody>
      </p:sp>
      <p:sp>
        <p:nvSpPr>
          <p:cNvPr id="3" name="副標題 2">
            <a:extLst>
              <a:ext uri="{FF2B5EF4-FFF2-40B4-BE49-F238E27FC236}">
                <a16:creationId xmlns:a16="http://schemas.microsoft.com/office/drawing/2014/main" id="{A6A6EA9E-5743-4488-9825-CDF3F68324AD}"/>
              </a:ext>
            </a:extLst>
          </p:cNvPr>
          <p:cNvSpPr>
            <a:spLocks noGrp="1"/>
          </p:cNvSpPr>
          <p:nvPr>
            <p:ph type="subTitle" idx="1"/>
          </p:nvPr>
        </p:nvSpPr>
        <p:spPr>
          <a:xfrm>
            <a:off x="2065106" y="4274048"/>
            <a:ext cx="8928242" cy="1975297"/>
          </a:xfrm>
        </p:spPr>
        <p:txBody>
          <a:bodyPr>
            <a:normAutofit/>
          </a:bodyPr>
          <a:lstStyle/>
          <a:p>
            <a:r>
              <a:rPr lang="zh-TW" altLang="en-US" sz="2800" dirty="0">
                <a:latin typeface="標楷體" panose="03000509000000000000" pitchFamily="65" charset="-120"/>
                <a:ea typeface="標楷體" panose="03000509000000000000" pitchFamily="65" charset="-120"/>
              </a:rPr>
              <a:t>台北商業大學黃士洲副教授</a:t>
            </a:r>
            <a:r>
              <a:rPr lang="en-US" altLang="zh-TW" sz="2800" dirty="0">
                <a:latin typeface="標楷體" panose="03000509000000000000" pitchFamily="65" charset="-120"/>
                <a:ea typeface="標楷體" panose="03000509000000000000" pitchFamily="65" charset="-120"/>
              </a:rPr>
              <a:t>&amp;</a:t>
            </a:r>
            <a:r>
              <a:rPr lang="zh-TW" altLang="en-US" sz="2800" dirty="0">
                <a:latin typeface="標楷體" panose="03000509000000000000" pitchFamily="65" charset="-120"/>
                <a:ea typeface="標楷體" panose="03000509000000000000" pitchFamily="65" charset="-120"/>
              </a:rPr>
              <a:t>中山普萊聯合會計師事務所</a:t>
            </a:r>
            <a:endParaRPr lang="en-US" altLang="zh-TW" sz="2800" dirty="0">
              <a:latin typeface="標楷體" panose="03000509000000000000" pitchFamily="65" charset="-120"/>
              <a:ea typeface="標楷體" panose="03000509000000000000" pitchFamily="65" charset="-120"/>
            </a:endParaRPr>
          </a:p>
          <a:p>
            <a:br>
              <a:rPr lang="en-US" altLang="zh-TW" sz="2800" dirty="0">
                <a:latin typeface="標楷體" panose="03000509000000000000" pitchFamily="65" charset="-120"/>
                <a:ea typeface="標楷體" panose="03000509000000000000" pitchFamily="65" charset="-120"/>
              </a:rPr>
            </a:br>
            <a:endParaRPr lang="zh-TW" altLang="en-US" sz="2800" dirty="0"/>
          </a:p>
        </p:txBody>
      </p:sp>
      <p:sp>
        <p:nvSpPr>
          <p:cNvPr id="4" name="投影片編號版面配置區 3">
            <a:extLst>
              <a:ext uri="{FF2B5EF4-FFF2-40B4-BE49-F238E27FC236}">
                <a16:creationId xmlns:a16="http://schemas.microsoft.com/office/drawing/2014/main" id="{8BC422A9-60BA-4D27-A1EE-6C888642897E}"/>
              </a:ext>
            </a:extLst>
          </p:cNvPr>
          <p:cNvSpPr>
            <a:spLocks noGrp="1"/>
          </p:cNvSpPr>
          <p:nvPr>
            <p:ph type="sldNum" sz="quarter" idx="12"/>
          </p:nvPr>
        </p:nvSpPr>
        <p:spPr/>
        <p:txBody>
          <a:bodyPr/>
          <a:lstStyle/>
          <a:p>
            <a:fld id="{40FE9F4A-B5D6-4DF2-87DE-F8A056753C87}" type="slidenum">
              <a:rPr lang="zh-TW" altLang="en-US" smtClean="0"/>
              <a:t>1</a:t>
            </a:fld>
            <a:endParaRPr lang="zh-TW" altLang="en-US"/>
          </a:p>
        </p:txBody>
      </p:sp>
      <p:pic>
        <p:nvPicPr>
          <p:cNvPr id="5" name="圖片 4">
            <a:extLst>
              <a:ext uri="{FF2B5EF4-FFF2-40B4-BE49-F238E27FC236}">
                <a16:creationId xmlns:a16="http://schemas.microsoft.com/office/drawing/2014/main" id="{DF3549B8-889F-4A8E-AEF8-4304E0AE934D}"/>
              </a:ext>
            </a:extLst>
          </p:cNvPr>
          <p:cNvPicPr>
            <a:picLocks noChangeAspect="1"/>
          </p:cNvPicPr>
          <p:nvPr/>
        </p:nvPicPr>
        <p:blipFill>
          <a:blip r:embed="rId2"/>
          <a:stretch>
            <a:fillRect/>
          </a:stretch>
        </p:blipFill>
        <p:spPr>
          <a:xfrm>
            <a:off x="4544227" y="4966263"/>
            <a:ext cx="1551773" cy="1572649"/>
          </a:xfrm>
          <a:prstGeom prst="rect">
            <a:avLst/>
          </a:prstGeom>
        </p:spPr>
      </p:pic>
      <p:pic>
        <p:nvPicPr>
          <p:cNvPr id="7" name="圖片 6" descr="一張含有 文字, 美工圖案, 標誌 的圖片&#10;&#10;自動產生的描述">
            <a:extLst>
              <a:ext uri="{FF2B5EF4-FFF2-40B4-BE49-F238E27FC236}">
                <a16:creationId xmlns:a16="http://schemas.microsoft.com/office/drawing/2014/main" id="{696CB8E0-4AE9-49D4-9D54-5AE7FE9BD2D3}"/>
              </a:ext>
            </a:extLst>
          </p:cNvPr>
          <p:cNvPicPr>
            <a:picLocks noChangeAspect="1"/>
          </p:cNvPicPr>
          <p:nvPr/>
        </p:nvPicPr>
        <p:blipFill>
          <a:blip r:embed="rId3"/>
          <a:stretch>
            <a:fillRect/>
          </a:stretch>
        </p:blipFill>
        <p:spPr>
          <a:xfrm>
            <a:off x="6438900" y="4966262"/>
            <a:ext cx="2009496" cy="1572649"/>
          </a:xfrm>
          <a:prstGeom prst="rect">
            <a:avLst/>
          </a:prstGeom>
        </p:spPr>
      </p:pic>
    </p:spTree>
    <p:extLst>
      <p:ext uri="{BB962C8B-B14F-4D97-AF65-F5344CB8AC3E}">
        <p14:creationId xmlns:p14="http://schemas.microsoft.com/office/powerpoint/2010/main" val="281699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特定股權持有期間計算－先進先出法</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sz="3000" dirty="0">
                <a:latin typeface="標楷體" panose="03000509000000000000" pitchFamily="65" charset="-120"/>
                <a:ea typeface="標楷體" panose="03000509000000000000" pitchFamily="65" charset="-120"/>
              </a:rPr>
              <a:t>特定股權交易之稅率是以股東持有公司股權期間，而非標的公司持有不動產之期間。</a:t>
            </a:r>
            <a:endParaRPr lang="en-US" altLang="zh-TW" sz="3000" dirty="0">
              <a:latin typeface="標楷體" panose="03000509000000000000" pitchFamily="65" charset="-120"/>
              <a:ea typeface="標楷體" panose="03000509000000000000" pitchFamily="65" charset="-120"/>
            </a:endParaRPr>
          </a:p>
          <a:p>
            <a:r>
              <a:rPr lang="zh-TW" altLang="en-US" sz="3000" dirty="0">
                <a:latin typeface="標楷體" panose="03000509000000000000" pitchFamily="65" charset="-120"/>
                <a:ea typeface="標楷體" panose="03000509000000000000" pitchFamily="65" charset="-120"/>
              </a:rPr>
              <a:t>辦法</a:t>
            </a:r>
            <a:r>
              <a:rPr lang="en-US" altLang="zh-TW" sz="3000" dirty="0">
                <a:latin typeface="標楷體" panose="03000509000000000000" pitchFamily="65" charset="-120"/>
                <a:ea typeface="標楷體" panose="03000509000000000000" pitchFamily="65" charset="-120"/>
              </a:rPr>
              <a:t>7</a:t>
            </a:r>
            <a:r>
              <a:rPr lang="zh-TW" altLang="en-US" sz="3000" dirty="0">
                <a:latin typeface="標楷體" panose="03000509000000000000" pitchFamily="65" charset="-120"/>
                <a:ea typeface="標楷體" panose="03000509000000000000" pitchFamily="65" charset="-120"/>
              </a:rPr>
              <a:t>：持有期間計算，自股份或出資額取得之日起算至交易之日止，並採先進先出法認定。</a:t>
            </a:r>
            <a:endParaRPr lang="en-US" altLang="zh-TW" sz="3000" dirty="0">
              <a:latin typeface="標楷體" panose="03000509000000000000" pitchFamily="65" charset="-120"/>
              <a:ea typeface="標楷體" panose="03000509000000000000" pitchFamily="65" charset="-120"/>
            </a:endParaRPr>
          </a:p>
          <a:p>
            <a:r>
              <a:rPr lang="en-US" altLang="zh-TW" sz="3000" dirty="0">
                <a:latin typeface="標楷體" panose="03000509000000000000" pitchFamily="65" charset="-120"/>
                <a:ea typeface="標楷體" panose="03000509000000000000" pitchFamily="65" charset="-120"/>
              </a:rPr>
              <a:t>EX</a:t>
            </a:r>
            <a:r>
              <a:rPr lang="zh-TW" altLang="en-US" sz="3000" dirty="0">
                <a:latin typeface="標楷體" panose="03000509000000000000" pitchFamily="65" charset="-120"/>
                <a:ea typeface="標楷體" panose="03000509000000000000" pitchFamily="65" charset="-120"/>
              </a:rPr>
              <a:t>：乙某</a:t>
            </a:r>
            <a:r>
              <a:rPr lang="en-US" altLang="zh-TW" sz="3000" dirty="0">
                <a:latin typeface="標楷體" panose="03000509000000000000" pitchFamily="65" charset="-120"/>
                <a:ea typeface="標楷體" panose="03000509000000000000" pitchFamily="65" charset="-120"/>
              </a:rPr>
              <a:t>111</a:t>
            </a:r>
            <a:r>
              <a:rPr lang="zh-TW" altLang="en-US" sz="3000" dirty="0">
                <a:latin typeface="標楷體" panose="03000509000000000000" pitchFamily="65" charset="-120"/>
                <a:ea typeface="標楷體" panose="03000509000000000000" pitchFamily="65" charset="-120"/>
              </a:rPr>
              <a:t>年</a:t>
            </a:r>
            <a:r>
              <a:rPr lang="en-US" altLang="zh-TW" sz="3000" dirty="0">
                <a:latin typeface="標楷體" panose="03000509000000000000" pitchFamily="65" charset="-120"/>
                <a:ea typeface="標楷體" panose="03000509000000000000" pitchFamily="65" charset="-120"/>
              </a:rPr>
              <a:t>3</a:t>
            </a:r>
            <a:r>
              <a:rPr lang="zh-TW" altLang="en-US" sz="3000" dirty="0">
                <a:latin typeface="標楷體" panose="03000509000000000000" pitchFamily="65" charset="-120"/>
                <a:ea typeface="標楷體" panose="03000509000000000000" pitchFamily="65" charset="-120"/>
              </a:rPr>
              <a:t>月</a:t>
            </a:r>
            <a:r>
              <a:rPr lang="en-US" altLang="zh-TW" sz="3000" dirty="0">
                <a:latin typeface="標楷體" panose="03000509000000000000" pitchFamily="65" charset="-120"/>
                <a:ea typeface="標楷體" panose="03000509000000000000" pitchFamily="65" charset="-120"/>
              </a:rPr>
              <a:t>1</a:t>
            </a:r>
            <a:r>
              <a:rPr lang="zh-TW" altLang="en-US" sz="3000" dirty="0">
                <a:latin typeface="標楷體" panose="03000509000000000000" pitchFamily="65" charset="-120"/>
                <a:ea typeface="標楷體" panose="03000509000000000000" pitchFamily="65" charset="-120"/>
              </a:rPr>
              <a:t>日出售其持有</a:t>
            </a:r>
            <a:r>
              <a:rPr lang="en-US" altLang="zh-TW" sz="3000" dirty="0">
                <a:latin typeface="標楷體" panose="03000509000000000000" pitchFamily="65" charset="-120"/>
                <a:ea typeface="標楷體" panose="03000509000000000000" pitchFamily="65" charset="-120"/>
              </a:rPr>
              <a:t>K</a:t>
            </a:r>
            <a:r>
              <a:rPr lang="zh-TW" altLang="en-US" sz="3000" dirty="0">
                <a:latin typeface="標楷體" panose="03000509000000000000" pitchFamily="65" charset="-120"/>
                <a:ea typeface="標楷體" panose="03000509000000000000" pitchFamily="65" charset="-120"/>
              </a:rPr>
              <a:t>建設公司</a:t>
            </a:r>
            <a:r>
              <a:rPr lang="en-US" altLang="zh-TW" sz="3000" dirty="0">
                <a:latin typeface="標楷體" panose="03000509000000000000" pitchFamily="65" charset="-120"/>
                <a:ea typeface="標楷體" panose="03000509000000000000" pitchFamily="65" charset="-120"/>
              </a:rPr>
              <a:t>80%</a:t>
            </a:r>
            <a:r>
              <a:rPr lang="zh-TW" altLang="en-US" sz="3000" dirty="0">
                <a:latin typeface="標楷體" panose="03000509000000000000" pitchFamily="65" charset="-120"/>
                <a:ea typeface="標楷體" panose="03000509000000000000" pitchFamily="65" charset="-120"/>
              </a:rPr>
              <a:t>其中的</a:t>
            </a:r>
            <a:r>
              <a:rPr lang="en-US" altLang="zh-TW" sz="3000" dirty="0">
                <a:latin typeface="標楷體" panose="03000509000000000000" pitchFamily="65" charset="-120"/>
                <a:ea typeface="標楷體" panose="03000509000000000000" pitchFamily="65" charset="-120"/>
              </a:rPr>
              <a:t>10%</a:t>
            </a:r>
            <a:r>
              <a:rPr lang="zh-TW" altLang="en-US" sz="3000" dirty="0">
                <a:latin typeface="標楷體" panose="03000509000000000000" pitchFamily="65" charset="-120"/>
                <a:ea typeface="標楷體" panose="03000509000000000000" pitchFamily="65" charset="-120"/>
              </a:rPr>
              <a:t>，但其首次取得</a:t>
            </a:r>
            <a:r>
              <a:rPr lang="en-US" altLang="zh-TW" sz="3000" dirty="0">
                <a:latin typeface="標楷體" panose="03000509000000000000" pitchFamily="65" charset="-120"/>
                <a:ea typeface="標楷體" panose="03000509000000000000" pitchFamily="65" charset="-120"/>
              </a:rPr>
              <a:t>K</a:t>
            </a:r>
            <a:r>
              <a:rPr lang="zh-TW" altLang="en-US" sz="3000" dirty="0">
                <a:latin typeface="標楷體" panose="03000509000000000000" pitchFamily="65" charset="-120"/>
                <a:ea typeface="標楷體" panose="03000509000000000000" pitchFamily="65" charset="-120"/>
              </a:rPr>
              <a:t>建設公司股權為</a:t>
            </a:r>
            <a:r>
              <a:rPr lang="en-US" altLang="zh-TW" sz="3000" dirty="0">
                <a:latin typeface="標楷體" panose="03000509000000000000" pitchFamily="65" charset="-120"/>
                <a:ea typeface="標楷體" panose="03000509000000000000" pitchFamily="65" charset="-120"/>
              </a:rPr>
              <a:t>100</a:t>
            </a:r>
            <a:r>
              <a:rPr lang="zh-TW" altLang="en-US" sz="3000" dirty="0">
                <a:latin typeface="標楷體" panose="03000509000000000000" pitchFamily="65" charset="-120"/>
                <a:ea typeface="標楷體" panose="03000509000000000000" pitchFamily="65" charset="-120"/>
              </a:rPr>
              <a:t>年繼承母親的持股</a:t>
            </a:r>
            <a:r>
              <a:rPr lang="en-US" altLang="zh-TW" sz="3000" dirty="0">
                <a:latin typeface="標楷體" panose="03000509000000000000" pitchFamily="65" charset="-120"/>
                <a:ea typeface="標楷體" panose="03000509000000000000" pitchFamily="65" charset="-120"/>
              </a:rPr>
              <a:t>20%</a:t>
            </a:r>
            <a:r>
              <a:rPr lang="zh-TW" altLang="en-US" sz="3000" dirty="0">
                <a:latin typeface="標楷體" panose="03000509000000000000" pitchFamily="65" charset="-120"/>
                <a:ea typeface="標楷體" panose="03000509000000000000" pitchFamily="65" charset="-120"/>
              </a:rPr>
              <a:t>。</a:t>
            </a:r>
            <a:endParaRPr lang="en-US" altLang="zh-TW" sz="3000" dirty="0">
              <a:latin typeface="標楷體" panose="03000509000000000000" pitchFamily="65" charset="-120"/>
              <a:ea typeface="標楷體" panose="03000509000000000000" pitchFamily="65" charset="-120"/>
            </a:endParaRPr>
          </a:p>
          <a:p>
            <a:pPr lvl="1"/>
            <a:r>
              <a:rPr lang="zh-TW" altLang="en-US" sz="3000" dirty="0">
                <a:latin typeface="標楷體" panose="03000509000000000000" pitchFamily="65" charset="-120"/>
                <a:ea typeface="標楷體" panose="03000509000000000000" pitchFamily="65" charset="-120"/>
              </a:rPr>
              <a:t>持有期間係自</a:t>
            </a:r>
            <a:r>
              <a:rPr lang="en-US" altLang="zh-TW" sz="3000" dirty="0">
                <a:latin typeface="標楷體" panose="03000509000000000000" pitchFamily="65" charset="-120"/>
                <a:ea typeface="標楷體" panose="03000509000000000000" pitchFamily="65" charset="-120"/>
              </a:rPr>
              <a:t>100</a:t>
            </a:r>
            <a:r>
              <a:rPr lang="zh-TW" altLang="en-US" sz="3000" dirty="0">
                <a:latin typeface="標楷體" panose="03000509000000000000" pitchFamily="65" charset="-120"/>
                <a:ea typeface="標楷體" panose="03000509000000000000" pitchFamily="65" charset="-120"/>
              </a:rPr>
              <a:t>年起算，持有超過</a:t>
            </a:r>
            <a:r>
              <a:rPr lang="en-US" altLang="zh-TW" sz="3000" dirty="0">
                <a:latin typeface="標楷體" panose="03000509000000000000" pitchFamily="65" charset="-120"/>
                <a:ea typeface="標楷體" panose="03000509000000000000" pitchFamily="65" charset="-120"/>
              </a:rPr>
              <a:t>10</a:t>
            </a:r>
            <a:r>
              <a:rPr lang="zh-TW" altLang="en-US" sz="3000" dirty="0">
                <a:latin typeface="標楷體" panose="03000509000000000000" pitchFamily="65" charset="-120"/>
                <a:ea typeface="標楷體" panose="03000509000000000000" pitchFamily="65" charset="-120"/>
              </a:rPr>
              <a:t>年，適用</a:t>
            </a:r>
            <a:r>
              <a:rPr lang="en-US" altLang="zh-TW" sz="3000" dirty="0">
                <a:latin typeface="標楷體" panose="03000509000000000000" pitchFamily="65" charset="-120"/>
                <a:ea typeface="標楷體" panose="03000509000000000000" pitchFamily="65" charset="-120"/>
              </a:rPr>
              <a:t>15%</a:t>
            </a:r>
            <a:r>
              <a:rPr lang="zh-TW" altLang="en-US" sz="3000" dirty="0">
                <a:latin typeface="標楷體" panose="03000509000000000000" pitchFamily="65" charset="-120"/>
                <a:ea typeface="標楷體" panose="03000509000000000000" pitchFamily="65" charset="-120"/>
              </a:rPr>
              <a:t>。</a:t>
            </a:r>
            <a:endParaRPr lang="en-US" altLang="zh-TW" sz="3000" dirty="0">
              <a:latin typeface="標楷體" panose="03000509000000000000" pitchFamily="65" charset="-120"/>
              <a:ea typeface="標楷體" panose="03000509000000000000" pitchFamily="65" charset="-120"/>
            </a:endParaRPr>
          </a:p>
          <a:p>
            <a:pPr lvl="1"/>
            <a:r>
              <a:rPr lang="zh-TW" altLang="en-US" sz="3000" dirty="0">
                <a:latin typeface="標楷體" panose="03000509000000000000" pitchFamily="65" charset="-120"/>
                <a:ea typeface="標楷體" panose="03000509000000000000" pitchFamily="65" charset="-120"/>
              </a:rPr>
              <a:t>依照繼承時的時價作為其取得成本。</a:t>
            </a:r>
            <a:endParaRPr lang="en-US" altLang="zh-TW" sz="30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10</a:t>
            </a:fld>
            <a:endParaRPr lang="zh-TW" altLang="en-US"/>
          </a:p>
        </p:txBody>
      </p:sp>
    </p:spTree>
    <p:extLst>
      <p:ext uri="{BB962C8B-B14F-4D97-AF65-F5344CB8AC3E}">
        <p14:creationId xmlns:p14="http://schemas.microsoft.com/office/powerpoint/2010/main" val="859735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fontScale="90000"/>
          </a:bodyPr>
          <a:lstStyle/>
          <a:p>
            <a:r>
              <a:rPr lang="zh-TW" altLang="en-US" dirty="0">
                <a:latin typeface="標楷體" panose="03000509000000000000" pitchFamily="65" charset="-120"/>
                <a:ea typeface="標楷體" panose="03000509000000000000" pitchFamily="65" charset="-120"/>
              </a:rPr>
              <a:t>公司淨值與特定股權之計算基準－會計師財簽為準</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sz="3000" dirty="0">
                <a:latin typeface="標楷體" panose="03000509000000000000" pitchFamily="65" charset="-120"/>
                <a:ea typeface="標楷體" panose="03000509000000000000" pitchFamily="65" charset="-120"/>
              </a:rPr>
              <a:t>國內外營利事業全部股權或出資額之價值，</a:t>
            </a:r>
            <a:r>
              <a:rPr lang="zh-TW" altLang="en-US" sz="3000" b="1" u="sng" dirty="0">
                <a:latin typeface="標楷體" panose="03000509000000000000" pitchFamily="65" charset="-120"/>
                <a:ea typeface="標楷體" panose="03000509000000000000" pitchFamily="65" charset="-120"/>
              </a:rPr>
              <a:t>得以交易日前一年內最近一期經會計師查核簽證財務報告之淨值計算</a:t>
            </a:r>
            <a:r>
              <a:rPr lang="zh-TW" altLang="en-US" sz="3000" dirty="0">
                <a:latin typeface="標楷體" panose="03000509000000000000" pitchFamily="65" charset="-120"/>
                <a:ea typeface="標楷體" panose="03000509000000000000" pitchFamily="65" charset="-120"/>
              </a:rPr>
              <a:t>；</a:t>
            </a:r>
            <a:endParaRPr lang="en-US" altLang="zh-TW" sz="3000" dirty="0">
              <a:latin typeface="標楷體" panose="03000509000000000000" pitchFamily="65" charset="-120"/>
              <a:ea typeface="標楷體" panose="03000509000000000000" pitchFamily="65" charset="-120"/>
            </a:endParaRPr>
          </a:p>
          <a:p>
            <a:endParaRPr lang="en-US" altLang="zh-TW" sz="3000" dirty="0">
              <a:latin typeface="標楷體" panose="03000509000000000000" pitchFamily="65" charset="-120"/>
              <a:ea typeface="標楷體" panose="03000509000000000000" pitchFamily="65" charset="-120"/>
            </a:endParaRPr>
          </a:p>
          <a:p>
            <a:r>
              <a:rPr lang="zh-TW" altLang="en-US" sz="3000" dirty="0">
                <a:latin typeface="標楷體" panose="03000509000000000000" pitchFamily="65" charset="-120"/>
                <a:ea typeface="標楷體" panose="03000509000000000000" pitchFamily="65" charset="-120"/>
              </a:rPr>
              <a:t>交易日前一年內無經會計師查核簽證之財務報告者，以交易日之該事業資產淨值計算之。</a:t>
            </a:r>
            <a:endParaRPr lang="en-US" altLang="zh-TW" sz="3000" dirty="0">
              <a:latin typeface="標楷體" panose="03000509000000000000" pitchFamily="65" charset="-120"/>
              <a:ea typeface="標楷體" panose="03000509000000000000" pitchFamily="65" charset="-120"/>
            </a:endParaRPr>
          </a:p>
          <a:p>
            <a:endParaRPr lang="en-US" altLang="zh-TW" sz="3000" dirty="0">
              <a:latin typeface="標楷體" panose="03000509000000000000" pitchFamily="65" charset="-120"/>
              <a:ea typeface="標楷體" panose="03000509000000000000" pitchFamily="65" charset="-120"/>
            </a:endParaRPr>
          </a:p>
          <a:p>
            <a:r>
              <a:rPr lang="zh-TW" altLang="en-US" sz="3000" dirty="0">
                <a:latin typeface="標楷體" panose="03000509000000000000" pitchFamily="65" charset="-120"/>
                <a:ea typeface="標楷體" panose="03000509000000000000" pitchFamily="65" charset="-120"/>
              </a:rPr>
              <a:t>但稽徵機關查得</a:t>
            </a:r>
            <a:r>
              <a:rPr lang="zh-TW" altLang="en-US" sz="3000" b="1" u="sng" dirty="0">
                <a:latin typeface="標楷體" panose="03000509000000000000" pitchFamily="65" charset="-120"/>
                <a:ea typeface="標楷體" panose="03000509000000000000" pitchFamily="65" charset="-120"/>
              </a:rPr>
              <a:t>股權或出資額價值高於淨值</a:t>
            </a:r>
            <a:r>
              <a:rPr lang="zh-TW" altLang="en-US" sz="3000" dirty="0">
                <a:latin typeface="標楷體" panose="03000509000000000000" pitchFamily="65" charset="-120"/>
                <a:ea typeface="標楷體" panose="03000509000000000000" pitchFamily="65" charset="-120"/>
              </a:rPr>
              <a:t>者，按查得資料認定。</a:t>
            </a:r>
            <a:endParaRPr lang="en-US" altLang="zh-TW" sz="30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11</a:t>
            </a:fld>
            <a:endParaRPr lang="zh-TW" altLang="en-US"/>
          </a:p>
        </p:txBody>
      </p:sp>
    </p:spTree>
    <p:extLst>
      <p:ext uri="{BB962C8B-B14F-4D97-AF65-F5344CB8AC3E}">
        <p14:creationId xmlns:p14="http://schemas.microsoft.com/office/powerpoint/2010/main" val="3301374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申報特定股權應檢附文件</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sz="3000" dirty="0">
                <a:latin typeface="標楷體" panose="03000509000000000000" pitchFamily="65" charset="-120"/>
                <a:ea typeface="標楷體" panose="03000509000000000000" pitchFamily="65" charset="-120"/>
              </a:rPr>
              <a:t>辦法第</a:t>
            </a:r>
            <a:r>
              <a:rPr lang="en-US" altLang="zh-TW" sz="3000" dirty="0">
                <a:latin typeface="標楷體" panose="03000509000000000000" pitchFamily="65" charset="-120"/>
                <a:ea typeface="標楷體" panose="03000509000000000000" pitchFamily="65" charset="-120"/>
              </a:rPr>
              <a:t>6</a:t>
            </a:r>
            <a:r>
              <a:rPr lang="zh-TW" altLang="en-US" sz="3000" dirty="0">
                <a:latin typeface="標楷體" panose="03000509000000000000" pitchFamily="65" charset="-120"/>
                <a:ea typeface="標楷體" panose="03000509000000000000" pitchFamily="65" charset="-120"/>
              </a:rPr>
              <a:t>條：股份或出資額</a:t>
            </a:r>
            <a:r>
              <a:rPr lang="zh-TW" altLang="en-US" sz="3000" b="1" u="sng" dirty="0">
                <a:latin typeface="標楷體" panose="03000509000000000000" pitchFamily="65" charset="-120"/>
                <a:ea typeface="標楷體" panose="03000509000000000000" pitchFamily="65" charset="-120"/>
              </a:rPr>
              <a:t>轉讓合約</a:t>
            </a:r>
            <a:r>
              <a:rPr lang="zh-TW" altLang="en-US" sz="3000" dirty="0">
                <a:latin typeface="標楷體" panose="03000509000000000000" pitchFamily="65" charset="-120"/>
                <a:ea typeface="標楷體" panose="03000509000000000000" pitchFamily="65" charset="-120"/>
              </a:rPr>
              <a:t>、該交易之國內外營利事業股份或出資額交易後及交易日起算前一年內之</a:t>
            </a:r>
            <a:r>
              <a:rPr lang="zh-TW" altLang="en-US" sz="3000" b="1" u="sng" dirty="0">
                <a:latin typeface="標楷體" panose="03000509000000000000" pitchFamily="65" charset="-120"/>
                <a:ea typeface="標楷體" panose="03000509000000000000" pitchFamily="65" charset="-120"/>
              </a:rPr>
              <a:t>股權或資本額登記資料</a:t>
            </a:r>
            <a:r>
              <a:rPr lang="zh-TW" altLang="en-US" sz="3000" dirty="0">
                <a:latin typeface="標楷體" panose="03000509000000000000" pitchFamily="65" charset="-120"/>
                <a:ea typeface="標楷體" panose="03000509000000000000" pitchFamily="65" charset="-120"/>
              </a:rPr>
              <a:t>、</a:t>
            </a:r>
            <a:r>
              <a:rPr lang="zh-TW" altLang="en-US" sz="3000" b="1" u="sng" dirty="0">
                <a:latin typeface="標楷體" panose="03000509000000000000" pitchFamily="65" charset="-120"/>
                <a:ea typeface="標楷體" panose="03000509000000000000" pitchFamily="65" charset="-120"/>
              </a:rPr>
              <a:t>股權變動明細表</a:t>
            </a:r>
            <a:r>
              <a:rPr lang="zh-TW" altLang="en-US" sz="3000" dirty="0">
                <a:latin typeface="標楷體" panose="03000509000000000000" pitchFamily="65" charset="-120"/>
                <a:ea typeface="標楷體" panose="03000509000000000000" pitchFamily="65" charset="-120"/>
              </a:rPr>
              <a:t>、</a:t>
            </a:r>
            <a:r>
              <a:rPr lang="zh-TW" altLang="en-US" sz="3000" b="1" u="sng" dirty="0">
                <a:latin typeface="標楷體" panose="03000509000000000000" pitchFamily="65" charset="-120"/>
                <a:ea typeface="標楷體" panose="03000509000000000000" pitchFamily="65" charset="-120"/>
              </a:rPr>
              <a:t>關係企業（含股權）結構圖</a:t>
            </a:r>
            <a:r>
              <a:rPr lang="zh-TW" altLang="en-US" sz="3000" dirty="0">
                <a:latin typeface="標楷體" panose="03000509000000000000" pitchFamily="65" charset="-120"/>
                <a:ea typeface="標楷體" panose="03000509000000000000" pitchFamily="65" charset="-120"/>
              </a:rPr>
              <a:t>。</a:t>
            </a:r>
            <a:endParaRPr lang="en-US" altLang="zh-TW" sz="3000" dirty="0">
              <a:latin typeface="標楷體" panose="03000509000000000000" pitchFamily="65" charset="-120"/>
              <a:ea typeface="標楷體" panose="03000509000000000000" pitchFamily="65" charset="-120"/>
            </a:endParaRPr>
          </a:p>
          <a:p>
            <a:r>
              <a:rPr lang="zh-TW" altLang="en-US" sz="3000" dirty="0">
                <a:latin typeface="標楷體" panose="03000509000000000000" pitchFamily="65" charset="-120"/>
                <a:ea typeface="標楷體" panose="03000509000000000000" pitchFamily="65" charset="-120"/>
              </a:rPr>
              <a:t>交易之被投資國內外營利事業最近一期經會計師查核簽證之</a:t>
            </a:r>
            <a:r>
              <a:rPr lang="zh-TW" altLang="en-US" sz="3000" b="1" u="sng" dirty="0">
                <a:latin typeface="標楷體" panose="03000509000000000000" pitchFamily="65" charset="-120"/>
                <a:ea typeface="標楷體" panose="03000509000000000000" pitchFamily="65" charset="-120"/>
              </a:rPr>
              <a:t>財務報告</a:t>
            </a:r>
            <a:r>
              <a:rPr lang="zh-TW" altLang="en-US" sz="3000" dirty="0">
                <a:latin typeface="標楷體" panose="03000509000000000000" pitchFamily="65" charset="-120"/>
                <a:ea typeface="標楷體" panose="03000509000000000000" pitchFamily="65" charset="-120"/>
              </a:rPr>
              <a:t>（無會計師簽證者，應附財務報表）、該營利事業所</a:t>
            </a:r>
            <a:r>
              <a:rPr lang="zh-TW" altLang="en-US" sz="3000" b="1" u="sng" dirty="0">
                <a:latin typeface="標楷體" panose="03000509000000000000" pitchFamily="65" charset="-120"/>
                <a:ea typeface="標楷體" panose="03000509000000000000" pitchFamily="65" charset="-120"/>
              </a:rPr>
              <a:t>控制之持有中華民國境內房屋、土地</a:t>
            </a:r>
            <a:r>
              <a:rPr lang="zh-TW" altLang="en-US" sz="3000" dirty="0">
                <a:latin typeface="標楷體" panose="03000509000000000000" pitchFamily="65" charset="-120"/>
                <a:ea typeface="標楷體" panose="03000509000000000000" pitchFamily="65" charset="-120"/>
              </a:rPr>
              <a:t>、房屋使用權、預售屋及其</a:t>
            </a:r>
            <a:r>
              <a:rPr lang="zh-TW" altLang="en-US" sz="3000" b="1" u="sng" dirty="0">
                <a:latin typeface="標楷體" panose="03000509000000000000" pitchFamily="65" charset="-120"/>
                <a:ea typeface="標楷體" panose="03000509000000000000" pitchFamily="65" charset="-120"/>
              </a:rPr>
              <a:t>坐落基地之事業最近一期財務報表</a:t>
            </a:r>
            <a:r>
              <a:rPr lang="zh-TW" altLang="en-US" sz="3000" dirty="0">
                <a:latin typeface="標楷體" panose="03000509000000000000" pitchFamily="65" charset="-120"/>
                <a:ea typeface="標楷體" panose="03000509000000000000" pitchFamily="65" charset="-120"/>
              </a:rPr>
              <a:t>。</a:t>
            </a:r>
            <a:endParaRPr lang="en-US" altLang="zh-TW" sz="3000" dirty="0">
              <a:latin typeface="標楷體" panose="03000509000000000000" pitchFamily="65" charset="-120"/>
              <a:ea typeface="標楷體" panose="03000509000000000000" pitchFamily="65" charset="-120"/>
            </a:endParaRPr>
          </a:p>
          <a:p>
            <a:r>
              <a:rPr lang="zh-TW" altLang="en-US" sz="3000" dirty="0">
                <a:latin typeface="標楷體" panose="03000509000000000000" pitchFamily="65" charset="-120"/>
                <a:ea typeface="標楷體" panose="03000509000000000000" pitchFamily="65" charset="-120"/>
              </a:rPr>
              <a:t>股份或出資額轉讓交易之相關成本、費用等資料。</a:t>
            </a:r>
            <a:endParaRPr lang="en-US" altLang="zh-TW" sz="3000" dirty="0">
              <a:latin typeface="標楷體" panose="03000509000000000000" pitchFamily="65" charset="-120"/>
              <a:ea typeface="標楷體" panose="03000509000000000000" pitchFamily="65" charset="-120"/>
            </a:endParaRPr>
          </a:p>
          <a:p>
            <a:endParaRPr lang="en-US" altLang="zh-TW" sz="3000" dirty="0">
              <a:latin typeface="標楷體" panose="03000509000000000000" pitchFamily="65" charset="-120"/>
              <a:ea typeface="標楷體" panose="03000509000000000000" pitchFamily="65" charset="-120"/>
            </a:endParaRPr>
          </a:p>
          <a:p>
            <a:pPr marL="0" indent="0">
              <a:buNone/>
            </a:pPr>
            <a:r>
              <a:rPr lang="zh-TW" altLang="en-US" sz="3000" dirty="0">
                <a:latin typeface="標楷體" panose="03000509000000000000" pitchFamily="65" charset="-120"/>
                <a:ea typeface="標楷體" panose="03000509000000000000" pitchFamily="65" charset="-120"/>
              </a:rPr>
              <a:t>*實際申報與查核時可能會是相當複雜！</a:t>
            </a:r>
            <a:endParaRPr lang="en-US" altLang="zh-TW" sz="30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12</a:t>
            </a:fld>
            <a:endParaRPr lang="zh-TW" altLang="en-US"/>
          </a:p>
        </p:txBody>
      </p:sp>
    </p:spTree>
    <p:extLst>
      <p:ext uri="{BB962C8B-B14F-4D97-AF65-F5344CB8AC3E}">
        <p14:creationId xmlns:p14="http://schemas.microsoft.com/office/powerpoint/2010/main" val="336598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假設案例分析</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：房產閉鎖公司之股權交易</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sz="2600" dirty="0">
                <a:latin typeface="標楷體" panose="03000509000000000000" pitchFamily="65" charset="-120"/>
                <a:ea typeface="標楷體" panose="03000509000000000000" pitchFamily="65" charset="-120"/>
              </a:rPr>
              <a:t>假設案例事實：</a:t>
            </a:r>
            <a:r>
              <a:rPr lang="en-US" altLang="zh-TW" sz="2600" dirty="0">
                <a:latin typeface="標楷體" panose="03000509000000000000" pitchFamily="65" charset="-120"/>
                <a:ea typeface="標楷體" panose="03000509000000000000" pitchFamily="65" charset="-120"/>
              </a:rPr>
              <a:t>105</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2</a:t>
            </a:r>
            <a:r>
              <a:rPr lang="zh-TW" altLang="en-US" sz="2600" dirty="0">
                <a:latin typeface="標楷體" panose="03000509000000000000" pitchFamily="65" charset="-120"/>
                <a:ea typeface="標楷體" panose="03000509000000000000" pitchFamily="65" charset="-120"/>
              </a:rPr>
              <a:t>月王家四位成員甲乙丙丁將各自名下房產</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時價</a:t>
            </a:r>
            <a:r>
              <a:rPr lang="en-US" altLang="zh-TW" sz="2600" dirty="0">
                <a:latin typeface="標楷體" panose="03000509000000000000" pitchFamily="65" charset="-120"/>
                <a:ea typeface="標楷體" panose="03000509000000000000" pitchFamily="65" charset="-120"/>
              </a:rPr>
              <a:t>2</a:t>
            </a:r>
            <a:r>
              <a:rPr lang="zh-TW" altLang="en-US" sz="2600" dirty="0">
                <a:latin typeface="標楷體" panose="03000509000000000000" pitchFamily="65" charset="-120"/>
                <a:ea typeface="標楷體" panose="03000509000000000000" pitchFamily="65" charset="-120"/>
              </a:rPr>
              <a:t>億元</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出資成立家族房產閉鎖公司，股權比例為王甲</a:t>
            </a:r>
            <a:r>
              <a:rPr lang="en-US" altLang="zh-TW" sz="2600" dirty="0">
                <a:latin typeface="標楷體" panose="03000509000000000000" pitchFamily="65" charset="-120"/>
                <a:ea typeface="標楷體" panose="03000509000000000000" pitchFamily="65" charset="-120"/>
              </a:rPr>
              <a:t>40%</a:t>
            </a:r>
            <a:r>
              <a:rPr lang="zh-TW" altLang="en-US" sz="2600" dirty="0">
                <a:latin typeface="標楷體" panose="03000509000000000000" pitchFamily="65" charset="-120"/>
                <a:ea typeface="標楷體" panose="03000509000000000000" pitchFamily="65" charset="-120"/>
              </a:rPr>
              <a:t>，其餘三人均為</a:t>
            </a:r>
            <a:r>
              <a:rPr lang="en-US" altLang="zh-TW" sz="2600" dirty="0">
                <a:latin typeface="標楷體" panose="03000509000000000000" pitchFamily="65" charset="-120"/>
                <a:ea typeface="標楷體" panose="03000509000000000000" pitchFamily="65" charset="-120"/>
              </a:rPr>
              <a:t>20%</a:t>
            </a:r>
            <a:r>
              <a:rPr lang="zh-TW" altLang="en-US" sz="2600" dirty="0">
                <a:latin typeface="標楷體" panose="03000509000000000000" pitchFamily="65" charset="-120"/>
                <a:ea typeface="標楷體" panose="03000509000000000000" pitchFamily="65" charset="-120"/>
              </a:rPr>
              <a:t>。</a:t>
            </a:r>
            <a:endParaRPr lang="en-US" altLang="zh-TW" sz="2600" dirty="0">
              <a:latin typeface="標楷體" panose="03000509000000000000" pitchFamily="65" charset="-120"/>
              <a:ea typeface="標楷體" panose="03000509000000000000" pitchFamily="65" charset="-120"/>
            </a:endParaRPr>
          </a:p>
          <a:p>
            <a:pPr lvl="1"/>
            <a:r>
              <a:rPr lang="en-US" altLang="zh-TW" sz="2600" dirty="0">
                <a:latin typeface="標楷體" panose="03000509000000000000" pitchFamily="65" charset="-120"/>
                <a:ea typeface="標楷體" panose="03000509000000000000" pitchFamily="65" charset="-120"/>
              </a:rPr>
              <a:t>109</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12</a:t>
            </a:r>
            <a:r>
              <a:rPr lang="zh-TW" altLang="en-US" sz="2600" dirty="0">
                <a:latin typeface="標楷體" panose="03000509000000000000" pitchFamily="65" charset="-120"/>
                <a:ea typeface="標楷體" panose="03000509000000000000" pitchFamily="65" charset="-120"/>
              </a:rPr>
              <a:t>月年王甲過世，王乙繼承閉鎖公司</a:t>
            </a:r>
            <a:r>
              <a:rPr lang="en-US" altLang="zh-TW" sz="2600" dirty="0">
                <a:latin typeface="標楷體" panose="03000509000000000000" pitchFamily="65" charset="-120"/>
                <a:ea typeface="標楷體" panose="03000509000000000000" pitchFamily="65" charset="-120"/>
              </a:rPr>
              <a:t>40%</a:t>
            </a:r>
            <a:r>
              <a:rPr lang="zh-TW" altLang="en-US" sz="2600" dirty="0">
                <a:latin typeface="標楷體" panose="03000509000000000000" pitchFamily="65" charset="-120"/>
                <a:ea typeface="標楷體" panose="03000509000000000000" pitchFamily="65" charset="-120"/>
              </a:rPr>
              <a:t>股權，持股合計</a:t>
            </a:r>
            <a:r>
              <a:rPr lang="en-US" altLang="zh-TW" sz="2600"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a:t>
            </a:r>
            <a:endParaRPr lang="en-US" altLang="zh-TW" sz="2600" dirty="0">
              <a:latin typeface="標楷體" panose="03000509000000000000" pitchFamily="65" charset="-120"/>
              <a:ea typeface="標楷體" panose="03000509000000000000" pitchFamily="65" charset="-120"/>
            </a:endParaRPr>
          </a:p>
          <a:p>
            <a:pPr lvl="1"/>
            <a:r>
              <a:rPr lang="en-US" altLang="zh-TW" sz="2600" dirty="0">
                <a:latin typeface="標楷體" panose="03000509000000000000" pitchFamily="65" charset="-120"/>
                <a:ea typeface="標楷體" panose="03000509000000000000" pitchFamily="65" charset="-120"/>
              </a:rPr>
              <a:t>110</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11</a:t>
            </a:r>
            <a:r>
              <a:rPr lang="zh-TW" altLang="en-US" sz="2600" dirty="0">
                <a:latin typeface="標楷體" panose="03000509000000000000" pitchFamily="65" charset="-120"/>
                <a:ea typeface="標楷體" panose="03000509000000000000" pitchFamily="65" charset="-120"/>
              </a:rPr>
              <a:t>月，乙丙丁決定與</a:t>
            </a:r>
            <a:r>
              <a:rPr lang="en-US" altLang="zh-TW" sz="2600" dirty="0">
                <a:latin typeface="標楷體" panose="03000509000000000000" pitchFamily="65" charset="-120"/>
                <a:ea typeface="標楷體" panose="03000509000000000000" pitchFamily="65" charset="-120"/>
              </a:rPr>
              <a:t>K</a:t>
            </a:r>
            <a:r>
              <a:rPr lang="zh-TW" altLang="en-US" sz="2600" dirty="0">
                <a:latin typeface="標楷體" panose="03000509000000000000" pitchFamily="65" charset="-120"/>
                <a:ea typeface="標楷體" panose="03000509000000000000" pitchFamily="65" charset="-120"/>
              </a:rPr>
              <a:t>建商合建住商大樓，由</a:t>
            </a:r>
            <a:r>
              <a:rPr lang="en-US" altLang="zh-TW" sz="2600" dirty="0">
                <a:latin typeface="標楷體" panose="03000509000000000000" pitchFamily="65" charset="-120"/>
                <a:ea typeface="標楷體" panose="03000509000000000000" pitchFamily="65" charset="-120"/>
              </a:rPr>
              <a:t>K</a:t>
            </a:r>
            <a:r>
              <a:rPr lang="zh-TW" altLang="en-US" sz="2600" dirty="0">
                <a:latin typeface="標楷體" panose="03000509000000000000" pitchFamily="65" charset="-120"/>
                <a:ea typeface="標楷體" panose="03000509000000000000" pitchFamily="65" charset="-120"/>
              </a:rPr>
              <a:t>建商出資</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分屋，換得閉鎖公司</a:t>
            </a:r>
            <a:r>
              <a:rPr lang="en-US" altLang="zh-TW" sz="2600" dirty="0">
                <a:latin typeface="標楷體" panose="03000509000000000000" pitchFamily="65" charset="-120"/>
                <a:ea typeface="標楷體" panose="03000509000000000000" pitchFamily="65" charset="-120"/>
              </a:rPr>
              <a:t>100%</a:t>
            </a:r>
            <a:r>
              <a:rPr lang="zh-TW" altLang="en-US" sz="2600" dirty="0">
                <a:latin typeface="標楷體" panose="03000509000000000000" pitchFamily="65" charset="-120"/>
                <a:ea typeface="標楷體" panose="03000509000000000000" pitchFamily="65" charset="-120"/>
              </a:rPr>
              <a:t>股權。</a:t>
            </a:r>
            <a:endParaRPr lang="en-US" altLang="zh-TW" sz="2600" dirty="0">
              <a:latin typeface="標楷體" panose="03000509000000000000" pitchFamily="65" charset="-120"/>
              <a:ea typeface="標楷體" panose="03000509000000000000" pitchFamily="65" charset="-120"/>
            </a:endParaRPr>
          </a:p>
          <a:p>
            <a:r>
              <a:rPr lang="zh-TW" altLang="en-US" sz="2600" dirty="0">
                <a:latin typeface="標楷體" panose="03000509000000000000" pitchFamily="65" charset="-120"/>
                <a:ea typeface="標楷體" panose="03000509000000000000" pitchFamily="65" charset="-120"/>
              </a:rPr>
              <a:t>丙丁在交易前一年度</a:t>
            </a:r>
            <a:r>
              <a:rPr lang="en-US" altLang="zh-TW" sz="2600" dirty="0">
                <a:latin typeface="標楷體" panose="03000509000000000000" pitchFamily="65" charset="-120"/>
                <a:ea typeface="標楷體" panose="03000509000000000000" pitchFamily="65" charset="-120"/>
              </a:rPr>
              <a:t>(110</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11</a:t>
            </a:r>
            <a:r>
              <a:rPr lang="zh-TW" altLang="en-US" sz="2600" dirty="0">
                <a:latin typeface="標楷體" panose="03000509000000000000" pitchFamily="65" charset="-120"/>
                <a:ea typeface="標楷體" panose="03000509000000000000" pitchFamily="65" charset="-120"/>
              </a:rPr>
              <a:t>月</a:t>
            </a:r>
            <a:r>
              <a:rPr lang="en-US" altLang="zh-TW" sz="2600" dirty="0">
                <a:latin typeface="標楷體" panose="03000509000000000000" pitchFamily="65" charset="-120"/>
                <a:ea typeface="標楷體" panose="03000509000000000000" pitchFamily="65" charset="-120"/>
              </a:rPr>
              <a:t>~109</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11</a:t>
            </a:r>
            <a:r>
              <a:rPr lang="zh-TW" altLang="en-US" sz="2600" dirty="0">
                <a:latin typeface="標楷體" panose="03000509000000000000" pitchFamily="65" charset="-120"/>
                <a:ea typeface="標楷體" panose="03000509000000000000" pitchFamily="65" charset="-120"/>
              </a:rPr>
              <a:t>月</a:t>
            </a:r>
            <a:r>
              <a:rPr lang="en-US" altLang="zh-TW" sz="2600" dirty="0">
                <a:latin typeface="標楷體" panose="03000509000000000000" pitchFamily="65" charset="-120"/>
                <a:ea typeface="標楷體" panose="03000509000000000000" pitchFamily="65" charset="-120"/>
              </a:rPr>
              <a:t>)</a:t>
            </a:r>
            <a:r>
              <a:rPr lang="zh-TW" altLang="en-US" sz="2600" b="1" u="sng" dirty="0">
                <a:latin typeface="標楷體" panose="03000509000000000000" pitchFamily="65" charset="-120"/>
                <a:ea typeface="標楷體" panose="03000509000000000000" pitchFamily="65" charset="-120"/>
              </a:rPr>
              <a:t>持股僅為各</a:t>
            </a:r>
            <a:r>
              <a:rPr lang="en-US" altLang="zh-TW" sz="2600" b="1" u="sng" dirty="0">
                <a:latin typeface="標楷體" panose="03000509000000000000" pitchFamily="65" charset="-120"/>
                <a:ea typeface="標楷體" panose="03000509000000000000" pitchFamily="65" charset="-120"/>
              </a:rPr>
              <a:t>20%</a:t>
            </a:r>
            <a:r>
              <a:rPr lang="zh-TW" altLang="en-US" sz="2600" b="1" u="sng" dirty="0">
                <a:latin typeface="標楷體" panose="03000509000000000000" pitchFamily="65" charset="-120"/>
                <a:ea typeface="標楷體" panose="03000509000000000000" pitchFamily="65" charset="-120"/>
              </a:rPr>
              <a:t>，不適用房地合一</a:t>
            </a:r>
            <a:r>
              <a:rPr lang="en-US" altLang="zh-TW" sz="2600" b="1" u="sng" dirty="0">
                <a:latin typeface="標楷體" panose="03000509000000000000" pitchFamily="65" charset="-120"/>
                <a:ea typeface="標楷體" panose="03000509000000000000" pitchFamily="65" charset="-120"/>
              </a:rPr>
              <a:t>2.0</a:t>
            </a:r>
            <a:r>
              <a:rPr lang="zh-TW" altLang="en-US" sz="2600" dirty="0">
                <a:latin typeface="標楷體" panose="03000509000000000000" pitchFamily="65" charset="-120"/>
                <a:ea typeface="標楷體" panose="03000509000000000000" pitchFamily="65" charset="-120"/>
              </a:rPr>
              <a:t>，須申報證交稅</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未上市股權最低稅負。</a:t>
            </a:r>
            <a:endParaRPr lang="en-US" altLang="zh-TW" sz="2600" dirty="0">
              <a:latin typeface="標楷體" panose="03000509000000000000" pitchFamily="65" charset="-120"/>
              <a:ea typeface="標楷體" panose="03000509000000000000" pitchFamily="65" charset="-120"/>
            </a:endParaRPr>
          </a:p>
          <a:p>
            <a:r>
              <a:rPr lang="zh-TW" altLang="en-US" sz="2600" dirty="0">
                <a:latin typeface="標楷體" panose="03000509000000000000" pitchFamily="65" charset="-120"/>
                <a:ea typeface="標楷體" panose="03000509000000000000" pitchFamily="65" charset="-120"/>
              </a:rPr>
              <a:t>乙在交易前一年度</a:t>
            </a:r>
            <a:r>
              <a:rPr lang="zh-TW" altLang="en-US" sz="2600" b="1" u="sng" dirty="0">
                <a:latin typeface="標楷體" panose="03000509000000000000" pitchFamily="65" charset="-120"/>
                <a:ea typeface="標楷體" panose="03000509000000000000" pitchFamily="65" charset="-120"/>
              </a:rPr>
              <a:t>持股有超過</a:t>
            </a:r>
            <a:r>
              <a:rPr lang="en-US" altLang="zh-TW" sz="2600" b="1" u="sng" dirty="0">
                <a:latin typeface="標楷體" panose="03000509000000000000" pitchFamily="65" charset="-120"/>
                <a:ea typeface="標楷體" panose="03000509000000000000" pitchFamily="65" charset="-120"/>
              </a:rPr>
              <a:t>50%(109</a:t>
            </a:r>
            <a:r>
              <a:rPr lang="zh-TW" altLang="en-US" sz="2600" b="1" u="sng" dirty="0">
                <a:latin typeface="標楷體" panose="03000509000000000000" pitchFamily="65" charset="-120"/>
                <a:ea typeface="標楷體" panose="03000509000000000000" pitchFamily="65" charset="-120"/>
              </a:rPr>
              <a:t>年</a:t>
            </a:r>
            <a:r>
              <a:rPr lang="en-US" altLang="zh-TW" sz="2600" b="1" u="sng" dirty="0">
                <a:latin typeface="標楷體" panose="03000509000000000000" pitchFamily="65" charset="-120"/>
                <a:ea typeface="標楷體" panose="03000509000000000000" pitchFamily="65" charset="-120"/>
              </a:rPr>
              <a:t>12</a:t>
            </a:r>
            <a:r>
              <a:rPr lang="zh-TW" altLang="en-US" sz="2600" b="1" u="sng" dirty="0">
                <a:latin typeface="標楷體" panose="03000509000000000000" pitchFamily="65" charset="-120"/>
                <a:ea typeface="標楷體" panose="03000509000000000000" pitchFamily="65" charset="-120"/>
              </a:rPr>
              <a:t>月繼承王甲</a:t>
            </a:r>
            <a:r>
              <a:rPr lang="en-US" altLang="zh-TW" sz="2600" b="1" u="sng" dirty="0">
                <a:latin typeface="標楷體" panose="03000509000000000000" pitchFamily="65" charset="-120"/>
                <a:ea typeface="標楷體" panose="03000509000000000000" pitchFamily="65" charset="-120"/>
              </a:rPr>
              <a:t>40%+</a:t>
            </a:r>
            <a:r>
              <a:rPr lang="zh-TW" altLang="en-US" sz="2600" b="1" u="sng" dirty="0">
                <a:latin typeface="標楷體" panose="03000509000000000000" pitchFamily="65" charset="-120"/>
                <a:ea typeface="標楷體" panose="03000509000000000000" pitchFamily="65" charset="-120"/>
              </a:rPr>
              <a:t>自身</a:t>
            </a:r>
            <a:r>
              <a:rPr lang="en-US" altLang="zh-TW" sz="2600" b="1" u="sng" dirty="0">
                <a:latin typeface="標楷體" panose="03000509000000000000" pitchFamily="65" charset="-120"/>
                <a:ea typeface="標楷體" panose="03000509000000000000" pitchFamily="65" charset="-120"/>
              </a:rPr>
              <a:t>20%)</a:t>
            </a:r>
            <a:r>
              <a:rPr lang="zh-TW" altLang="en-US" sz="2600" dirty="0">
                <a:latin typeface="標楷體" panose="03000509000000000000" pitchFamily="65" charset="-120"/>
                <a:ea typeface="標楷體" panose="03000509000000000000" pitchFamily="65" charset="-120"/>
              </a:rPr>
              <a:t>，適用房地合一稅</a:t>
            </a:r>
            <a:r>
              <a:rPr lang="en-US" altLang="zh-TW" sz="2600" dirty="0">
                <a:latin typeface="標楷體" panose="03000509000000000000" pitchFamily="65" charset="-120"/>
                <a:ea typeface="標楷體" panose="03000509000000000000" pitchFamily="65" charset="-120"/>
              </a:rPr>
              <a:t>2.0</a:t>
            </a:r>
            <a:r>
              <a:rPr lang="zh-TW" altLang="en-US" sz="2600" dirty="0">
                <a:latin typeface="標楷體" panose="03000509000000000000" pitchFamily="65" charset="-120"/>
                <a:ea typeface="標楷體" panose="03000509000000000000" pitchFamily="65" charset="-120"/>
              </a:rPr>
              <a:t>。持股期間自</a:t>
            </a:r>
            <a:r>
              <a:rPr lang="en-US" altLang="zh-TW" sz="2600" dirty="0">
                <a:latin typeface="標楷體" panose="03000509000000000000" pitchFamily="65" charset="-120"/>
                <a:ea typeface="標楷體" panose="03000509000000000000" pitchFamily="65" charset="-120"/>
              </a:rPr>
              <a:t>105</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2</a:t>
            </a:r>
            <a:r>
              <a:rPr lang="zh-TW" altLang="en-US" sz="2600" dirty="0">
                <a:latin typeface="標楷體" panose="03000509000000000000" pitchFamily="65" charset="-120"/>
                <a:ea typeface="標楷體" panose="03000509000000000000" pitchFamily="65" charset="-120"/>
              </a:rPr>
              <a:t>月起算，</a:t>
            </a:r>
            <a:r>
              <a:rPr lang="en-US" altLang="zh-TW" sz="2600" dirty="0">
                <a:latin typeface="標楷體" panose="03000509000000000000" pitchFamily="65" charset="-120"/>
                <a:ea typeface="標楷體" panose="03000509000000000000" pitchFamily="65" charset="-120"/>
              </a:rPr>
              <a:t>&gt;5</a:t>
            </a:r>
            <a:r>
              <a:rPr lang="zh-TW" altLang="en-US" sz="2600" dirty="0">
                <a:latin typeface="標楷體" panose="03000509000000000000" pitchFamily="65" charset="-120"/>
                <a:ea typeface="標楷體" panose="03000509000000000000" pitchFamily="65" charset="-120"/>
              </a:rPr>
              <a:t>年，適用</a:t>
            </a:r>
            <a:r>
              <a:rPr lang="en-US" altLang="zh-TW" sz="2600" dirty="0">
                <a:latin typeface="標楷體" panose="03000509000000000000" pitchFamily="65" charset="-120"/>
                <a:ea typeface="標楷體" panose="03000509000000000000" pitchFamily="65" charset="-120"/>
              </a:rPr>
              <a:t>20%</a:t>
            </a:r>
            <a:r>
              <a:rPr lang="zh-TW" altLang="en-US" sz="2600" dirty="0">
                <a:latin typeface="標楷體" panose="03000509000000000000" pitchFamily="65" charset="-120"/>
                <a:ea typeface="標楷體" panose="03000509000000000000" pitchFamily="65" charset="-120"/>
              </a:rPr>
              <a:t>稅率。</a:t>
            </a:r>
            <a:endParaRPr lang="en-US" altLang="zh-TW" sz="26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13</a:t>
            </a:fld>
            <a:endParaRPr lang="zh-TW" altLang="en-US"/>
          </a:p>
        </p:txBody>
      </p:sp>
    </p:spTree>
    <p:extLst>
      <p:ext uri="{BB962C8B-B14F-4D97-AF65-F5344CB8AC3E}">
        <p14:creationId xmlns:p14="http://schemas.microsoft.com/office/powerpoint/2010/main" val="2042221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假設案例分析</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a:t>
            </a:r>
            <a:r>
              <a:rPr lang="zh-TW" altLang="en-US" sz="4400" dirty="0">
                <a:latin typeface="標楷體" panose="03000509000000000000" pitchFamily="65" charset="-120"/>
                <a:ea typeface="標楷體" panose="03000509000000000000" pitchFamily="65" charset="-120"/>
              </a:rPr>
              <a:t>家族公司閒置廠房之處分</a:t>
            </a:r>
            <a:endParaRPr lang="zh-TW" altLang="en-US" dirty="0">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dirty="0">
                <a:latin typeface="標楷體" panose="03000509000000000000" pitchFamily="65" charset="-120"/>
                <a:ea typeface="標楷體" panose="03000509000000000000" pitchFamily="65" charset="-120"/>
              </a:rPr>
              <a:t>假設案例事實：</a:t>
            </a:r>
            <a:r>
              <a:rPr lang="en-US" altLang="zh-TW" dirty="0">
                <a:latin typeface="標楷體" panose="03000509000000000000" pitchFamily="65" charset="-120"/>
                <a:ea typeface="標楷體" panose="03000509000000000000" pitchFamily="65" charset="-120"/>
              </a:rPr>
              <a:t>W</a:t>
            </a:r>
            <a:r>
              <a:rPr lang="zh-TW" altLang="en-US" dirty="0">
                <a:latin typeface="標楷體" panose="03000509000000000000" pitchFamily="65" charset="-120"/>
                <a:ea typeface="標楷體" panose="03000509000000000000" pitchFamily="65" charset="-120"/>
              </a:rPr>
              <a:t>家族家具公司成立於</a:t>
            </a:r>
            <a:r>
              <a:rPr lang="en-US" altLang="zh-TW" dirty="0">
                <a:latin typeface="標楷體" panose="03000509000000000000" pitchFamily="65" charset="-120"/>
                <a:ea typeface="標楷體" panose="03000509000000000000" pitchFamily="65" charset="-120"/>
              </a:rPr>
              <a:t>80</a:t>
            </a:r>
            <a:r>
              <a:rPr lang="zh-TW" altLang="en-US" dirty="0">
                <a:latin typeface="標楷體" panose="03000509000000000000" pitchFamily="65" charset="-120"/>
                <a:ea typeface="標楷體" panose="03000509000000000000" pitchFamily="65" charset="-120"/>
              </a:rPr>
              <a:t>年，家具生產線已於</a:t>
            </a:r>
            <a:r>
              <a:rPr lang="en-US" altLang="zh-TW" dirty="0">
                <a:latin typeface="標楷體" panose="03000509000000000000" pitchFamily="65" charset="-120"/>
                <a:ea typeface="標楷體" panose="03000509000000000000" pitchFamily="65" charset="-120"/>
              </a:rPr>
              <a:t>100</a:t>
            </a:r>
            <a:r>
              <a:rPr lang="zh-TW" altLang="en-US" dirty="0">
                <a:latin typeface="標楷體" panose="03000509000000000000" pitchFamily="65" charset="-120"/>
                <a:ea typeface="標楷體" panose="03000509000000000000" pitchFamily="65" charset="-120"/>
              </a:rPr>
              <a:t>年移轉至印尼、越南，取得於</a:t>
            </a:r>
            <a:r>
              <a:rPr lang="en-US" altLang="zh-TW" dirty="0">
                <a:latin typeface="標楷體" panose="03000509000000000000" pitchFamily="65" charset="-120"/>
                <a:ea typeface="標楷體" panose="03000509000000000000" pitchFamily="65" charset="-120"/>
              </a:rPr>
              <a:t>85</a:t>
            </a:r>
            <a:r>
              <a:rPr lang="zh-TW" altLang="en-US" dirty="0">
                <a:latin typeface="標楷體" panose="03000509000000000000" pitchFamily="65" charset="-120"/>
                <a:ea typeface="標楷體" panose="03000509000000000000" pitchFamily="65" charset="-120"/>
              </a:rPr>
              <a:t>年的台北廠房地轉型為銷售展場。因三代無意經營家具生意，經家族會議，計畫在</a:t>
            </a:r>
            <a:r>
              <a:rPr lang="en-US" altLang="zh-TW" dirty="0">
                <a:latin typeface="標楷體" panose="03000509000000000000" pitchFamily="65" charset="-120"/>
                <a:ea typeface="標楷體" panose="03000509000000000000" pitchFamily="65" charset="-120"/>
              </a:rPr>
              <a:t>111</a:t>
            </a:r>
            <a:r>
              <a:rPr lang="zh-TW" altLang="en-US" dirty="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月出售台北廠土地連同建物，或是直接出售</a:t>
            </a:r>
            <a:r>
              <a:rPr lang="en-US" altLang="zh-TW" dirty="0">
                <a:latin typeface="標楷體" panose="03000509000000000000" pitchFamily="65" charset="-120"/>
                <a:ea typeface="標楷體" panose="03000509000000000000" pitchFamily="65" charset="-120"/>
              </a:rPr>
              <a:t>W</a:t>
            </a:r>
            <a:r>
              <a:rPr lang="zh-TW" altLang="en-US" dirty="0">
                <a:latin typeface="標楷體" panose="03000509000000000000" pitchFamily="65" charset="-120"/>
                <a:ea typeface="標楷體" panose="03000509000000000000" pitchFamily="65" charset="-120"/>
              </a:rPr>
              <a:t>公司全部股權，取得現金後，依持股比例分配。</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假設情況</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：家族股東甲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甲</a:t>
            </a:r>
            <a:r>
              <a:rPr lang="en-US" altLang="zh-TW" sz="2800" dirty="0">
                <a:latin typeface="標楷體" panose="03000509000000000000" pitchFamily="65" charset="-120"/>
                <a:ea typeface="標楷體" panose="03000509000000000000" pitchFamily="65" charset="-120"/>
              </a:rPr>
              <a:t>5</a:t>
            </a:r>
            <a:r>
              <a:rPr lang="zh-TW" altLang="en-US" sz="2800" dirty="0">
                <a:latin typeface="標楷體" panose="03000509000000000000" pitchFamily="65" charset="-120"/>
                <a:ea typeface="標楷體" panose="03000509000000000000" pitchFamily="65" charset="-120"/>
              </a:rPr>
              <a:t>，各持有</a:t>
            </a:r>
            <a:r>
              <a:rPr lang="en-US" altLang="zh-TW" sz="2800" dirty="0">
                <a:latin typeface="標楷體" panose="03000509000000000000" pitchFamily="65" charset="-120"/>
                <a:ea typeface="標楷體" panose="03000509000000000000" pitchFamily="65" charset="-120"/>
              </a:rPr>
              <a:t>20%</a:t>
            </a:r>
            <a:r>
              <a:rPr lang="zh-TW" altLang="en-US" sz="2800" dirty="0">
                <a:latin typeface="標楷體" panose="03000509000000000000" pitchFamily="65" charset="-120"/>
                <a:ea typeface="標楷體" panose="03000509000000000000" pitchFamily="65" charset="-120"/>
              </a:rPr>
              <a:t>股權，均取得於公司成立時。</a:t>
            </a:r>
            <a:endParaRPr lang="en-US" altLang="zh-TW" sz="2800" dirty="0">
              <a:latin typeface="標楷體" panose="03000509000000000000" pitchFamily="65" charset="-120"/>
              <a:ea typeface="標楷體" panose="03000509000000000000" pitchFamily="65" charset="-120"/>
            </a:endParaRPr>
          </a:p>
          <a:p>
            <a:pPr lvl="1"/>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假設情況</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承上</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家族股東甲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與甲</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為夫妻，甲</a:t>
            </a:r>
            <a:r>
              <a:rPr lang="en-US" altLang="zh-TW" sz="2800" dirty="0">
                <a:latin typeface="標楷體" panose="03000509000000000000" pitchFamily="65" charset="-120"/>
                <a:ea typeface="標楷體" panose="03000509000000000000" pitchFamily="65" charset="-120"/>
              </a:rPr>
              <a:t>3</a:t>
            </a:r>
            <a:r>
              <a:rPr lang="zh-TW" altLang="en-US" sz="2800" dirty="0">
                <a:latin typeface="標楷體" panose="03000509000000000000" pitchFamily="65" charset="-120"/>
                <a:ea typeface="標楷體" panose="03000509000000000000" pitchFamily="65" charset="-120"/>
              </a:rPr>
              <a:t>在</a:t>
            </a:r>
            <a:r>
              <a:rPr lang="en-US" altLang="zh-TW" sz="2800" dirty="0">
                <a:latin typeface="標楷體" panose="03000509000000000000" pitchFamily="65" charset="-120"/>
                <a:ea typeface="標楷體" panose="03000509000000000000" pitchFamily="65" charset="-120"/>
              </a:rPr>
              <a:t>110</a:t>
            </a:r>
            <a:r>
              <a:rPr lang="zh-TW" altLang="en-US" sz="2800" dirty="0">
                <a:latin typeface="標楷體" panose="03000509000000000000" pitchFamily="65" charset="-120"/>
                <a:ea typeface="標楷體" panose="03000509000000000000" pitchFamily="65" charset="-120"/>
              </a:rPr>
              <a:t>年</a:t>
            </a:r>
            <a:r>
              <a:rPr lang="en-US" altLang="zh-TW" sz="2800" dirty="0">
                <a:latin typeface="標楷體" panose="03000509000000000000" pitchFamily="65" charset="-120"/>
                <a:ea typeface="標楷體" panose="03000509000000000000" pitchFamily="65" charset="-120"/>
              </a:rPr>
              <a:t>5</a:t>
            </a:r>
            <a:r>
              <a:rPr lang="zh-TW" altLang="en-US" sz="2800" dirty="0">
                <a:latin typeface="標楷體" panose="03000509000000000000" pitchFamily="65" charset="-120"/>
                <a:ea typeface="標楷體" panose="03000509000000000000" pitchFamily="65" charset="-120"/>
              </a:rPr>
              <a:t>月因無法清償對甲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借款，將</a:t>
            </a:r>
            <a:r>
              <a:rPr lang="en-US" altLang="zh-TW" sz="2800" dirty="0">
                <a:latin typeface="標楷體" panose="03000509000000000000" pitchFamily="65" charset="-120"/>
                <a:ea typeface="標楷體" panose="03000509000000000000" pitchFamily="65" charset="-120"/>
              </a:rPr>
              <a:t>20%</a:t>
            </a:r>
            <a:r>
              <a:rPr lang="zh-TW" altLang="en-US" sz="2800" dirty="0">
                <a:latin typeface="標楷體" panose="03000509000000000000" pitchFamily="65" charset="-120"/>
                <a:ea typeface="標楷體" panose="03000509000000000000" pitchFamily="65" charset="-120"/>
              </a:rPr>
              <a:t>移轉給甲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抵債。</a:t>
            </a:r>
            <a:endParaRPr lang="en-US" altLang="zh-TW" sz="2800" dirty="0">
              <a:latin typeface="標楷體" panose="03000509000000000000" pitchFamily="65" charset="-120"/>
              <a:ea typeface="標楷體" panose="03000509000000000000" pitchFamily="65" charset="-120"/>
            </a:endParaRPr>
          </a:p>
          <a:p>
            <a:pPr lvl="1"/>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出售</a:t>
            </a:r>
            <a:r>
              <a:rPr lang="en-US" altLang="zh-TW" sz="2800" dirty="0">
                <a:latin typeface="標楷體" panose="03000509000000000000" pitchFamily="65" charset="-120"/>
                <a:ea typeface="標楷體" panose="03000509000000000000" pitchFamily="65" charset="-120"/>
              </a:rPr>
              <a:t>W</a:t>
            </a:r>
            <a:r>
              <a:rPr lang="zh-TW" altLang="en-US" sz="2800" dirty="0">
                <a:latin typeface="標楷體" panose="03000509000000000000" pitchFamily="65" charset="-120"/>
                <a:ea typeface="標楷體" panose="03000509000000000000" pitchFamily="65" charset="-120"/>
              </a:rPr>
              <a:t>公司之股權應如何計算價值？</a:t>
            </a:r>
            <a:endParaRPr lang="en-US" altLang="zh-TW" sz="28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14</a:t>
            </a:fld>
            <a:endParaRPr lang="zh-TW" altLang="en-US"/>
          </a:p>
        </p:txBody>
      </p:sp>
    </p:spTree>
    <p:extLst>
      <p:ext uri="{BB962C8B-B14F-4D97-AF65-F5344CB8AC3E}">
        <p14:creationId xmlns:p14="http://schemas.microsoft.com/office/powerpoint/2010/main" val="3852214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假設案例分析</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a:t>
            </a:r>
            <a:r>
              <a:rPr lang="zh-TW" altLang="en-US" sz="4400" dirty="0">
                <a:latin typeface="標楷體" panose="03000509000000000000" pitchFamily="65" charset="-120"/>
                <a:ea typeface="標楷體" panose="03000509000000000000" pitchFamily="65" charset="-120"/>
              </a:rPr>
              <a:t>家族公司閒置廠房之處分</a:t>
            </a:r>
            <a:endParaRPr lang="zh-TW" altLang="en-US" dirty="0">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396182"/>
            <a:ext cx="10515600" cy="5325294"/>
          </a:xfrm>
        </p:spPr>
        <p:txBody>
          <a:bodyPr>
            <a:noAutofit/>
          </a:bodyPr>
          <a:lstStyle/>
          <a:p>
            <a:r>
              <a:rPr lang="zh-TW" altLang="en-US" b="1" u="sng" dirty="0">
                <a:latin typeface="標楷體" panose="03000509000000000000" pitchFamily="65" charset="-120"/>
                <a:ea typeface="標楷體" panose="03000509000000000000" pitchFamily="65" charset="-120"/>
              </a:rPr>
              <a:t>假設情況</a:t>
            </a:r>
            <a:r>
              <a:rPr lang="en-US" altLang="zh-TW" b="1" u="sng" dirty="0">
                <a:latin typeface="標楷體" panose="03000509000000000000" pitchFamily="65" charset="-120"/>
                <a:ea typeface="標楷體" panose="03000509000000000000" pitchFamily="65" charset="-120"/>
              </a:rPr>
              <a:t>1</a:t>
            </a:r>
            <a:r>
              <a:rPr lang="zh-TW" altLang="en-US" b="1" u="sng" dirty="0">
                <a:latin typeface="標楷體" panose="03000509000000000000" pitchFamily="65" charset="-120"/>
                <a:ea typeface="標楷體" panose="03000509000000000000" pitchFamily="65" charset="-120"/>
              </a:rPr>
              <a:t>：家族股東甲</a:t>
            </a:r>
            <a:r>
              <a:rPr lang="en-US" altLang="zh-TW" b="1" u="sng" dirty="0">
                <a:latin typeface="標楷體" panose="03000509000000000000" pitchFamily="65" charset="-120"/>
                <a:ea typeface="標楷體" panose="03000509000000000000" pitchFamily="65" charset="-120"/>
              </a:rPr>
              <a:t>1~</a:t>
            </a:r>
            <a:r>
              <a:rPr lang="zh-TW" altLang="en-US" b="1" u="sng" dirty="0">
                <a:latin typeface="標楷體" panose="03000509000000000000" pitchFamily="65" charset="-120"/>
                <a:ea typeface="標楷體" panose="03000509000000000000" pitchFamily="65" charset="-120"/>
              </a:rPr>
              <a:t>甲</a:t>
            </a:r>
            <a:r>
              <a:rPr lang="en-US" altLang="zh-TW" b="1" u="sng" dirty="0">
                <a:latin typeface="標楷體" panose="03000509000000000000" pitchFamily="65" charset="-120"/>
                <a:ea typeface="標楷體" panose="03000509000000000000" pitchFamily="65" charset="-120"/>
              </a:rPr>
              <a:t>5</a:t>
            </a:r>
            <a:r>
              <a:rPr lang="zh-TW" altLang="en-US" b="1" u="sng" dirty="0">
                <a:latin typeface="標楷體" panose="03000509000000000000" pitchFamily="65" charset="-120"/>
                <a:ea typeface="標楷體" panose="03000509000000000000" pitchFamily="65" charset="-120"/>
              </a:rPr>
              <a:t>，各持有</a:t>
            </a:r>
            <a:r>
              <a:rPr lang="en-US" altLang="zh-TW" b="1" u="sng" dirty="0">
                <a:latin typeface="標楷體" panose="03000509000000000000" pitchFamily="65" charset="-120"/>
                <a:ea typeface="標楷體" panose="03000509000000000000" pitchFamily="65" charset="-120"/>
              </a:rPr>
              <a:t>20%</a:t>
            </a:r>
            <a:r>
              <a:rPr lang="zh-TW" altLang="en-US" b="1" u="sng" dirty="0">
                <a:latin typeface="標楷體" panose="03000509000000000000" pitchFamily="65" charset="-120"/>
                <a:ea typeface="標楷體" panose="03000509000000000000" pitchFamily="65" charset="-120"/>
              </a:rPr>
              <a:t>股權，均取得於公司成立時</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111</a:t>
            </a:r>
            <a:r>
              <a:rPr lang="zh-TW" altLang="en-US" sz="2800" dirty="0">
                <a:latin typeface="標楷體" panose="03000509000000000000" pitchFamily="65" charset="-120"/>
                <a:ea typeface="標楷體" panose="03000509000000000000" pitchFamily="65" charset="-120"/>
              </a:rPr>
              <a:t>年</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月出售</a:t>
            </a:r>
            <a:r>
              <a:rPr lang="en-US" altLang="zh-TW" sz="2800" dirty="0">
                <a:latin typeface="標楷體" panose="03000509000000000000" pitchFamily="65" charset="-120"/>
                <a:ea typeface="標楷體" panose="03000509000000000000" pitchFamily="65" charset="-120"/>
              </a:rPr>
              <a:t>W</a:t>
            </a:r>
            <a:r>
              <a:rPr lang="zh-TW" altLang="en-US" sz="2800" dirty="0">
                <a:latin typeface="標楷體" panose="03000509000000000000" pitchFamily="65" charset="-120"/>
                <a:ea typeface="標楷體" panose="03000509000000000000" pitchFamily="65" charset="-120"/>
              </a:rPr>
              <a:t>公司股權時，</a:t>
            </a:r>
            <a:r>
              <a:rPr lang="zh-TW" altLang="en-US" sz="2800" b="1" u="sng" dirty="0">
                <a:latin typeface="標楷體" panose="03000509000000000000" pitchFamily="65" charset="-120"/>
                <a:ea typeface="標楷體" panose="03000509000000000000" pitchFamily="65" charset="-120"/>
              </a:rPr>
              <a:t>回溯</a:t>
            </a:r>
            <a:r>
              <a:rPr lang="en-US" altLang="zh-TW" sz="2800" b="1" u="sng" dirty="0">
                <a:latin typeface="標楷體" panose="03000509000000000000" pitchFamily="65" charset="-120"/>
                <a:ea typeface="標楷體" panose="03000509000000000000" pitchFamily="65" charset="-120"/>
              </a:rPr>
              <a:t>1</a:t>
            </a:r>
            <a:r>
              <a:rPr lang="zh-TW" altLang="en-US" sz="2800" b="1" u="sng" dirty="0">
                <a:latin typeface="標楷體" panose="03000509000000000000" pitchFamily="65" charset="-120"/>
                <a:ea typeface="標楷體" panose="03000509000000000000" pitchFamily="65" charset="-120"/>
              </a:rPr>
              <a:t>年內，各自股權</a:t>
            </a:r>
            <a:r>
              <a:rPr lang="en-US" altLang="zh-TW" sz="2800" b="1" u="sng" dirty="0">
                <a:latin typeface="標楷體" panose="03000509000000000000" pitchFamily="65" charset="-120"/>
                <a:ea typeface="標楷體" panose="03000509000000000000" pitchFamily="65" charset="-120"/>
              </a:rPr>
              <a:t>&lt;50%</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r>
              <a:rPr lang="zh-TW" altLang="en-US" b="1" u="sng" dirty="0">
                <a:latin typeface="標楷體" panose="03000509000000000000" pitchFamily="65" charset="-120"/>
                <a:ea typeface="標楷體" panose="03000509000000000000" pitchFamily="65" charset="-120"/>
              </a:rPr>
              <a:t>假設情況</a:t>
            </a:r>
            <a:r>
              <a:rPr lang="en-US" altLang="zh-TW" b="1" u="sng" dirty="0">
                <a:latin typeface="標楷體" panose="03000509000000000000" pitchFamily="65" charset="-120"/>
                <a:ea typeface="標楷體" panose="03000509000000000000" pitchFamily="65" charset="-120"/>
              </a:rPr>
              <a:t>2</a:t>
            </a:r>
            <a:r>
              <a:rPr lang="zh-TW" altLang="en-US" b="1" u="sng" dirty="0">
                <a:latin typeface="標楷體" panose="03000509000000000000" pitchFamily="65" charset="-120"/>
                <a:ea typeface="標楷體" panose="03000509000000000000" pitchFamily="65" charset="-120"/>
              </a:rPr>
              <a:t>：</a:t>
            </a:r>
            <a:r>
              <a:rPr lang="en-US" altLang="zh-TW" b="1" u="sng"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承上</a:t>
            </a:r>
            <a:r>
              <a:rPr lang="en-US" altLang="zh-TW" b="1" u="sng"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家族股東甲</a:t>
            </a:r>
            <a:r>
              <a:rPr lang="en-US" altLang="zh-TW" b="1" u="sng" dirty="0">
                <a:latin typeface="標楷體" panose="03000509000000000000" pitchFamily="65" charset="-120"/>
                <a:ea typeface="標楷體" panose="03000509000000000000" pitchFamily="65" charset="-120"/>
              </a:rPr>
              <a:t>1</a:t>
            </a:r>
            <a:r>
              <a:rPr lang="zh-TW" altLang="en-US" b="1" u="sng" dirty="0">
                <a:latin typeface="標楷體" panose="03000509000000000000" pitchFamily="65" charset="-120"/>
                <a:ea typeface="標楷體" panose="03000509000000000000" pitchFamily="65" charset="-120"/>
              </a:rPr>
              <a:t>與甲</a:t>
            </a:r>
            <a:r>
              <a:rPr lang="en-US" altLang="zh-TW" b="1" u="sng" dirty="0">
                <a:latin typeface="標楷體" panose="03000509000000000000" pitchFamily="65" charset="-120"/>
                <a:ea typeface="標楷體" panose="03000509000000000000" pitchFamily="65" charset="-120"/>
              </a:rPr>
              <a:t>2</a:t>
            </a:r>
            <a:r>
              <a:rPr lang="zh-TW" altLang="en-US" b="1" u="sng" dirty="0">
                <a:latin typeface="標楷體" panose="03000509000000000000" pitchFamily="65" charset="-120"/>
                <a:ea typeface="標楷體" panose="03000509000000000000" pitchFamily="65" charset="-120"/>
              </a:rPr>
              <a:t>為夫妻，甲</a:t>
            </a:r>
            <a:r>
              <a:rPr lang="en-US" altLang="zh-TW" b="1" u="sng" dirty="0">
                <a:latin typeface="標楷體" panose="03000509000000000000" pitchFamily="65" charset="-120"/>
                <a:ea typeface="標楷體" panose="03000509000000000000" pitchFamily="65" charset="-120"/>
              </a:rPr>
              <a:t>3</a:t>
            </a:r>
            <a:r>
              <a:rPr lang="zh-TW" altLang="en-US" b="1" u="sng" dirty="0">
                <a:latin typeface="標楷體" panose="03000509000000000000" pitchFamily="65" charset="-120"/>
                <a:ea typeface="標楷體" panose="03000509000000000000" pitchFamily="65" charset="-120"/>
              </a:rPr>
              <a:t>在</a:t>
            </a:r>
            <a:r>
              <a:rPr lang="en-US" altLang="zh-TW" b="1" u="sng" dirty="0">
                <a:latin typeface="標楷體" panose="03000509000000000000" pitchFamily="65" charset="-120"/>
                <a:ea typeface="標楷體" panose="03000509000000000000" pitchFamily="65" charset="-120"/>
              </a:rPr>
              <a:t>110</a:t>
            </a:r>
            <a:r>
              <a:rPr lang="zh-TW" altLang="en-US" b="1" u="sng" dirty="0">
                <a:latin typeface="標楷體" panose="03000509000000000000" pitchFamily="65" charset="-120"/>
                <a:ea typeface="標楷體" panose="03000509000000000000" pitchFamily="65" charset="-120"/>
              </a:rPr>
              <a:t>年</a:t>
            </a:r>
            <a:r>
              <a:rPr lang="en-US" altLang="zh-TW" b="1" u="sng" dirty="0">
                <a:latin typeface="標楷體" panose="03000509000000000000" pitchFamily="65" charset="-120"/>
                <a:ea typeface="標楷體" panose="03000509000000000000" pitchFamily="65" charset="-120"/>
              </a:rPr>
              <a:t>5</a:t>
            </a:r>
            <a:r>
              <a:rPr lang="zh-TW" altLang="en-US" b="1" u="sng" dirty="0">
                <a:latin typeface="標楷體" panose="03000509000000000000" pitchFamily="65" charset="-120"/>
                <a:ea typeface="標楷體" panose="03000509000000000000" pitchFamily="65" charset="-120"/>
              </a:rPr>
              <a:t>月因無法清償對甲</a:t>
            </a:r>
            <a:r>
              <a:rPr lang="en-US" altLang="zh-TW" b="1" u="sng" dirty="0">
                <a:latin typeface="標楷體" panose="03000509000000000000" pitchFamily="65" charset="-120"/>
                <a:ea typeface="標楷體" panose="03000509000000000000" pitchFamily="65" charset="-120"/>
              </a:rPr>
              <a:t>1</a:t>
            </a:r>
            <a:r>
              <a:rPr lang="zh-TW" altLang="en-US" b="1" u="sng" dirty="0">
                <a:latin typeface="標楷體" panose="03000509000000000000" pitchFamily="65" charset="-120"/>
                <a:ea typeface="標楷體" panose="03000509000000000000" pitchFamily="65" charset="-120"/>
              </a:rPr>
              <a:t>借款，將</a:t>
            </a:r>
            <a:r>
              <a:rPr lang="en-US" altLang="zh-TW" b="1" u="sng" dirty="0">
                <a:latin typeface="標楷體" panose="03000509000000000000" pitchFamily="65" charset="-120"/>
                <a:ea typeface="標楷體" panose="03000509000000000000" pitchFamily="65" charset="-120"/>
              </a:rPr>
              <a:t>20%</a:t>
            </a:r>
            <a:r>
              <a:rPr lang="zh-TW" altLang="en-US" b="1" u="sng" dirty="0">
                <a:latin typeface="標楷體" panose="03000509000000000000" pitchFamily="65" charset="-120"/>
                <a:ea typeface="標楷體" panose="03000509000000000000" pitchFamily="65" charset="-120"/>
              </a:rPr>
              <a:t>移轉給甲</a:t>
            </a:r>
            <a:r>
              <a:rPr lang="en-US" altLang="zh-TW" b="1" u="sng" dirty="0">
                <a:latin typeface="標楷體" panose="03000509000000000000" pitchFamily="65" charset="-120"/>
                <a:ea typeface="標楷體" panose="03000509000000000000" pitchFamily="65" charset="-120"/>
              </a:rPr>
              <a:t>1</a:t>
            </a:r>
            <a:r>
              <a:rPr lang="zh-TW" altLang="en-US" b="1" u="sng" dirty="0">
                <a:latin typeface="標楷體" panose="03000509000000000000" pitchFamily="65" charset="-120"/>
                <a:ea typeface="標楷體" panose="03000509000000000000" pitchFamily="65" charset="-120"/>
              </a:rPr>
              <a:t>抵債</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在</a:t>
            </a:r>
            <a:r>
              <a:rPr lang="en-US" altLang="zh-TW" sz="2800" dirty="0">
                <a:latin typeface="標楷體" panose="03000509000000000000" pitchFamily="65" charset="-120"/>
                <a:ea typeface="標楷體" panose="03000509000000000000" pitchFamily="65" charset="-120"/>
              </a:rPr>
              <a:t>111</a:t>
            </a:r>
            <a:r>
              <a:rPr lang="zh-TW" altLang="en-US" sz="2800" dirty="0">
                <a:latin typeface="標楷體" panose="03000509000000000000" pitchFamily="65" charset="-120"/>
                <a:ea typeface="標楷體" panose="03000509000000000000" pitchFamily="65" charset="-120"/>
              </a:rPr>
              <a:t>年</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月回溯一年取得</a:t>
            </a:r>
            <a:r>
              <a:rPr lang="en-US" altLang="zh-TW" sz="2800" dirty="0">
                <a:latin typeface="標楷體" panose="03000509000000000000" pitchFamily="65" charset="-120"/>
                <a:ea typeface="標楷體" panose="03000509000000000000" pitchFamily="65" charset="-120"/>
              </a:rPr>
              <a:t>40%</a:t>
            </a:r>
            <a:r>
              <a:rPr lang="zh-TW" altLang="en-US"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&lt;50%</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BUT</a:t>
            </a:r>
            <a:r>
              <a:rPr lang="zh-TW" altLang="en-US" sz="2800" dirty="0">
                <a:latin typeface="標楷體" panose="03000509000000000000" pitchFamily="65" charset="-120"/>
                <a:ea typeface="標楷體" panose="03000509000000000000" pitchFamily="65" charset="-120"/>
              </a:rPr>
              <a:t>甲</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與甲</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為夫妻，</a:t>
            </a:r>
            <a:r>
              <a:rPr lang="zh-TW" altLang="en-US" sz="2800" b="1" u="sng" dirty="0">
                <a:latin typeface="標楷體" panose="03000509000000000000" pitchFamily="65" charset="-120"/>
                <a:ea typeface="標楷體" panose="03000509000000000000" pitchFamily="65" charset="-120"/>
              </a:rPr>
              <a:t>可否認定甲</a:t>
            </a:r>
            <a:r>
              <a:rPr lang="en-US" altLang="zh-TW" sz="2800" b="1" u="sng" dirty="0">
                <a:latin typeface="標楷體" panose="03000509000000000000" pitchFamily="65" charset="-120"/>
                <a:ea typeface="標楷體" panose="03000509000000000000" pitchFamily="65" charset="-120"/>
              </a:rPr>
              <a:t>1</a:t>
            </a:r>
            <a:r>
              <a:rPr lang="zh-TW" altLang="en-US" sz="2800" b="1" u="sng" dirty="0">
                <a:latin typeface="標楷體" panose="03000509000000000000" pitchFamily="65" charset="-120"/>
                <a:ea typeface="標楷體" panose="03000509000000000000" pitchFamily="65" charset="-120"/>
              </a:rPr>
              <a:t>利用甲</a:t>
            </a:r>
            <a:r>
              <a:rPr lang="en-US" altLang="zh-TW" sz="2800" b="1" u="sng" dirty="0">
                <a:latin typeface="標楷體" panose="03000509000000000000" pitchFamily="65" charset="-120"/>
                <a:ea typeface="標楷體" panose="03000509000000000000" pitchFamily="65" charset="-120"/>
              </a:rPr>
              <a:t>2</a:t>
            </a:r>
            <a:r>
              <a:rPr lang="zh-TW" altLang="en-US" sz="2800" b="1" u="sng" dirty="0">
                <a:latin typeface="標楷體" panose="03000509000000000000" pitchFamily="65" charset="-120"/>
                <a:ea typeface="標楷體" panose="03000509000000000000" pitchFamily="65" charset="-120"/>
              </a:rPr>
              <a:t>間接持有</a:t>
            </a:r>
            <a:r>
              <a:rPr lang="en-US" altLang="zh-TW" sz="2800" b="1" u="sng" dirty="0">
                <a:latin typeface="標楷體" panose="03000509000000000000" pitchFamily="65" charset="-120"/>
                <a:ea typeface="標楷體" panose="03000509000000000000" pitchFamily="65" charset="-120"/>
              </a:rPr>
              <a:t>&gt;50%</a:t>
            </a:r>
            <a:r>
              <a:rPr lang="zh-TW" altLang="en-US" sz="2800" b="1" u="sng" dirty="0">
                <a:latin typeface="標楷體" panose="03000509000000000000" pitchFamily="65" charset="-120"/>
                <a:ea typeface="標楷體" panose="03000509000000000000" pitchFamily="65" charset="-120"/>
              </a:rPr>
              <a:t>？</a:t>
            </a:r>
            <a:endParaRPr lang="en-US" altLang="zh-TW" sz="2800" b="1" u="sng" dirty="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出售</a:t>
            </a:r>
            <a:r>
              <a:rPr lang="en-US" altLang="zh-TW" dirty="0">
                <a:latin typeface="標楷體" panose="03000509000000000000" pitchFamily="65" charset="-120"/>
                <a:ea typeface="標楷體" panose="03000509000000000000" pitchFamily="65" charset="-120"/>
              </a:rPr>
              <a:t>W</a:t>
            </a:r>
            <a:r>
              <a:rPr lang="zh-TW" altLang="en-US" dirty="0">
                <a:latin typeface="標楷體" panose="03000509000000000000" pitchFamily="65" charset="-120"/>
                <a:ea typeface="標楷體" panose="03000509000000000000" pitchFamily="65" charset="-120"/>
              </a:rPr>
              <a:t>公司之股權應如何計算價值？</a:t>
            </a:r>
            <a:endParaRPr lang="en-US" altLang="zh-TW"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W</a:t>
            </a:r>
            <a:r>
              <a:rPr lang="zh-TW" altLang="en-US" sz="2800" dirty="0">
                <a:latin typeface="標楷體" panose="03000509000000000000" pitchFamily="65" charset="-120"/>
                <a:ea typeface="標楷體" panose="03000509000000000000" pitchFamily="65" charset="-120"/>
              </a:rPr>
              <a:t>公司土地取得於</a:t>
            </a:r>
            <a:r>
              <a:rPr lang="en-US" altLang="zh-TW" sz="2800" dirty="0">
                <a:latin typeface="標楷體" panose="03000509000000000000" pitchFamily="65" charset="-120"/>
                <a:ea typeface="標楷體" panose="03000509000000000000" pitchFamily="65" charset="-120"/>
              </a:rPr>
              <a:t>85</a:t>
            </a:r>
            <a:r>
              <a:rPr lang="zh-TW" altLang="en-US" sz="2800" dirty="0">
                <a:latin typeface="標楷體" panose="03000509000000000000" pitchFamily="65" charset="-120"/>
                <a:ea typeface="標楷體" panose="03000509000000000000" pitchFamily="65" charset="-120"/>
              </a:rPr>
              <a:t>年，</a:t>
            </a:r>
            <a:r>
              <a:rPr lang="zh-TW" altLang="en-US" sz="2800" b="1" u="sng" dirty="0">
                <a:latin typeface="標楷體" panose="03000509000000000000" pitchFamily="65" charset="-120"/>
                <a:ea typeface="標楷體" panose="03000509000000000000" pitchFamily="65" charset="-120"/>
              </a:rPr>
              <a:t>在合計公司股權價值與不動產比例時，應否重新估值</a:t>
            </a:r>
            <a:r>
              <a:rPr lang="zh-TW" altLang="en-US" sz="2800" dirty="0">
                <a:latin typeface="標楷體" panose="03000509000000000000" pitchFamily="65" charset="-120"/>
                <a:ea typeface="標楷體" panose="03000509000000000000" pitchFamily="65" charset="-120"/>
              </a:rPr>
              <a:t>？抑或改用市價估值？</a:t>
            </a:r>
            <a:endParaRPr lang="en-US" altLang="zh-TW" sz="28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15</a:t>
            </a:fld>
            <a:endParaRPr lang="zh-TW" altLang="en-US"/>
          </a:p>
        </p:txBody>
      </p:sp>
    </p:spTree>
    <p:extLst>
      <p:ext uri="{BB962C8B-B14F-4D97-AF65-F5344CB8AC3E}">
        <p14:creationId xmlns:p14="http://schemas.microsoft.com/office/powerpoint/2010/main" val="3107560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4" name="Rectangle 15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89560" y="856180"/>
            <a:ext cx="4560584" cy="1128068"/>
          </a:xfrm>
        </p:spPr>
        <p:txBody>
          <a:bodyPr anchor="ctr">
            <a:normAutofit/>
          </a:bodyPr>
          <a:lstStyle/>
          <a:p>
            <a:r>
              <a:rPr lang="zh-TW" altLang="en-US" sz="3100">
                <a:latin typeface="標楷體" panose="03000509000000000000" pitchFamily="65" charset="-120"/>
                <a:ea typeface="標楷體" panose="03000509000000000000" pitchFamily="65" charset="-120"/>
              </a:rPr>
              <a:t>假設案例分析</a:t>
            </a:r>
            <a:r>
              <a:rPr lang="en-US" altLang="zh-TW" sz="3100">
                <a:latin typeface="標楷體" panose="03000509000000000000" pitchFamily="65" charset="-120"/>
                <a:ea typeface="標楷體" panose="03000509000000000000" pitchFamily="65" charset="-120"/>
              </a:rPr>
              <a:t>3</a:t>
            </a:r>
            <a:r>
              <a:rPr lang="zh-TW" altLang="en-US" sz="3100">
                <a:latin typeface="標楷體" panose="03000509000000000000" pitchFamily="65" charset="-120"/>
                <a:ea typeface="標楷體" panose="03000509000000000000" pitchFamily="65" charset="-120"/>
              </a:rPr>
              <a:t>：外資來台買豪宅之境外持股處分</a:t>
            </a:r>
          </a:p>
        </p:txBody>
      </p:sp>
      <p:grpSp>
        <p:nvGrpSpPr>
          <p:cNvPr id="1045" name="Group 15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46" name="Rectangle 15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7" name="Rectangle 15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8" name="Rectangle 15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174727" y="1756944"/>
            <a:ext cx="5254200" cy="4879829"/>
          </a:xfrm>
        </p:spPr>
        <p:txBody>
          <a:bodyPr anchor="ctr">
            <a:normAutofit/>
          </a:bodyPr>
          <a:lstStyle/>
          <a:p>
            <a:r>
              <a:rPr lang="zh-TW" altLang="en-US" sz="2200" dirty="0">
                <a:latin typeface="標楷體" panose="03000509000000000000" pitchFamily="65" charset="-120"/>
                <a:ea typeface="標楷體" panose="03000509000000000000" pitchFamily="65" charset="-120"/>
              </a:rPr>
              <a:t>新聞：</a:t>
            </a:r>
            <a:r>
              <a:rPr lang="zh-TW" altLang="en-US" sz="2200" u="sng" dirty="0">
                <a:latin typeface="標楷體" panose="03000509000000000000" pitchFamily="65" charset="-120"/>
                <a:ea typeface="標楷體" panose="03000509000000000000" pitchFamily="65" charset="-120"/>
                <a:hlinkClick r:id="rId3"/>
              </a:rPr>
              <a:t>神秘新加坡買家 掃</a:t>
            </a:r>
            <a:r>
              <a:rPr lang="en-US" altLang="zh-TW" sz="2200" u="sng" dirty="0">
                <a:latin typeface="標楷體" panose="03000509000000000000" pitchFamily="65" charset="-120"/>
                <a:ea typeface="標楷體" panose="03000509000000000000" pitchFamily="65" charset="-120"/>
                <a:hlinkClick r:id="rId3"/>
              </a:rPr>
              <a:t>11</a:t>
            </a:r>
            <a:r>
              <a:rPr lang="zh-TW" altLang="en-US" sz="2200" u="sng" dirty="0">
                <a:latin typeface="標楷體" panose="03000509000000000000" pitchFamily="65" charset="-120"/>
                <a:ea typeface="標楷體" panose="03000509000000000000" pitchFamily="65" charset="-120"/>
                <a:hlinkClick r:id="rId3"/>
              </a:rPr>
              <a:t>戶和平大苑 </a:t>
            </a:r>
            <a:r>
              <a:rPr lang="en-US" altLang="zh-TW" sz="2200" dirty="0">
                <a:latin typeface="標楷體" panose="03000509000000000000" pitchFamily="65" charset="-120"/>
                <a:ea typeface="標楷體" panose="03000509000000000000" pitchFamily="65" charset="-120"/>
              </a:rPr>
              <a:t>2021/11/11</a:t>
            </a:r>
            <a:r>
              <a:rPr lang="zh-TW" altLang="en-US" sz="2200" dirty="0">
                <a:latin typeface="標楷體" panose="03000509000000000000" pitchFamily="65" charset="-120"/>
                <a:ea typeface="標楷體" panose="03000509000000000000" pitchFamily="65" charset="-120"/>
              </a:rPr>
              <a:t>經濟日報</a:t>
            </a:r>
            <a:endParaRPr lang="en-US" altLang="zh-TW" sz="2200" dirty="0">
              <a:latin typeface="標楷體" panose="03000509000000000000" pitchFamily="65" charset="-120"/>
              <a:ea typeface="標楷體" panose="03000509000000000000" pitchFamily="65" charset="-120"/>
            </a:endParaRPr>
          </a:p>
          <a:p>
            <a:r>
              <a:rPr lang="zh-TW" altLang="en-US" sz="2200" dirty="0">
                <a:latin typeface="標楷體" panose="03000509000000000000" pitchFamily="65" charset="-120"/>
                <a:ea typeface="標楷體" panose="03000509000000000000" pitchFamily="65" charset="-120"/>
              </a:rPr>
              <a:t>據實價登錄顯示，</a:t>
            </a:r>
            <a:r>
              <a:rPr lang="en-US" altLang="zh-TW" sz="2200" dirty="0">
                <a:latin typeface="標楷體" panose="03000509000000000000" pitchFamily="65" charset="-120"/>
                <a:ea typeface="標楷體" panose="03000509000000000000" pitchFamily="65" charset="-120"/>
              </a:rPr>
              <a:t>2019</a:t>
            </a:r>
            <a:r>
              <a:rPr lang="zh-TW" altLang="en-US" sz="2200" dirty="0">
                <a:latin typeface="標楷體" panose="03000509000000000000" pitchFamily="65" charset="-120"/>
                <a:ea typeface="標楷體" panose="03000509000000000000" pitchFamily="65" charset="-120"/>
              </a:rPr>
              <a:t>年有八家來自新加坡的投資公司，斥資</a:t>
            </a:r>
            <a:r>
              <a:rPr lang="en-US" altLang="zh-TW" sz="2200" dirty="0">
                <a:latin typeface="標楷體" panose="03000509000000000000" pitchFamily="65" charset="-120"/>
                <a:ea typeface="標楷體" panose="03000509000000000000" pitchFamily="65" charset="-120"/>
              </a:rPr>
              <a:t>41</a:t>
            </a:r>
            <a:r>
              <a:rPr lang="zh-TW" altLang="en-US" sz="2200" dirty="0">
                <a:latin typeface="標楷體" panose="03000509000000000000" pitchFamily="65" charset="-120"/>
                <a:ea typeface="標楷體" panose="03000509000000000000" pitchFamily="65" charset="-120"/>
              </a:rPr>
              <a:t>億元，買下台北市和平東路豪宅「和平大苑」其中的</a:t>
            </a:r>
            <a:r>
              <a:rPr lang="en-US" altLang="zh-TW" sz="2200" dirty="0">
                <a:latin typeface="標楷體" panose="03000509000000000000" pitchFamily="65" charset="-120"/>
                <a:ea typeface="標楷體" panose="03000509000000000000" pitchFamily="65" charset="-120"/>
              </a:rPr>
              <a:t>11</a:t>
            </a:r>
            <a:r>
              <a:rPr lang="zh-TW" altLang="en-US" sz="2200" dirty="0">
                <a:latin typeface="標楷體" panose="03000509000000000000" pitchFamily="65" charset="-120"/>
                <a:ea typeface="標楷體" panose="03000509000000000000" pitchFamily="65" charset="-120"/>
              </a:rPr>
              <a:t>戶。</a:t>
            </a:r>
            <a:endParaRPr lang="en-US" altLang="zh-TW" sz="2200" dirty="0">
              <a:latin typeface="標楷體" panose="03000509000000000000" pitchFamily="65" charset="-120"/>
              <a:ea typeface="標楷體" panose="03000509000000000000" pitchFamily="65" charset="-120"/>
            </a:endParaRPr>
          </a:p>
          <a:p>
            <a:r>
              <a:rPr lang="zh-TW" altLang="en-US" sz="2200" dirty="0">
                <a:latin typeface="標楷體" panose="03000509000000000000" pitchFamily="65" charset="-120"/>
                <a:ea typeface="標楷體" panose="03000509000000000000" pitchFamily="65" charset="-120"/>
              </a:rPr>
              <a:t>經查發現，這幾家公司的董事或負責人都有一名楊姓自然人，房仲推估該名人士是這些新加坡公司在台灣的代表，等於是一人豪買</a:t>
            </a:r>
            <a:r>
              <a:rPr lang="en-US" altLang="zh-TW" sz="2200" dirty="0">
                <a:latin typeface="標楷體" panose="03000509000000000000" pitchFamily="65" charset="-120"/>
                <a:ea typeface="標楷體" panose="03000509000000000000" pitchFamily="65" charset="-120"/>
              </a:rPr>
              <a:t>11</a:t>
            </a:r>
            <a:r>
              <a:rPr lang="zh-TW" altLang="en-US" sz="2200" dirty="0">
                <a:latin typeface="標楷體" panose="03000509000000000000" pitchFamily="65" charset="-120"/>
                <a:ea typeface="標楷體" panose="03000509000000000000" pitchFamily="65" charset="-120"/>
              </a:rPr>
              <a:t>戶。</a:t>
            </a:r>
            <a:endParaRPr lang="en-US" altLang="zh-TW" sz="2200" dirty="0">
              <a:latin typeface="標楷體" panose="03000509000000000000" pitchFamily="65" charset="-120"/>
              <a:ea typeface="標楷體" panose="03000509000000000000" pitchFamily="65" charset="-120"/>
            </a:endParaRPr>
          </a:p>
        </p:txBody>
      </p:sp>
      <p:sp>
        <p:nvSpPr>
          <p:cNvPr id="1049" name="Rectangle 15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a:xfrm>
            <a:off x="9385070" y="6492240"/>
            <a:ext cx="1055716" cy="365125"/>
          </a:xfrm>
        </p:spPr>
        <p:txBody>
          <a:bodyPr>
            <a:normAutofit/>
          </a:bodyPr>
          <a:lstStyle/>
          <a:p>
            <a:pPr>
              <a:spcAft>
                <a:spcPts val="600"/>
              </a:spcAft>
            </a:pPr>
            <a:fld id="{40FE9F4A-B5D6-4DF2-87DE-F8A056753C87}" type="slidenum">
              <a:rPr lang="zh-TW" altLang="en-US" smtClean="0"/>
              <a:pPr>
                <a:spcAft>
                  <a:spcPts val="600"/>
                </a:spcAft>
              </a:pPr>
              <a:t>16</a:t>
            </a:fld>
            <a:endParaRPr lang="zh-TW" altLang="en-US"/>
          </a:p>
        </p:txBody>
      </p:sp>
      <p:pic>
        <p:nvPicPr>
          <p:cNvPr id="5" name="Picture 4">
            <a:extLst>
              <a:ext uri="{FF2B5EF4-FFF2-40B4-BE49-F238E27FC236}">
                <a16:creationId xmlns:a16="http://schemas.microsoft.com/office/drawing/2014/main" id="{34F491FF-AED8-4B6C-BD2D-46693663EF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3173" y="810267"/>
            <a:ext cx="5817474" cy="5312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999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F1BD49-B9F3-4B00-B8B6-D22D8D5DA2EB}"/>
              </a:ext>
            </a:extLst>
          </p:cNvPr>
          <p:cNvSpPr>
            <a:spLocks noGrp="1"/>
          </p:cNvSpPr>
          <p:nvPr>
            <p:ph type="title"/>
          </p:nvPr>
        </p:nvSpPr>
        <p:spPr>
          <a:xfrm>
            <a:off x="838200" y="365126"/>
            <a:ext cx="10515600" cy="804913"/>
          </a:xfrm>
        </p:spPr>
        <p:txBody>
          <a:bodyPr>
            <a:normAutofit/>
          </a:bodyPr>
          <a:lstStyle/>
          <a:p>
            <a:pPr algn="ctr"/>
            <a:r>
              <a:rPr lang="zh-TW" altLang="en-US" sz="3600" u="sng" dirty="0">
                <a:latin typeface="標楷體" panose="03000509000000000000" pitchFamily="65" charset="-120"/>
                <a:ea typeface="標楷體" panose="03000509000000000000" pitchFamily="65" charset="-120"/>
              </a:rPr>
              <a:t>不明外資透過專案公司買入台北豪宅</a:t>
            </a:r>
          </a:p>
        </p:txBody>
      </p:sp>
      <p:pic>
        <p:nvPicPr>
          <p:cNvPr id="6" name="內容版面配置區 5">
            <a:extLst>
              <a:ext uri="{FF2B5EF4-FFF2-40B4-BE49-F238E27FC236}">
                <a16:creationId xmlns:a16="http://schemas.microsoft.com/office/drawing/2014/main" id="{48285B32-D854-4128-8A16-79F23FF62C0A}"/>
              </a:ext>
            </a:extLst>
          </p:cNvPr>
          <p:cNvPicPr>
            <a:picLocks noGrp="1" noChangeAspect="1"/>
          </p:cNvPicPr>
          <p:nvPr>
            <p:ph idx="1"/>
          </p:nvPr>
        </p:nvPicPr>
        <p:blipFill>
          <a:blip r:embed="rId2"/>
          <a:stretch>
            <a:fillRect/>
          </a:stretch>
        </p:blipFill>
        <p:spPr>
          <a:xfrm>
            <a:off x="110614" y="1346995"/>
            <a:ext cx="5895210" cy="2831716"/>
          </a:xfrm>
          <a:prstGeom prst="rect">
            <a:avLst/>
          </a:prstGeom>
          <a:ln>
            <a:noFill/>
          </a:ln>
          <a:effectLst>
            <a:outerShdw blurRad="292100" dist="139700" dir="2700000" algn="tl" rotWithShape="0">
              <a:srgbClr val="333333">
                <a:alpha val="65000"/>
              </a:srgbClr>
            </a:outerShdw>
          </a:effectLst>
        </p:spPr>
      </p:pic>
      <p:sp>
        <p:nvSpPr>
          <p:cNvPr id="4" name="投影片編號版面配置區 3">
            <a:extLst>
              <a:ext uri="{FF2B5EF4-FFF2-40B4-BE49-F238E27FC236}">
                <a16:creationId xmlns:a16="http://schemas.microsoft.com/office/drawing/2014/main" id="{D785B6E9-4F68-455E-BEB5-9901E51F6558}"/>
              </a:ext>
            </a:extLst>
          </p:cNvPr>
          <p:cNvSpPr>
            <a:spLocks noGrp="1"/>
          </p:cNvSpPr>
          <p:nvPr>
            <p:ph type="sldNum" sz="quarter" idx="12"/>
          </p:nvPr>
        </p:nvSpPr>
        <p:spPr/>
        <p:txBody>
          <a:bodyPr/>
          <a:lstStyle/>
          <a:p>
            <a:fld id="{40FE9F4A-B5D6-4DF2-87DE-F8A056753C87}" type="slidenum">
              <a:rPr lang="zh-TW" altLang="en-US" smtClean="0"/>
              <a:t>17</a:t>
            </a:fld>
            <a:endParaRPr lang="zh-TW" altLang="en-US"/>
          </a:p>
        </p:txBody>
      </p:sp>
      <p:pic>
        <p:nvPicPr>
          <p:cNvPr id="8" name="圖片 7">
            <a:extLst>
              <a:ext uri="{FF2B5EF4-FFF2-40B4-BE49-F238E27FC236}">
                <a16:creationId xmlns:a16="http://schemas.microsoft.com/office/drawing/2014/main" id="{524A4B1B-7607-44DE-B3AD-3868A232B2AA}"/>
              </a:ext>
            </a:extLst>
          </p:cNvPr>
          <p:cNvPicPr>
            <a:picLocks noChangeAspect="1"/>
          </p:cNvPicPr>
          <p:nvPr/>
        </p:nvPicPr>
        <p:blipFill>
          <a:blip r:embed="rId3"/>
          <a:stretch>
            <a:fillRect/>
          </a:stretch>
        </p:blipFill>
        <p:spPr>
          <a:xfrm>
            <a:off x="110613" y="4796631"/>
            <a:ext cx="7848600" cy="1428750"/>
          </a:xfrm>
          <a:prstGeom prst="rect">
            <a:avLst/>
          </a:prstGeom>
          <a:ln>
            <a:noFill/>
          </a:ln>
          <a:effectLst>
            <a:outerShdw blurRad="190500" algn="tl" rotWithShape="0">
              <a:srgbClr val="000000">
                <a:alpha val="70000"/>
              </a:srgbClr>
            </a:outerShdw>
          </a:effectLst>
        </p:spPr>
      </p:pic>
      <p:pic>
        <p:nvPicPr>
          <p:cNvPr id="12" name="圖片 11">
            <a:extLst>
              <a:ext uri="{FF2B5EF4-FFF2-40B4-BE49-F238E27FC236}">
                <a16:creationId xmlns:a16="http://schemas.microsoft.com/office/drawing/2014/main" id="{55BE19FD-19A8-4D25-8FC3-4AAC40ECCDAB}"/>
              </a:ext>
            </a:extLst>
          </p:cNvPr>
          <p:cNvPicPr>
            <a:picLocks noChangeAspect="1"/>
          </p:cNvPicPr>
          <p:nvPr/>
        </p:nvPicPr>
        <p:blipFill>
          <a:blip r:embed="rId4"/>
          <a:stretch>
            <a:fillRect/>
          </a:stretch>
        </p:blipFill>
        <p:spPr>
          <a:xfrm>
            <a:off x="6186178" y="1354369"/>
            <a:ext cx="5835357" cy="2831716"/>
          </a:xfrm>
          <a:prstGeom prst="rect">
            <a:avLst/>
          </a:prstGeom>
          <a:ln>
            <a:noFill/>
          </a:ln>
          <a:effectLst>
            <a:outerShdw blurRad="292100" dist="139700" dir="2700000" algn="tl" rotWithShape="0">
              <a:srgbClr val="333333">
                <a:alpha val="65000"/>
              </a:srgbClr>
            </a:outerShdw>
          </a:effectLst>
        </p:spPr>
      </p:pic>
      <p:pic>
        <p:nvPicPr>
          <p:cNvPr id="14" name="圖片 13">
            <a:extLst>
              <a:ext uri="{FF2B5EF4-FFF2-40B4-BE49-F238E27FC236}">
                <a16:creationId xmlns:a16="http://schemas.microsoft.com/office/drawing/2014/main" id="{344144D6-25CA-467A-B9BC-E41EDFC61C1C}"/>
              </a:ext>
            </a:extLst>
          </p:cNvPr>
          <p:cNvPicPr>
            <a:picLocks noChangeAspect="1"/>
          </p:cNvPicPr>
          <p:nvPr/>
        </p:nvPicPr>
        <p:blipFill>
          <a:blip r:embed="rId5"/>
          <a:stretch>
            <a:fillRect/>
          </a:stretch>
        </p:blipFill>
        <p:spPr>
          <a:xfrm>
            <a:off x="4106260" y="4355667"/>
            <a:ext cx="7915275" cy="1381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5" name="箭號: 弧形下彎 14">
            <a:extLst>
              <a:ext uri="{FF2B5EF4-FFF2-40B4-BE49-F238E27FC236}">
                <a16:creationId xmlns:a16="http://schemas.microsoft.com/office/drawing/2014/main" id="{7DA8B204-4E94-4705-9BA8-727D4A7E1FD7}"/>
              </a:ext>
            </a:extLst>
          </p:cNvPr>
          <p:cNvSpPr/>
          <p:nvPr/>
        </p:nvSpPr>
        <p:spPr>
          <a:xfrm rot="17699451">
            <a:off x="246120" y="3397650"/>
            <a:ext cx="3212418" cy="632068"/>
          </a:xfrm>
          <a:prstGeom prst="curved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6" name="箭號: 弧形下彎 15">
            <a:extLst>
              <a:ext uri="{FF2B5EF4-FFF2-40B4-BE49-F238E27FC236}">
                <a16:creationId xmlns:a16="http://schemas.microsoft.com/office/drawing/2014/main" id="{3E01C7CE-A304-42EA-83B2-EDD8A482642C}"/>
              </a:ext>
            </a:extLst>
          </p:cNvPr>
          <p:cNvSpPr/>
          <p:nvPr/>
        </p:nvSpPr>
        <p:spPr>
          <a:xfrm rot="17699451">
            <a:off x="7268701" y="3559234"/>
            <a:ext cx="3354900" cy="632068"/>
          </a:xfrm>
          <a:prstGeom prst="curved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417821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圖片 20">
            <a:extLst>
              <a:ext uri="{FF2B5EF4-FFF2-40B4-BE49-F238E27FC236}">
                <a16:creationId xmlns:a16="http://schemas.microsoft.com/office/drawing/2014/main" id="{C0814AB2-5550-4759-8F91-FCEAF459B7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8052" y="1567709"/>
            <a:ext cx="909484" cy="6052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標題 1">
            <a:extLst>
              <a:ext uri="{FF2B5EF4-FFF2-40B4-BE49-F238E27FC236}">
                <a16:creationId xmlns:a16="http://schemas.microsoft.com/office/drawing/2014/main" id="{6FC4ECF1-7F83-4D7E-B1E0-377B51BD90F6}"/>
              </a:ext>
            </a:extLst>
          </p:cNvPr>
          <p:cNvSpPr>
            <a:spLocks noGrp="1"/>
          </p:cNvSpPr>
          <p:nvPr>
            <p:ph type="title"/>
          </p:nvPr>
        </p:nvSpPr>
        <p:spPr>
          <a:xfrm>
            <a:off x="838200" y="127909"/>
            <a:ext cx="10515600" cy="1325563"/>
          </a:xfrm>
        </p:spPr>
        <p:txBody>
          <a:bodyPr>
            <a:normAutofit fontScale="90000"/>
          </a:bodyPr>
          <a:lstStyle/>
          <a:p>
            <a:pPr algn="ctr"/>
            <a:r>
              <a:rPr lang="zh-TW" altLang="en-US" sz="4400" u="sng" dirty="0">
                <a:latin typeface="標楷體" panose="03000509000000000000" pitchFamily="65" charset="-120"/>
                <a:ea typeface="標楷體" panose="03000509000000000000" pitchFamily="65" charset="-120"/>
              </a:rPr>
              <a:t>不明外資透過新加坡專案公司買入台北豪宅</a:t>
            </a:r>
            <a:br>
              <a:rPr lang="en-US" altLang="zh-TW" sz="4400" u="sng" dirty="0">
                <a:latin typeface="標楷體" panose="03000509000000000000" pitchFamily="65" charset="-120"/>
                <a:ea typeface="標楷體" panose="03000509000000000000" pitchFamily="65" charset="-120"/>
              </a:rPr>
            </a:br>
            <a:r>
              <a:rPr lang="zh-TW" altLang="en-US" sz="4400" u="sng" dirty="0">
                <a:latin typeface="標楷體" panose="03000509000000000000" pitchFamily="65" charset="-120"/>
                <a:ea typeface="標楷體" panose="03000509000000000000" pitchFamily="65" charset="-120"/>
              </a:rPr>
              <a:t>背後可能的持股架構</a:t>
            </a:r>
            <a:endParaRPr lang="zh-TW" altLang="en-US" dirty="0"/>
          </a:p>
        </p:txBody>
      </p:sp>
      <p:pic>
        <p:nvPicPr>
          <p:cNvPr id="6" name="內容版面配置區 5">
            <a:extLst>
              <a:ext uri="{FF2B5EF4-FFF2-40B4-BE49-F238E27FC236}">
                <a16:creationId xmlns:a16="http://schemas.microsoft.com/office/drawing/2014/main" id="{BB904602-F3C8-46AF-B8F9-D89602178687}"/>
              </a:ext>
            </a:extLst>
          </p:cNvPr>
          <p:cNvPicPr>
            <a:picLocks noGrp="1" noChangeAspect="1"/>
          </p:cNvPicPr>
          <p:nvPr>
            <p:ph idx="1"/>
          </p:nvPr>
        </p:nvPicPr>
        <p:blipFill>
          <a:blip r:embed="rId3"/>
          <a:stretch>
            <a:fillRect/>
          </a:stretch>
        </p:blipFill>
        <p:spPr>
          <a:xfrm>
            <a:off x="7609718" y="2005012"/>
            <a:ext cx="3501181" cy="4351338"/>
          </a:xfrm>
        </p:spPr>
      </p:pic>
      <p:sp>
        <p:nvSpPr>
          <p:cNvPr id="4" name="投影片編號版面配置區 3">
            <a:extLst>
              <a:ext uri="{FF2B5EF4-FFF2-40B4-BE49-F238E27FC236}">
                <a16:creationId xmlns:a16="http://schemas.microsoft.com/office/drawing/2014/main" id="{1156B15F-80FC-40EF-A008-CB64F43B5ACF}"/>
              </a:ext>
            </a:extLst>
          </p:cNvPr>
          <p:cNvSpPr>
            <a:spLocks noGrp="1"/>
          </p:cNvSpPr>
          <p:nvPr>
            <p:ph type="sldNum" sz="quarter" idx="12"/>
          </p:nvPr>
        </p:nvSpPr>
        <p:spPr/>
        <p:txBody>
          <a:bodyPr/>
          <a:lstStyle/>
          <a:p>
            <a:fld id="{40FE9F4A-B5D6-4DF2-87DE-F8A056753C87}" type="slidenum">
              <a:rPr lang="zh-TW" altLang="en-US" smtClean="0"/>
              <a:t>18</a:t>
            </a:fld>
            <a:endParaRPr lang="zh-TW" altLang="en-US"/>
          </a:p>
        </p:txBody>
      </p:sp>
      <p:sp>
        <p:nvSpPr>
          <p:cNvPr id="8" name="左大括弧 7">
            <a:extLst>
              <a:ext uri="{FF2B5EF4-FFF2-40B4-BE49-F238E27FC236}">
                <a16:creationId xmlns:a16="http://schemas.microsoft.com/office/drawing/2014/main" id="{B2647E7E-5BFD-4792-87B8-353D58926939}"/>
              </a:ext>
            </a:extLst>
          </p:cNvPr>
          <p:cNvSpPr/>
          <p:nvPr/>
        </p:nvSpPr>
        <p:spPr>
          <a:xfrm>
            <a:off x="3427139" y="2071956"/>
            <a:ext cx="445941" cy="4262079"/>
          </a:xfrm>
          <a:prstGeom prst="leftBrace">
            <a:avLst/>
          </a:prstGeom>
          <a:ln w="57150">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zh-TW" altLang="en-US" dirty="0"/>
          </a:p>
        </p:txBody>
      </p:sp>
      <p:sp>
        <p:nvSpPr>
          <p:cNvPr id="10" name="文字方塊 9">
            <a:extLst>
              <a:ext uri="{FF2B5EF4-FFF2-40B4-BE49-F238E27FC236}">
                <a16:creationId xmlns:a16="http://schemas.microsoft.com/office/drawing/2014/main" id="{43E542B7-435B-4CBB-B3F3-901420F76AFC}"/>
              </a:ext>
            </a:extLst>
          </p:cNvPr>
          <p:cNvSpPr txBox="1"/>
          <p:nvPr/>
        </p:nvSpPr>
        <p:spPr>
          <a:xfrm>
            <a:off x="3827736" y="2277259"/>
            <a:ext cx="757084" cy="3970318"/>
          </a:xfrm>
          <a:prstGeom prst="rect">
            <a:avLst/>
          </a:prstGeom>
          <a:noFill/>
        </p:spPr>
        <p:txBody>
          <a:bodyPr wrap="square" rtlCol="0">
            <a:spAutoFit/>
          </a:bodyPr>
          <a:lstStyle/>
          <a:p>
            <a:r>
              <a:rPr lang="zh-TW" altLang="en-US" sz="2800" dirty="0">
                <a:latin typeface="標楷體" panose="03000509000000000000" pitchFamily="65" charset="-120"/>
                <a:ea typeface="標楷體" panose="03000509000000000000" pitchFamily="65" charset="-120"/>
              </a:rPr>
              <a:t>新</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加</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坡</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同</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名</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之</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母</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公</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司</a:t>
            </a:r>
          </a:p>
        </p:txBody>
      </p:sp>
      <p:cxnSp>
        <p:nvCxnSpPr>
          <p:cNvPr id="12" name="直線單箭頭接點 11">
            <a:extLst>
              <a:ext uri="{FF2B5EF4-FFF2-40B4-BE49-F238E27FC236}">
                <a16:creationId xmlns:a16="http://schemas.microsoft.com/office/drawing/2014/main" id="{291B1774-D64C-4469-8A14-FFE062710613}"/>
              </a:ext>
            </a:extLst>
          </p:cNvPr>
          <p:cNvCxnSpPr/>
          <p:nvPr/>
        </p:nvCxnSpPr>
        <p:spPr>
          <a:xfrm>
            <a:off x="5840812" y="2290916"/>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3" name="直線單箭頭接點 12">
            <a:extLst>
              <a:ext uri="{FF2B5EF4-FFF2-40B4-BE49-F238E27FC236}">
                <a16:creationId xmlns:a16="http://schemas.microsoft.com/office/drawing/2014/main" id="{6D585C08-4A0E-448E-A1E4-1E60F47FB944}"/>
              </a:ext>
            </a:extLst>
          </p:cNvPr>
          <p:cNvCxnSpPr/>
          <p:nvPr/>
        </p:nvCxnSpPr>
        <p:spPr>
          <a:xfrm>
            <a:off x="5840812" y="2807109"/>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4" name="直線單箭頭接點 13">
            <a:extLst>
              <a:ext uri="{FF2B5EF4-FFF2-40B4-BE49-F238E27FC236}">
                <a16:creationId xmlns:a16="http://schemas.microsoft.com/office/drawing/2014/main" id="{5A0F1DFC-5DC3-429B-BE97-FD061F6A5E4E}"/>
              </a:ext>
            </a:extLst>
          </p:cNvPr>
          <p:cNvCxnSpPr/>
          <p:nvPr/>
        </p:nvCxnSpPr>
        <p:spPr>
          <a:xfrm>
            <a:off x="5840812" y="3338051"/>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5" name="直線單箭頭接點 14">
            <a:extLst>
              <a:ext uri="{FF2B5EF4-FFF2-40B4-BE49-F238E27FC236}">
                <a16:creationId xmlns:a16="http://schemas.microsoft.com/office/drawing/2014/main" id="{E75770D1-668F-4E55-8FA6-E2AD3436B1F9}"/>
              </a:ext>
            </a:extLst>
          </p:cNvPr>
          <p:cNvCxnSpPr/>
          <p:nvPr/>
        </p:nvCxnSpPr>
        <p:spPr>
          <a:xfrm>
            <a:off x="5840812" y="3932903"/>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6" name="直線單箭頭接點 15">
            <a:extLst>
              <a:ext uri="{FF2B5EF4-FFF2-40B4-BE49-F238E27FC236}">
                <a16:creationId xmlns:a16="http://schemas.microsoft.com/office/drawing/2014/main" id="{D1DFC6D5-A9EF-4D0E-BD4D-F6E0BE29E754}"/>
              </a:ext>
            </a:extLst>
          </p:cNvPr>
          <p:cNvCxnSpPr/>
          <p:nvPr/>
        </p:nvCxnSpPr>
        <p:spPr>
          <a:xfrm>
            <a:off x="5840812" y="4434347"/>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7" name="直線單箭頭接點 16">
            <a:extLst>
              <a:ext uri="{FF2B5EF4-FFF2-40B4-BE49-F238E27FC236}">
                <a16:creationId xmlns:a16="http://schemas.microsoft.com/office/drawing/2014/main" id="{4ADD2D87-9BCD-4D4D-93E3-6C84B38EAB1C}"/>
              </a:ext>
            </a:extLst>
          </p:cNvPr>
          <p:cNvCxnSpPr/>
          <p:nvPr/>
        </p:nvCxnSpPr>
        <p:spPr>
          <a:xfrm>
            <a:off x="5840812" y="5004619"/>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8" name="直線單箭頭接點 17">
            <a:extLst>
              <a:ext uri="{FF2B5EF4-FFF2-40B4-BE49-F238E27FC236}">
                <a16:creationId xmlns:a16="http://schemas.microsoft.com/office/drawing/2014/main" id="{5D90D49D-6ADD-427B-A049-75C33B58F2A0}"/>
              </a:ext>
            </a:extLst>
          </p:cNvPr>
          <p:cNvCxnSpPr/>
          <p:nvPr/>
        </p:nvCxnSpPr>
        <p:spPr>
          <a:xfrm>
            <a:off x="5840812" y="5545393"/>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9" name="直線單箭頭接點 18">
            <a:extLst>
              <a:ext uri="{FF2B5EF4-FFF2-40B4-BE49-F238E27FC236}">
                <a16:creationId xmlns:a16="http://schemas.microsoft.com/office/drawing/2014/main" id="{88D63490-1FEC-4244-8C81-61B9A29652E2}"/>
              </a:ext>
            </a:extLst>
          </p:cNvPr>
          <p:cNvCxnSpPr/>
          <p:nvPr/>
        </p:nvCxnSpPr>
        <p:spPr>
          <a:xfrm>
            <a:off x="5840812" y="6046838"/>
            <a:ext cx="1768906" cy="0"/>
          </a:xfrm>
          <a:prstGeom prst="straightConnector1">
            <a:avLst/>
          </a:prstGeom>
          <a:ln w="57150">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23" name="圖片 22">
            <a:extLst>
              <a:ext uri="{FF2B5EF4-FFF2-40B4-BE49-F238E27FC236}">
                <a16:creationId xmlns:a16="http://schemas.microsoft.com/office/drawing/2014/main" id="{F12E1D24-C0A6-4195-9A49-18CAF8BC6095}"/>
              </a:ext>
            </a:extLst>
          </p:cNvPr>
          <p:cNvPicPr>
            <a:picLocks noChangeAspect="1"/>
          </p:cNvPicPr>
          <p:nvPr/>
        </p:nvPicPr>
        <p:blipFill>
          <a:blip r:embed="rId4"/>
          <a:stretch>
            <a:fillRect/>
          </a:stretch>
        </p:blipFill>
        <p:spPr>
          <a:xfrm>
            <a:off x="10377818" y="2807109"/>
            <a:ext cx="1382356" cy="3668353"/>
          </a:xfrm>
          <a:prstGeom prst="rect">
            <a:avLst/>
          </a:prstGeom>
          <a:ln>
            <a:noFill/>
          </a:ln>
          <a:effectLst>
            <a:softEdge rad="112500"/>
          </a:effectLst>
        </p:spPr>
      </p:pic>
      <p:pic>
        <p:nvPicPr>
          <p:cNvPr id="25" name="圖片 24">
            <a:extLst>
              <a:ext uri="{FF2B5EF4-FFF2-40B4-BE49-F238E27FC236}">
                <a16:creationId xmlns:a16="http://schemas.microsoft.com/office/drawing/2014/main" id="{01B5EF4F-51D2-4000-8BD2-484B99DBF4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98760" y="1585582"/>
            <a:ext cx="909016" cy="6052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8" name="文字方塊 27">
            <a:extLst>
              <a:ext uri="{FF2B5EF4-FFF2-40B4-BE49-F238E27FC236}">
                <a16:creationId xmlns:a16="http://schemas.microsoft.com/office/drawing/2014/main" id="{3B966E18-76A1-4BAA-BD36-95D02DC14C0D}"/>
              </a:ext>
            </a:extLst>
          </p:cNvPr>
          <p:cNvSpPr txBox="1"/>
          <p:nvPr/>
        </p:nvSpPr>
        <p:spPr>
          <a:xfrm>
            <a:off x="39222" y="1558281"/>
            <a:ext cx="3833858" cy="523220"/>
          </a:xfrm>
          <a:prstGeom prst="rect">
            <a:avLst/>
          </a:prstGeom>
          <a:noFill/>
        </p:spPr>
        <p:txBody>
          <a:bodyPr wrap="square" rtlCol="0">
            <a:spAutoFit/>
          </a:bodyPr>
          <a:lstStyle/>
          <a:p>
            <a:r>
              <a:rPr lang="zh-TW" altLang="en-US" sz="2800" dirty="0">
                <a:latin typeface="標楷體" panose="03000509000000000000" pitchFamily="65" charset="-120"/>
                <a:ea typeface="標楷體" panose="03000509000000000000" pitchFamily="65" charset="-120"/>
              </a:rPr>
              <a:t>最終受益人 上層持股</a:t>
            </a:r>
            <a:endParaRPr lang="en-US" altLang="zh-TW" sz="2800" dirty="0">
              <a:latin typeface="標楷體" panose="03000509000000000000" pitchFamily="65" charset="-120"/>
              <a:ea typeface="標楷體" panose="03000509000000000000" pitchFamily="65" charset="-120"/>
            </a:endParaRPr>
          </a:p>
        </p:txBody>
      </p:sp>
      <p:pic>
        <p:nvPicPr>
          <p:cNvPr id="9" name="內容版面配置區 5">
            <a:extLst>
              <a:ext uri="{FF2B5EF4-FFF2-40B4-BE49-F238E27FC236}">
                <a16:creationId xmlns:a16="http://schemas.microsoft.com/office/drawing/2014/main" id="{2DDA5DBD-6C7E-400B-B0A2-1E55213C8799}"/>
              </a:ext>
            </a:extLst>
          </p:cNvPr>
          <p:cNvPicPr>
            <a:picLocks noChangeAspect="1"/>
          </p:cNvPicPr>
          <p:nvPr/>
        </p:nvPicPr>
        <p:blipFill rotWithShape="1">
          <a:blip r:embed="rId3"/>
          <a:srcRect r="51264" b="1025"/>
          <a:stretch/>
        </p:blipFill>
        <p:spPr>
          <a:xfrm>
            <a:off x="4584820" y="2027326"/>
            <a:ext cx="1706346" cy="4306709"/>
          </a:xfrm>
          <a:prstGeom prst="rect">
            <a:avLst/>
          </a:prstGeom>
        </p:spPr>
      </p:pic>
      <p:pic>
        <p:nvPicPr>
          <p:cNvPr id="30" name="圖片 29">
            <a:extLst>
              <a:ext uri="{FF2B5EF4-FFF2-40B4-BE49-F238E27FC236}">
                <a16:creationId xmlns:a16="http://schemas.microsoft.com/office/drawing/2014/main" id="{101D85AD-A5B9-4626-B7DB-69871601F6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44575" y="2418021"/>
            <a:ext cx="872449" cy="872449"/>
          </a:xfrm>
          <a:prstGeom prst="rect">
            <a:avLst/>
          </a:prstGeom>
        </p:spPr>
      </p:pic>
      <p:pic>
        <p:nvPicPr>
          <p:cNvPr id="32" name="圖片 31">
            <a:extLst>
              <a:ext uri="{FF2B5EF4-FFF2-40B4-BE49-F238E27FC236}">
                <a16:creationId xmlns:a16="http://schemas.microsoft.com/office/drawing/2014/main" id="{C81688F4-60FC-48CF-BF90-4CE16AD405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6803" y="3573615"/>
            <a:ext cx="1056463" cy="633878"/>
          </a:xfrm>
          <a:prstGeom prst="rect">
            <a:avLst/>
          </a:prstGeom>
        </p:spPr>
      </p:pic>
      <p:pic>
        <p:nvPicPr>
          <p:cNvPr id="34" name="圖片 33">
            <a:extLst>
              <a:ext uri="{FF2B5EF4-FFF2-40B4-BE49-F238E27FC236}">
                <a16:creationId xmlns:a16="http://schemas.microsoft.com/office/drawing/2014/main" id="{2F508234-87A6-44A5-BC26-FDFF7FF1FA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52086" y="4528634"/>
            <a:ext cx="1204618" cy="602309"/>
          </a:xfrm>
          <a:prstGeom prst="rect">
            <a:avLst/>
          </a:prstGeom>
        </p:spPr>
      </p:pic>
      <p:pic>
        <p:nvPicPr>
          <p:cNvPr id="36" name="圖片 35">
            <a:extLst>
              <a:ext uri="{FF2B5EF4-FFF2-40B4-BE49-F238E27FC236}">
                <a16:creationId xmlns:a16="http://schemas.microsoft.com/office/drawing/2014/main" id="{1564EA62-8192-42AB-95A8-978BB3E3CE1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3517" y="5410613"/>
            <a:ext cx="1048059" cy="524030"/>
          </a:xfrm>
          <a:prstGeom prst="rect">
            <a:avLst/>
          </a:prstGeom>
        </p:spPr>
      </p:pic>
      <p:sp>
        <p:nvSpPr>
          <p:cNvPr id="37" name="文字方塊 36">
            <a:extLst>
              <a:ext uri="{FF2B5EF4-FFF2-40B4-BE49-F238E27FC236}">
                <a16:creationId xmlns:a16="http://schemas.microsoft.com/office/drawing/2014/main" id="{02BDAF31-F5B6-427D-911E-FEB02565CD2D}"/>
              </a:ext>
            </a:extLst>
          </p:cNvPr>
          <p:cNvSpPr txBox="1"/>
          <p:nvPr/>
        </p:nvSpPr>
        <p:spPr>
          <a:xfrm>
            <a:off x="1814182" y="4155478"/>
            <a:ext cx="1478452" cy="400110"/>
          </a:xfrm>
          <a:prstGeom prst="rect">
            <a:avLst/>
          </a:prstGeom>
          <a:noFill/>
        </p:spPr>
        <p:txBody>
          <a:bodyPr wrap="square" rtlCol="0">
            <a:spAutoFit/>
          </a:bodyPr>
          <a:lstStyle/>
          <a:p>
            <a:r>
              <a:rPr lang="zh-TW" altLang="en-US" sz="2000" b="1" dirty="0">
                <a:latin typeface="標楷體" panose="03000509000000000000" pitchFamily="65" charset="-120"/>
                <a:ea typeface="標楷體" panose="03000509000000000000" pitchFamily="65" charset="-120"/>
              </a:rPr>
              <a:t>列支敦士登</a:t>
            </a:r>
          </a:p>
        </p:txBody>
      </p:sp>
      <p:sp>
        <p:nvSpPr>
          <p:cNvPr id="38" name="文字方塊 37">
            <a:extLst>
              <a:ext uri="{FF2B5EF4-FFF2-40B4-BE49-F238E27FC236}">
                <a16:creationId xmlns:a16="http://schemas.microsoft.com/office/drawing/2014/main" id="{E499E67E-15AC-4165-A18E-C113662AD409}"/>
              </a:ext>
            </a:extLst>
          </p:cNvPr>
          <p:cNvSpPr txBox="1"/>
          <p:nvPr/>
        </p:nvSpPr>
        <p:spPr>
          <a:xfrm>
            <a:off x="1889066" y="3211501"/>
            <a:ext cx="970408" cy="400110"/>
          </a:xfrm>
          <a:prstGeom prst="rect">
            <a:avLst/>
          </a:prstGeom>
          <a:noFill/>
        </p:spPr>
        <p:txBody>
          <a:bodyPr wrap="square" rtlCol="0">
            <a:spAutoFit/>
          </a:bodyPr>
          <a:lstStyle/>
          <a:p>
            <a:r>
              <a:rPr lang="zh-TW" altLang="en-US" sz="2000" b="1" dirty="0">
                <a:latin typeface="標楷體" panose="03000509000000000000" pitchFamily="65" charset="-120"/>
                <a:ea typeface="標楷體" panose="03000509000000000000" pitchFamily="65" charset="-120"/>
              </a:rPr>
              <a:t>瑞士</a:t>
            </a:r>
          </a:p>
        </p:txBody>
      </p:sp>
      <p:sp>
        <p:nvSpPr>
          <p:cNvPr id="39" name="文字方塊 38">
            <a:extLst>
              <a:ext uri="{FF2B5EF4-FFF2-40B4-BE49-F238E27FC236}">
                <a16:creationId xmlns:a16="http://schemas.microsoft.com/office/drawing/2014/main" id="{09C5F868-C676-487A-8FF3-3C3580CBC619}"/>
              </a:ext>
            </a:extLst>
          </p:cNvPr>
          <p:cNvSpPr txBox="1"/>
          <p:nvPr/>
        </p:nvSpPr>
        <p:spPr>
          <a:xfrm>
            <a:off x="1812821" y="5043247"/>
            <a:ext cx="1826183" cy="400110"/>
          </a:xfrm>
          <a:prstGeom prst="rect">
            <a:avLst/>
          </a:prstGeom>
          <a:noFill/>
        </p:spPr>
        <p:txBody>
          <a:bodyPr wrap="square" rtlCol="0">
            <a:spAutoFit/>
          </a:bodyPr>
          <a:lstStyle/>
          <a:p>
            <a:r>
              <a:rPr lang="zh-TW" altLang="en-US" sz="2000" b="1" dirty="0">
                <a:latin typeface="標楷體" panose="03000509000000000000" pitchFamily="65" charset="-120"/>
                <a:ea typeface="標楷體" panose="03000509000000000000" pitchFamily="65" charset="-120"/>
              </a:rPr>
              <a:t>英屬維京群島</a:t>
            </a:r>
          </a:p>
        </p:txBody>
      </p:sp>
      <p:sp>
        <p:nvSpPr>
          <p:cNvPr id="40" name="文字方塊 39">
            <a:extLst>
              <a:ext uri="{FF2B5EF4-FFF2-40B4-BE49-F238E27FC236}">
                <a16:creationId xmlns:a16="http://schemas.microsoft.com/office/drawing/2014/main" id="{0EE461C5-45F9-455E-A3F6-CB4A71D3638E}"/>
              </a:ext>
            </a:extLst>
          </p:cNvPr>
          <p:cNvSpPr txBox="1"/>
          <p:nvPr/>
        </p:nvSpPr>
        <p:spPr>
          <a:xfrm>
            <a:off x="1878948" y="5916757"/>
            <a:ext cx="1478452" cy="400110"/>
          </a:xfrm>
          <a:prstGeom prst="rect">
            <a:avLst/>
          </a:prstGeom>
          <a:noFill/>
        </p:spPr>
        <p:txBody>
          <a:bodyPr wrap="square" rtlCol="0">
            <a:spAutoFit/>
          </a:bodyPr>
          <a:lstStyle/>
          <a:p>
            <a:r>
              <a:rPr lang="zh-TW" altLang="en-US" sz="2000" b="1" dirty="0">
                <a:latin typeface="標楷體" panose="03000509000000000000" pitchFamily="65" charset="-120"/>
                <a:ea typeface="標楷體" panose="03000509000000000000" pitchFamily="65" charset="-120"/>
              </a:rPr>
              <a:t>賽席爾</a:t>
            </a:r>
          </a:p>
        </p:txBody>
      </p:sp>
      <p:sp>
        <p:nvSpPr>
          <p:cNvPr id="41" name="左大括弧 40">
            <a:extLst>
              <a:ext uri="{FF2B5EF4-FFF2-40B4-BE49-F238E27FC236}">
                <a16:creationId xmlns:a16="http://schemas.microsoft.com/office/drawing/2014/main" id="{9FC8EC91-7B3D-4400-9EB0-61B5F66AD366}"/>
              </a:ext>
            </a:extLst>
          </p:cNvPr>
          <p:cNvSpPr/>
          <p:nvPr/>
        </p:nvSpPr>
        <p:spPr>
          <a:xfrm>
            <a:off x="1488519" y="2631774"/>
            <a:ext cx="445941" cy="3354591"/>
          </a:xfrm>
          <a:prstGeom prst="leftBrace">
            <a:avLst/>
          </a:prstGeom>
          <a:ln w="57150">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zh-TW" altLang="en-US" dirty="0"/>
          </a:p>
        </p:txBody>
      </p:sp>
      <p:pic>
        <p:nvPicPr>
          <p:cNvPr id="43" name="圖片 42" descr="一張含有 側畫像 的圖片&#10;&#10;自動產生的描述">
            <a:extLst>
              <a:ext uri="{FF2B5EF4-FFF2-40B4-BE49-F238E27FC236}">
                <a16:creationId xmlns:a16="http://schemas.microsoft.com/office/drawing/2014/main" id="{1C113C88-421D-4C7C-9AD5-777395094D1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5369" y="4653889"/>
            <a:ext cx="1406408" cy="954107"/>
          </a:xfrm>
          <a:prstGeom prst="rect">
            <a:avLst/>
          </a:prstGeom>
        </p:spPr>
      </p:pic>
      <p:pic>
        <p:nvPicPr>
          <p:cNvPr id="45" name="圖片 44" descr="一張含有 玩具, 布偶 的圖片&#10;&#10;自動產生的描述">
            <a:extLst>
              <a:ext uri="{FF2B5EF4-FFF2-40B4-BE49-F238E27FC236}">
                <a16:creationId xmlns:a16="http://schemas.microsoft.com/office/drawing/2014/main" id="{B1B5B184-7520-4E4A-92AB-6B40BC1FF773}"/>
              </a:ext>
            </a:extLst>
          </p:cNvPr>
          <p:cNvPicPr>
            <a:picLocks noChangeAspect="1"/>
          </p:cNvPicPr>
          <p:nvPr/>
        </p:nvPicPr>
        <p:blipFill rotWithShape="1">
          <a:blip r:embed="rId11">
            <a:extLst>
              <a:ext uri="{28A0092B-C50C-407E-A947-70E740481C1C}">
                <a14:useLocalDpi xmlns:a14="http://schemas.microsoft.com/office/drawing/2010/main" val="0"/>
              </a:ext>
            </a:extLst>
          </a:blip>
          <a:srcRect l="28103" r="25902" b="2953"/>
          <a:stretch/>
        </p:blipFill>
        <p:spPr>
          <a:xfrm>
            <a:off x="513656" y="2608773"/>
            <a:ext cx="526246" cy="1110343"/>
          </a:xfrm>
          <a:prstGeom prst="rect">
            <a:avLst/>
          </a:prstGeom>
        </p:spPr>
      </p:pic>
      <p:sp>
        <p:nvSpPr>
          <p:cNvPr id="46" name="文字方塊 45">
            <a:extLst>
              <a:ext uri="{FF2B5EF4-FFF2-40B4-BE49-F238E27FC236}">
                <a16:creationId xmlns:a16="http://schemas.microsoft.com/office/drawing/2014/main" id="{5F6CBFFD-0127-447A-9516-116890C96570}"/>
              </a:ext>
            </a:extLst>
          </p:cNvPr>
          <p:cNvSpPr txBox="1"/>
          <p:nvPr/>
        </p:nvSpPr>
        <p:spPr>
          <a:xfrm>
            <a:off x="89323" y="3693927"/>
            <a:ext cx="1478452" cy="1015663"/>
          </a:xfrm>
          <a:prstGeom prst="rect">
            <a:avLst/>
          </a:prstGeom>
          <a:noFill/>
        </p:spPr>
        <p:txBody>
          <a:bodyPr wrap="square" rtlCol="0">
            <a:spAutoFit/>
          </a:bodyPr>
          <a:lstStyle/>
          <a:p>
            <a:r>
              <a:rPr lang="zh-TW" altLang="en-US" sz="2000" b="1" dirty="0">
                <a:latin typeface="標楷體" panose="03000509000000000000" pitchFamily="65" charset="-120"/>
                <a:ea typeface="標楷體" panose="03000509000000000000" pitchFamily="65" charset="-120"/>
              </a:rPr>
              <a:t>台灣家族？</a:t>
            </a:r>
            <a:endParaRPr lang="en-US" altLang="zh-TW" sz="2000" b="1" dirty="0">
              <a:latin typeface="標楷體" panose="03000509000000000000" pitchFamily="65" charset="-120"/>
              <a:ea typeface="標楷體" panose="03000509000000000000" pitchFamily="65" charset="-120"/>
            </a:endParaRPr>
          </a:p>
          <a:p>
            <a:r>
              <a:rPr lang="zh-TW" altLang="en-US" sz="2000" b="1" dirty="0">
                <a:latin typeface="標楷體" panose="03000509000000000000" pitchFamily="65" charset="-120"/>
                <a:ea typeface="標楷體" panose="03000509000000000000" pitchFamily="65" charset="-120"/>
              </a:rPr>
              <a:t>私募基金？</a:t>
            </a:r>
            <a:endParaRPr lang="en-US" altLang="zh-TW" sz="2000" b="1" dirty="0">
              <a:latin typeface="標楷體" panose="03000509000000000000" pitchFamily="65" charset="-120"/>
              <a:ea typeface="標楷體" panose="03000509000000000000" pitchFamily="65" charset="-120"/>
            </a:endParaRPr>
          </a:p>
          <a:p>
            <a:r>
              <a:rPr lang="zh-TW" altLang="en-US" sz="2000" b="1" dirty="0">
                <a:latin typeface="標楷體" panose="03000509000000000000" pitchFamily="65" charset="-120"/>
                <a:ea typeface="標楷體" panose="03000509000000000000" pitchFamily="65" charset="-120"/>
              </a:rPr>
              <a:t>外國黨官？</a:t>
            </a:r>
            <a:endParaRPr lang="en-US" altLang="zh-TW" sz="20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36191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fontScale="90000"/>
          </a:bodyPr>
          <a:lstStyle/>
          <a:p>
            <a:r>
              <a:rPr lang="zh-TW" altLang="en-US" sz="4400" dirty="0">
                <a:latin typeface="標楷體" panose="03000509000000000000" pitchFamily="65" charset="-120"/>
                <a:ea typeface="標楷體" panose="03000509000000000000" pitchFamily="65" charset="-120"/>
              </a:rPr>
              <a:t>假設案例分析</a:t>
            </a:r>
            <a:r>
              <a:rPr lang="en-US" altLang="zh-TW" sz="4400" dirty="0">
                <a:latin typeface="標楷體" panose="03000509000000000000" pitchFamily="65" charset="-120"/>
                <a:ea typeface="標楷體" panose="03000509000000000000" pitchFamily="65" charset="-120"/>
              </a:rPr>
              <a:t>3</a:t>
            </a:r>
            <a:r>
              <a:rPr lang="zh-TW" altLang="en-US" sz="4400" dirty="0">
                <a:latin typeface="標楷體" panose="03000509000000000000" pitchFamily="65" charset="-120"/>
                <a:ea typeface="標楷體" panose="03000509000000000000" pitchFamily="65" charset="-120"/>
              </a:rPr>
              <a:t>：外資來台買豪宅之境外持股處分</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484672"/>
            <a:ext cx="10515600" cy="5236804"/>
          </a:xfrm>
        </p:spPr>
        <p:txBody>
          <a:bodyPr>
            <a:noAutofit/>
          </a:bodyPr>
          <a:lstStyle/>
          <a:p>
            <a:r>
              <a:rPr lang="zh-TW" altLang="en-US" dirty="0">
                <a:latin typeface="標楷體" panose="03000509000000000000" pitchFamily="65" charset="-120"/>
                <a:ea typeface="標楷體" panose="03000509000000000000" pitchFamily="65" charset="-120"/>
              </a:rPr>
              <a:t>假設某神秘「私募基金」透過多層次持股架構，持有台北</a:t>
            </a:r>
            <a:r>
              <a:rPr lang="en-US" altLang="zh-TW" dirty="0">
                <a:latin typeface="標楷體" panose="03000509000000000000" pitchFamily="65" charset="-120"/>
                <a:ea typeface="標楷體" panose="03000509000000000000" pitchFamily="65" charset="-120"/>
              </a:rPr>
              <a:t>11</a:t>
            </a:r>
            <a:r>
              <a:rPr lang="zh-TW" altLang="en-US" dirty="0">
                <a:latin typeface="標楷體" panose="03000509000000000000" pitchFamily="65" charset="-120"/>
                <a:ea typeface="標楷體" panose="03000509000000000000" pitchFamily="65" charset="-120"/>
              </a:rPr>
              <a:t>戶和平大苑。</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私募基金將某一戶豪宅出售給某台灣投資人或實力人士，買賣方式會是：私募基金將</a:t>
            </a:r>
            <a:r>
              <a:rPr lang="en-US" altLang="zh-TW" dirty="0">
                <a:latin typeface="標楷體" panose="03000509000000000000" pitchFamily="65" charset="-120"/>
                <a:ea typeface="標楷體" panose="03000509000000000000" pitchFamily="65" charset="-120"/>
              </a:rPr>
              <a:t>BVI</a:t>
            </a:r>
            <a:r>
              <a:rPr lang="zh-TW" altLang="en-US" dirty="0">
                <a:latin typeface="標楷體" panose="03000509000000000000" pitchFamily="65" charset="-120"/>
                <a:ea typeface="標楷體" panose="03000509000000000000" pitchFamily="65" charset="-120"/>
              </a:rPr>
              <a:t>股權出售給買家，買家透過</a:t>
            </a:r>
            <a:r>
              <a:rPr lang="en-US" altLang="zh-TW" dirty="0">
                <a:latin typeface="標楷體" panose="03000509000000000000" pitchFamily="65" charset="-120"/>
                <a:ea typeface="標楷體" panose="03000509000000000000" pitchFamily="65" charset="-120"/>
              </a:rPr>
              <a:t>OBU</a:t>
            </a:r>
            <a:r>
              <a:rPr lang="zh-TW" altLang="en-US" dirty="0">
                <a:latin typeface="標楷體" panose="03000509000000000000" pitchFamily="65" charset="-120"/>
                <a:ea typeface="標楷體" panose="03000509000000000000" pitchFamily="65" charset="-120"/>
              </a:rPr>
              <a:t>帳戶支付價款，取得</a:t>
            </a:r>
            <a:r>
              <a:rPr lang="en-US" altLang="zh-TW" dirty="0">
                <a:latin typeface="標楷體" panose="03000509000000000000" pitchFamily="65" charset="-120"/>
                <a:ea typeface="標楷體" panose="03000509000000000000" pitchFamily="65" charset="-120"/>
              </a:rPr>
              <a:t>BVI</a:t>
            </a:r>
            <a:r>
              <a:rPr lang="zh-TW" altLang="en-US" dirty="0">
                <a:latin typeface="標楷體" panose="03000509000000000000" pitchFamily="65" charset="-120"/>
                <a:ea typeface="標楷體" panose="03000509000000000000" pitchFamily="65" charset="-120"/>
              </a:rPr>
              <a:t>股權以及以下新加坡與台灣專案公司</a:t>
            </a:r>
            <a:r>
              <a:rPr lang="en-US" altLang="zh-TW" dirty="0">
                <a:latin typeface="標楷體" panose="03000509000000000000" pitchFamily="65" charset="-120"/>
                <a:ea typeface="標楷體" panose="03000509000000000000" pitchFamily="65" charset="-120"/>
              </a:rPr>
              <a:t>100%</a:t>
            </a:r>
            <a:r>
              <a:rPr lang="zh-TW" altLang="en-US" dirty="0">
                <a:latin typeface="標楷體" panose="03000509000000000000" pitchFamily="65" charset="-120"/>
                <a:ea typeface="標楷體" panose="03000509000000000000" pitchFamily="65" charset="-120"/>
              </a:rPr>
              <a:t>股權。</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房地合一稅</a:t>
            </a:r>
            <a:r>
              <a:rPr lang="en-US" altLang="zh-TW" dirty="0">
                <a:latin typeface="標楷體" panose="03000509000000000000" pitchFamily="65" charset="-120"/>
                <a:ea typeface="標楷體" panose="03000509000000000000" pitchFamily="65" charset="-120"/>
              </a:rPr>
              <a:t>2.0</a:t>
            </a:r>
            <a:r>
              <a:rPr lang="zh-TW" altLang="en-US" dirty="0">
                <a:latin typeface="標楷體" panose="03000509000000000000" pitchFamily="65" charset="-120"/>
                <a:ea typeface="標楷體" panose="03000509000000000000" pitchFamily="65" charset="-120"/>
              </a:rPr>
              <a:t>適用</a:t>
            </a:r>
            <a:endParaRPr lang="en-US" altLang="zh-TW"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V</a:t>
            </a:r>
            <a:r>
              <a:rPr lang="zh-TW" altLang="en-US" sz="2800" dirty="0">
                <a:latin typeface="標楷體" panose="03000509000000000000" pitchFamily="65" charset="-120"/>
                <a:ea typeface="標楷體" panose="03000509000000000000" pitchFamily="65" charset="-120"/>
              </a:rPr>
              <a:t> 專案公司</a:t>
            </a:r>
            <a:r>
              <a:rPr lang="en-US" altLang="zh-TW" sz="2800" dirty="0">
                <a:latin typeface="標楷體" panose="03000509000000000000" pitchFamily="65" charset="-120"/>
                <a:ea typeface="標楷體" panose="03000509000000000000" pitchFamily="65" charset="-120"/>
              </a:rPr>
              <a:t>100%</a:t>
            </a:r>
            <a:r>
              <a:rPr lang="zh-TW" altLang="en-US" sz="2800" dirty="0">
                <a:latin typeface="標楷體" panose="03000509000000000000" pitchFamily="65" charset="-120"/>
                <a:ea typeface="標楷體" panose="03000509000000000000" pitchFamily="65" charset="-120"/>
              </a:rPr>
              <a:t>股權淨值</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台北房地</a:t>
            </a:r>
            <a:endParaRPr lang="en-US" altLang="zh-TW" sz="2800"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V</a:t>
            </a:r>
            <a:r>
              <a:rPr lang="zh-TW" altLang="en-US" sz="2800" dirty="0">
                <a:latin typeface="標楷體" panose="03000509000000000000" pitchFamily="65" charset="-120"/>
                <a:ea typeface="標楷體" panose="03000509000000000000" pitchFamily="65" charset="-120"/>
              </a:rPr>
              <a:t> </a:t>
            </a:r>
            <a:r>
              <a:rPr lang="en-US" altLang="zh-TW" sz="2800" dirty="0">
                <a:latin typeface="標楷體" panose="03000509000000000000" pitchFamily="65" charset="-120"/>
                <a:ea typeface="標楷體" panose="03000509000000000000" pitchFamily="65" charset="-120"/>
              </a:rPr>
              <a:t>BVI</a:t>
            </a:r>
            <a:r>
              <a:rPr lang="zh-TW" altLang="en-US" sz="2800" dirty="0">
                <a:latin typeface="標楷體" panose="03000509000000000000" pitchFamily="65" charset="-120"/>
                <a:ea typeface="標楷體" panose="03000509000000000000" pitchFamily="65" charset="-120"/>
              </a:rPr>
              <a:t>公司間接透過兩層以上的專案公司持有台北房地</a:t>
            </a:r>
            <a:endParaRPr lang="en-US" altLang="zh-TW" sz="2800" dirty="0">
              <a:latin typeface="標楷體" panose="03000509000000000000" pitchFamily="65" charset="-120"/>
              <a:ea typeface="標楷體" panose="03000509000000000000" pitchFamily="65" charset="-120"/>
            </a:endParaRPr>
          </a:p>
          <a:p>
            <a:pPr lvl="1"/>
            <a:r>
              <a:rPr lang="en-US" altLang="zh-TW" sz="2800" dirty="0">
                <a:latin typeface="標楷體" panose="03000509000000000000" pitchFamily="65" charset="-120"/>
                <a:ea typeface="標楷體" panose="03000509000000000000" pitchFamily="65" charset="-120"/>
              </a:rPr>
              <a:t>V</a:t>
            </a:r>
            <a:r>
              <a:rPr lang="zh-TW" altLang="en-US" sz="2800" dirty="0">
                <a:latin typeface="標楷體" panose="03000509000000000000" pitchFamily="65" charset="-120"/>
                <a:ea typeface="標楷體" panose="03000509000000000000" pitchFamily="65" charset="-120"/>
              </a:rPr>
              <a:t> 交易日到算前一年，</a:t>
            </a:r>
            <a:r>
              <a:rPr lang="en-US" altLang="zh-TW" sz="2800" dirty="0">
                <a:latin typeface="標楷體" panose="03000509000000000000" pitchFamily="65" charset="-120"/>
                <a:ea typeface="標楷體" panose="03000509000000000000" pitchFamily="65" charset="-120"/>
              </a:rPr>
              <a:t>BVI</a:t>
            </a:r>
            <a:r>
              <a:rPr lang="zh-TW" altLang="en-US" sz="2800" dirty="0">
                <a:latin typeface="標楷體" panose="03000509000000000000" pitchFamily="65" charset="-120"/>
                <a:ea typeface="標楷體" panose="03000509000000000000" pitchFamily="65" charset="-120"/>
              </a:rPr>
              <a:t>控股公司</a:t>
            </a:r>
            <a:r>
              <a:rPr lang="en-US" altLang="zh-TW" sz="2800" dirty="0">
                <a:latin typeface="標楷體" panose="03000509000000000000" pitchFamily="65" charset="-120"/>
                <a:ea typeface="標楷體" panose="03000509000000000000" pitchFamily="65" charset="-120"/>
              </a:rPr>
              <a:t>100%</a:t>
            </a:r>
            <a:r>
              <a:rPr lang="zh-TW" altLang="en-US" sz="2800" dirty="0">
                <a:latin typeface="標楷體" panose="03000509000000000000" pitchFamily="65" charset="-120"/>
                <a:ea typeface="標楷體" panose="03000509000000000000" pitchFamily="65" charset="-120"/>
              </a:rPr>
              <a:t>控制專案公司。</a:t>
            </a:r>
            <a:endParaRPr lang="en-US" altLang="zh-TW" sz="28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19</a:t>
            </a:fld>
            <a:endParaRPr lang="zh-TW" altLang="en-US"/>
          </a:p>
        </p:txBody>
      </p:sp>
    </p:spTree>
    <p:extLst>
      <p:ext uri="{BB962C8B-B14F-4D97-AF65-F5344CB8AC3E}">
        <p14:creationId xmlns:p14="http://schemas.microsoft.com/office/powerpoint/2010/main" val="195054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C23D50-5B7E-456C-853A-8B422411048F}"/>
              </a:ext>
            </a:extLst>
          </p:cNvPr>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講習大綱</a:t>
            </a:r>
          </a:p>
        </p:txBody>
      </p:sp>
      <p:sp>
        <p:nvSpPr>
          <p:cNvPr id="3" name="內容版面配置區 2">
            <a:extLst>
              <a:ext uri="{FF2B5EF4-FFF2-40B4-BE49-F238E27FC236}">
                <a16:creationId xmlns:a16="http://schemas.microsoft.com/office/drawing/2014/main" id="{D90ABE9F-3CE1-4B0E-81C2-B7CE4762AD48}"/>
              </a:ext>
            </a:extLst>
          </p:cNvPr>
          <p:cNvSpPr>
            <a:spLocks noGrp="1"/>
          </p:cNvSpPr>
          <p:nvPr>
            <p:ph idx="1"/>
          </p:nvPr>
        </p:nvSpPr>
        <p:spPr/>
        <p:txBody>
          <a:bodyPr>
            <a:normAutofit/>
          </a:bodyPr>
          <a:lstStyle/>
          <a:p>
            <a:r>
              <a:rPr lang="zh-TW" altLang="en-US" sz="3200" dirty="0">
                <a:latin typeface="標楷體" panose="03000509000000000000" pitchFamily="65" charset="-120"/>
                <a:ea typeface="標楷體" panose="03000509000000000000" pitchFamily="65" charset="-120"/>
              </a:rPr>
              <a:t>房地合一課徵所得稅申報作業要點有關特定股權之細節規定</a:t>
            </a:r>
            <a:endParaRPr lang="en-US" altLang="zh-TW" sz="32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所得稅法的規定與立法意旨</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納稅義務發生時點、持有期間、股權淨值計算</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申報時應提供資料文據</a:t>
            </a:r>
            <a:endParaRPr lang="en-US" altLang="zh-TW" sz="28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假設案例分析</a:t>
            </a:r>
            <a:r>
              <a:rPr lang="en-US" altLang="zh-TW" sz="3200" dirty="0">
                <a:latin typeface="標楷體" panose="03000509000000000000" pitchFamily="65" charset="-120"/>
                <a:ea typeface="標楷體" panose="03000509000000000000" pitchFamily="65" charset="-120"/>
              </a:rPr>
              <a:t>1</a:t>
            </a:r>
            <a:r>
              <a:rPr lang="zh-TW" altLang="en-US" sz="3200" dirty="0">
                <a:latin typeface="標楷體" panose="03000509000000000000" pitchFamily="65" charset="-120"/>
                <a:ea typeface="標楷體" panose="03000509000000000000" pitchFamily="65" charset="-120"/>
              </a:rPr>
              <a:t>：房產閉鎖公司之股權交易</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假設案例分析</a:t>
            </a:r>
            <a:r>
              <a:rPr lang="en-US" altLang="zh-TW" sz="3200" dirty="0">
                <a:latin typeface="標楷體" panose="03000509000000000000" pitchFamily="65" charset="-120"/>
                <a:ea typeface="標楷體" panose="03000509000000000000" pitchFamily="65" charset="-120"/>
              </a:rPr>
              <a:t>2</a:t>
            </a:r>
            <a:r>
              <a:rPr lang="zh-TW" altLang="en-US" sz="3200" dirty="0">
                <a:latin typeface="標楷體" panose="03000509000000000000" pitchFamily="65" charset="-120"/>
                <a:ea typeface="標楷體" panose="03000509000000000000" pitchFamily="65" charset="-120"/>
              </a:rPr>
              <a:t>：家族公司閒置廠房之處分</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假設案例分析</a:t>
            </a:r>
            <a:r>
              <a:rPr lang="en-US" altLang="zh-TW" sz="3200" dirty="0">
                <a:latin typeface="標楷體" panose="03000509000000000000" pitchFamily="65" charset="-120"/>
                <a:ea typeface="標楷體" panose="03000509000000000000" pitchFamily="65" charset="-120"/>
              </a:rPr>
              <a:t>3</a:t>
            </a:r>
            <a:r>
              <a:rPr lang="zh-TW" altLang="en-US" sz="3200" dirty="0">
                <a:latin typeface="標楷體" panose="03000509000000000000" pitchFamily="65" charset="-120"/>
                <a:ea typeface="標楷體" panose="03000509000000000000" pitchFamily="65" charset="-120"/>
              </a:rPr>
              <a:t>：外資來台買豪宅之境外持股處分</a:t>
            </a:r>
          </a:p>
        </p:txBody>
      </p:sp>
      <p:sp>
        <p:nvSpPr>
          <p:cNvPr id="4" name="投影片編號版面配置區 3">
            <a:extLst>
              <a:ext uri="{FF2B5EF4-FFF2-40B4-BE49-F238E27FC236}">
                <a16:creationId xmlns:a16="http://schemas.microsoft.com/office/drawing/2014/main" id="{B2CC3FD3-3D79-4782-B618-25975460351E}"/>
              </a:ext>
            </a:extLst>
          </p:cNvPr>
          <p:cNvSpPr>
            <a:spLocks noGrp="1"/>
          </p:cNvSpPr>
          <p:nvPr>
            <p:ph type="sldNum" sz="quarter" idx="12"/>
          </p:nvPr>
        </p:nvSpPr>
        <p:spPr/>
        <p:txBody>
          <a:bodyPr/>
          <a:lstStyle/>
          <a:p>
            <a:fld id="{40FE9F4A-B5D6-4DF2-87DE-F8A056753C87}" type="slidenum">
              <a:rPr lang="zh-TW" altLang="en-US" smtClean="0"/>
              <a:t>2</a:t>
            </a:fld>
            <a:endParaRPr lang="zh-TW" altLang="en-US"/>
          </a:p>
        </p:txBody>
      </p:sp>
    </p:spTree>
    <p:extLst>
      <p:ext uri="{BB962C8B-B14F-4D97-AF65-F5344CB8AC3E}">
        <p14:creationId xmlns:p14="http://schemas.microsoft.com/office/powerpoint/2010/main" val="525918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D4E3C3C-9EE3-4DB4-BF58-AB57A7087703}"/>
              </a:ext>
            </a:extLst>
          </p:cNvPr>
          <p:cNvSpPr>
            <a:spLocks noGrp="1"/>
          </p:cNvSpPr>
          <p:nvPr>
            <p:ph type="title"/>
          </p:nvPr>
        </p:nvSpPr>
        <p:spPr/>
        <p:txBody>
          <a:bodyPr>
            <a:normAutofit/>
          </a:bodyPr>
          <a:lstStyle/>
          <a:p>
            <a:r>
              <a:rPr lang="zh-TW" altLang="en-US" sz="3600" dirty="0">
                <a:latin typeface="標楷體" panose="03000509000000000000" pitchFamily="65" charset="-120"/>
                <a:ea typeface="標楷體" panose="03000509000000000000" pitchFamily="65" charset="-120"/>
              </a:rPr>
              <a:t>假設案例分析</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：外資來台買豪宅之境外持股處分</a:t>
            </a:r>
            <a:endParaRPr lang="zh-TW" altLang="en-US" sz="3600" dirty="0"/>
          </a:p>
        </p:txBody>
      </p:sp>
      <p:sp>
        <p:nvSpPr>
          <p:cNvPr id="3" name="內容版面配置區 2">
            <a:extLst>
              <a:ext uri="{FF2B5EF4-FFF2-40B4-BE49-F238E27FC236}">
                <a16:creationId xmlns:a16="http://schemas.microsoft.com/office/drawing/2014/main" id="{B1BC58CC-50EF-4ADF-B143-C235D5F978E1}"/>
              </a:ext>
            </a:extLst>
          </p:cNvPr>
          <p:cNvSpPr>
            <a:spLocks noGrp="1"/>
          </p:cNvSpPr>
          <p:nvPr>
            <p:ph idx="1"/>
          </p:nvPr>
        </p:nvSpPr>
        <p:spPr/>
        <p:txBody>
          <a:bodyPr>
            <a:noAutofit/>
          </a:bodyPr>
          <a:lstStyle/>
          <a:p>
            <a:r>
              <a:rPr lang="en-US" altLang="zh-TW" dirty="0">
                <a:latin typeface="標楷體" panose="03000509000000000000" pitchFamily="65" charset="-120"/>
                <a:ea typeface="標楷體" panose="03000509000000000000" pitchFamily="65" charset="-120"/>
              </a:rPr>
              <a:t>BUT</a:t>
            </a:r>
            <a:r>
              <a:rPr lang="zh-TW" altLang="en-US" dirty="0">
                <a:latin typeface="標楷體" panose="03000509000000000000" pitchFamily="65" charset="-120"/>
                <a:ea typeface="標楷體" panose="03000509000000000000" pitchFamily="65" charset="-120"/>
              </a:rPr>
              <a:t>：新加坡、台灣專案公司股權並未變動，除非當事人自行申報或局內人檢舉爆料，稅局不容易知道</a:t>
            </a:r>
            <a:r>
              <a:rPr lang="en-US" altLang="zh-TW" dirty="0">
                <a:latin typeface="標楷體" panose="03000509000000000000" pitchFamily="65" charset="-120"/>
                <a:ea typeface="標楷體" panose="03000509000000000000" pitchFamily="65" charset="-120"/>
              </a:rPr>
              <a:t>BVI</a:t>
            </a:r>
            <a:r>
              <a:rPr lang="zh-TW" altLang="en-US" dirty="0">
                <a:latin typeface="標楷體" panose="03000509000000000000" pitchFamily="65" charset="-120"/>
                <a:ea typeface="標楷體" panose="03000509000000000000" pitchFamily="65" charset="-120"/>
              </a:rPr>
              <a:t>股權變動。</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類似情況可能涉及外資利用豪宅在台洗錢</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藏匿財產：</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專案公司的設立與購屋當時，如果</a:t>
            </a:r>
            <a:r>
              <a:rPr lang="zh-TW" altLang="en-US" sz="2800" b="1" u="sng" dirty="0">
                <a:latin typeface="標楷體" panose="03000509000000000000" pitchFamily="65" charset="-120"/>
                <a:ea typeface="標楷體" panose="03000509000000000000" pitchFamily="65" charset="-120"/>
              </a:rPr>
              <a:t>沒有洗防程序檢視，並強制揭露全體持股結構，易成為洗錢犯罪溫床</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專案公司通常沒有日常的營運活動。</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營利事業房地合一稅是併入結算申報；外資在台如無固定營業處所，所得稅法規定，應由代理人申報房地合一稅。－</a:t>
            </a:r>
            <a:r>
              <a:rPr lang="en-US" altLang="zh-TW" sz="2800" dirty="0">
                <a:latin typeface="標楷體" panose="03000509000000000000" pitchFamily="65" charset="-120"/>
                <a:ea typeface="標楷體" panose="03000509000000000000" pitchFamily="65" charset="-120"/>
              </a:rPr>
              <a:t>&gt;</a:t>
            </a:r>
            <a:r>
              <a:rPr lang="zh-TW" altLang="en-US" sz="2800" b="1" u="sng" dirty="0">
                <a:latin typeface="標楷體" panose="03000509000000000000" pitchFamily="65" charset="-120"/>
                <a:ea typeface="標楷體" panose="03000509000000000000" pitchFamily="65" charset="-120"/>
              </a:rPr>
              <a:t>賣完股權或土地，由外資主動報繳房地合一稅</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此外：</a:t>
            </a:r>
            <a:r>
              <a:rPr lang="zh-TW" altLang="en-US" b="1" u="sng" dirty="0">
                <a:latin typeface="標楷體" panose="03000509000000000000" pitchFamily="65" charset="-120"/>
                <a:ea typeface="標楷體" panose="03000509000000000000" pitchFamily="65" charset="-120"/>
              </a:rPr>
              <a:t>公司合併分割、股權轉換是否為課稅範圍</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endParaRPr lang="zh-TW" altLang="en-US" dirty="0"/>
          </a:p>
        </p:txBody>
      </p:sp>
      <p:sp>
        <p:nvSpPr>
          <p:cNvPr id="4" name="投影片編號版面配置區 3">
            <a:extLst>
              <a:ext uri="{FF2B5EF4-FFF2-40B4-BE49-F238E27FC236}">
                <a16:creationId xmlns:a16="http://schemas.microsoft.com/office/drawing/2014/main" id="{0F8762FF-4B58-4320-A679-407780BE2FC3}"/>
              </a:ext>
            </a:extLst>
          </p:cNvPr>
          <p:cNvSpPr>
            <a:spLocks noGrp="1"/>
          </p:cNvSpPr>
          <p:nvPr>
            <p:ph type="sldNum" sz="quarter" idx="12"/>
          </p:nvPr>
        </p:nvSpPr>
        <p:spPr/>
        <p:txBody>
          <a:bodyPr/>
          <a:lstStyle/>
          <a:p>
            <a:fld id="{40FE9F4A-B5D6-4DF2-87DE-F8A056753C87}" type="slidenum">
              <a:rPr lang="zh-TW" altLang="en-US" smtClean="0"/>
              <a:t>20</a:t>
            </a:fld>
            <a:endParaRPr lang="zh-TW" altLang="en-US"/>
          </a:p>
        </p:txBody>
      </p:sp>
    </p:spTree>
    <p:extLst>
      <p:ext uri="{BB962C8B-B14F-4D97-AF65-F5344CB8AC3E}">
        <p14:creationId xmlns:p14="http://schemas.microsoft.com/office/powerpoint/2010/main" val="1966961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B4141F70-3E45-4625-80AD-9CC9A8F71FCC}"/>
              </a:ext>
            </a:extLst>
          </p:cNvPr>
          <p:cNvSpPr>
            <a:spLocks noGrp="1"/>
          </p:cNvSpPr>
          <p:nvPr>
            <p:ph type="title"/>
          </p:nvPr>
        </p:nvSpPr>
        <p:spPr>
          <a:xfrm>
            <a:off x="1136428" y="627564"/>
            <a:ext cx="7474172" cy="1325563"/>
          </a:xfrm>
        </p:spPr>
        <p:txBody>
          <a:bodyPr>
            <a:normAutofit/>
          </a:bodyPr>
          <a:lstStyle/>
          <a:p>
            <a:endParaRPr lang="zh-TW" altLang="en-US" dirty="0"/>
          </a:p>
        </p:txBody>
      </p:sp>
      <p:sp>
        <p:nvSpPr>
          <p:cNvPr id="5" name="內容版面配置區 4">
            <a:extLst>
              <a:ext uri="{FF2B5EF4-FFF2-40B4-BE49-F238E27FC236}">
                <a16:creationId xmlns:a16="http://schemas.microsoft.com/office/drawing/2014/main" id="{B145F00D-3BF9-48E5-981E-0A48783ECB77}"/>
              </a:ext>
            </a:extLst>
          </p:cNvPr>
          <p:cNvSpPr>
            <a:spLocks noGrp="1"/>
          </p:cNvSpPr>
          <p:nvPr>
            <p:ph idx="1"/>
          </p:nvPr>
        </p:nvSpPr>
        <p:spPr>
          <a:xfrm>
            <a:off x="1136429" y="1664413"/>
            <a:ext cx="8192506" cy="4064373"/>
          </a:xfrm>
        </p:spPr>
        <p:txBody>
          <a:bodyPr anchor="ctr">
            <a:normAutofit/>
          </a:bodyPr>
          <a:lstStyle/>
          <a:p>
            <a:r>
              <a:rPr lang="zh-TW" altLang="en-US" sz="4400" dirty="0">
                <a:ea typeface="標楷體" panose="03000509000000000000" pitchFamily="65" charset="-120"/>
              </a:rPr>
              <a:t>本活動特別感謝</a:t>
            </a:r>
            <a:r>
              <a:rPr lang="zh-TW" altLang="en-US" sz="4400" b="1" u="sng" dirty="0">
                <a:ea typeface="標楷體" panose="03000509000000000000" pitchFamily="65" charset="-120"/>
              </a:rPr>
              <a:t>中山普萊聯合會計師事務所</a:t>
            </a:r>
            <a:r>
              <a:rPr lang="zh-TW" altLang="en-US" sz="4400" dirty="0">
                <a:ea typeface="標楷體" panose="03000509000000000000" pitchFamily="65" charset="-120"/>
              </a:rPr>
              <a:t>產學合作的贊助與支援</a:t>
            </a:r>
            <a:endParaRPr lang="en-US" altLang="zh-TW" sz="4400" dirty="0">
              <a:ea typeface="標楷體" panose="03000509000000000000" pitchFamily="65" charset="-120"/>
            </a:endParaRPr>
          </a:p>
          <a:p>
            <a:endParaRPr lang="en-US" altLang="zh-TW" sz="4400" dirty="0">
              <a:ea typeface="標楷體" panose="03000509000000000000" pitchFamily="65" charset="-120"/>
            </a:endParaRPr>
          </a:p>
          <a:p>
            <a:r>
              <a:rPr lang="zh-TW" altLang="en-US" sz="4400" dirty="0">
                <a:ea typeface="標楷體" panose="03000509000000000000" pitchFamily="65" charset="-120"/>
              </a:rPr>
              <a:t>感謝各位聆聽 敬請不吝指導</a:t>
            </a:r>
            <a:endParaRPr lang="en-US" altLang="zh-TW" sz="4400" dirty="0">
              <a:ea typeface="標楷體" panose="03000509000000000000" pitchFamily="65" charset="-120"/>
            </a:endParaRPr>
          </a:p>
        </p:txBody>
      </p:sp>
      <p:pic>
        <p:nvPicPr>
          <p:cNvPr id="6" name="圖片 5" descr="一張含有 文字, 美工圖案, 標誌 的圖片&#10;&#10;自動產生的描述">
            <a:extLst>
              <a:ext uri="{FF2B5EF4-FFF2-40B4-BE49-F238E27FC236}">
                <a16:creationId xmlns:a16="http://schemas.microsoft.com/office/drawing/2014/main" id="{A41D6BBB-BB30-433D-BFB5-0D71B71E539B}"/>
              </a:ext>
            </a:extLst>
          </p:cNvPr>
          <p:cNvPicPr>
            <a:picLocks noChangeAspect="1"/>
          </p:cNvPicPr>
          <p:nvPr/>
        </p:nvPicPr>
        <p:blipFill>
          <a:blip r:embed="rId2"/>
          <a:stretch>
            <a:fillRect/>
          </a:stretch>
        </p:blipFill>
        <p:spPr>
          <a:xfrm>
            <a:off x="9136064" y="2531294"/>
            <a:ext cx="2009496" cy="1572649"/>
          </a:xfrm>
          <a:prstGeom prst="rect">
            <a:avLst/>
          </a:prstGeom>
        </p:spPr>
      </p:pic>
      <p:pic>
        <p:nvPicPr>
          <p:cNvPr id="7" name="圖片 6">
            <a:extLst>
              <a:ext uri="{FF2B5EF4-FFF2-40B4-BE49-F238E27FC236}">
                <a16:creationId xmlns:a16="http://schemas.microsoft.com/office/drawing/2014/main" id="{73E528E3-6D0B-446D-A6CC-6AE19B73FC98}"/>
              </a:ext>
            </a:extLst>
          </p:cNvPr>
          <p:cNvPicPr>
            <a:picLocks noChangeAspect="1"/>
          </p:cNvPicPr>
          <p:nvPr/>
        </p:nvPicPr>
        <p:blipFill>
          <a:blip r:embed="rId3"/>
          <a:stretch>
            <a:fillRect/>
          </a:stretch>
        </p:blipFill>
        <p:spPr>
          <a:xfrm>
            <a:off x="10369674" y="380478"/>
            <a:ext cx="1551773" cy="1572649"/>
          </a:xfrm>
          <a:prstGeom prst="rect">
            <a:avLst/>
          </a:prstGeom>
        </p:spPr>
      </p:pic>
      <p:sp>
        <p:nvSpPr>
          <p:cNvPr id="2" name="投影片編號版面配置區 1">
            <a:extLst>
              <a:ext uri="{FF2B5EF4-FFF2-40B4-BE49-F238E27FC236}">
                <a16:creationId xmlns:a16="http://schemas.microsoft.com/office/drawing/2014/main" id="{03CAE1EC-73C2-4687-BEB8-F823DAD137B7}"/>
              </a:ext>
            </a:extLst>
          </p:cNvPr>
          <p:cNvSpPr>
            <a:spLocks noGrp="1"/>
          </p:cNvSpPr>
          <p:nvPr>
            <p:ph type="sldNum" sz="quarter" idx="12"/>
          </p:nvPr>
        </p:nvSpPr>
        <p:spPr/>
        <p:txBody>
          <a:bodyPr/>
          <a:lstStyle/>
          <a:p>
            <a:fld id="{40FE9F4A-B5D6-4DF2-87DE-F8A056753C87}" type="slidenum">
              <a:rPr lang="zh-TW" altLang="en-US" smtClean="0"/>
              <a:t>21</a:t>
            </a:fld>
            <a:endParaRPr lang="zh-TW" altLang="en-US"/>
          </a:p>
        </p:txBody>
      </p:sp>
    </p:spTree>
    <p:extLst>
      <p:ext uri="{BB962C8B-B14F-4D97-AF65-F5344CB8AC3E}">
        <p14:creationId xmlns:p14="http://schemas.microsoft.com/office/powerpoint/2010/main" val="2196450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B969FD-5F4F-4227-B75B-95054498D3D6}"/>
              </a:ext>
            </a:extLst>
          </p:cNvPr>
          <p:cNvSpPr>
            <a:spLocks noGrp="1"/>
          </p:cNvSpPr>
          <p:nvPr>
            <p:ph type="title"/>
          </p:nvPr>
        </p:nvSpPr>
        <p:spPr/>
        <p:txBody>
          <a:bodyPr/>
          <a:lstStyle/>
          <a:p>
            <a:r>
              <a:rPr lang="zh-TW" altLang="en-US" sz="4400" dirty="0">
                <a:latin typeface="標楷體" panose="03000509000000000000" pitchFamily="65" charset="-120"/>
                <a:ea typeface="標楷體" panose="03000509000000000000" pitchFamily="65" charset="-120"/>
              </a:rPr>
              <a:t>房地合一課徵所得稅之所得稅法課稅規定</a:t>
            </a:r>
            <a:endParaRPr lang="zh-TW" altLang="en-US" dirty="0"/>
          </a:p>
        </p:txBody>
      </p:sp>
      <p:sp>
        <p:nvSpPr>
          <p:cNvPr id="3" name="內容版面配置區 2">
            <a:extLst>
              <a:ext uri="{FF2B5EF4-FFF2-40B4-BE49-F238E27FC236}">
                <a16:creationId xmlns:a16="http://schemas.microsoft.com/office/drawing/2014/main" id="{00DAF156-8221-4ECC-864B-0C1F34E8E307}"/>
              </a:ext>
            </a:extLst>
          </p:cNvPr>
          <p:cNvSpPr>
            <a:spLocks noGrp="1"/>
          </p:cNvSpPr>
          <p:nvPr>
            <p:ph idx="1"/>
          </p:nvPr>
        </p:nvSpPr>
        <p:spPr>
          <a:xfrm>
            <a:off x="629265" y="1514168"/>
            <a:ext cx="11061289" cy="5343832"/>
          </a:xfrm>
        </p:spPr>
        <p:txBody>
          <a:bodyPr>
            <a:normAutofit/>
          </a:bodyPr>
          <a:lstStyle/>
          <a:p>
            <a:r>
              <a:rPr lang="zh-TW" altLang="en-US" dirty="0">
                <a:latin typeface="標楷體" panose="03000509000000000000" pitchFamily="65" charset="-120"/>
                <a:ea typeface="標楷體" panose="03000509000000000000" pitchFamily="65" charset="-120"/>
              </a:rPr>
              <a:t>所得稅法第</a:t>
            </a:r>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條之</a:t>
            </a:r>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項：個人及營利事業交易其</a:t>
            </a:r>
            <a:r>
              <a:rPr lang="zh-TW" altLang="en-US" b="1" u="sng" dirty="0">
                <a:latin typeface="標楷體" panose="03000509000000000000" pitchFamily="65" charset="-120"/>
                <a:ea typeface="標楷體" panose="03000509000000000000" pitchFamily="65" charset="-120"/>
              </a:rPr>
              <a:t>直接或間接</a:t>
            </a:r>
            <a:r>
              <a:rPr lang="zh-TW" altLang="en-US" dirty="0">
                <a:latin typeface="標楷體" panose="03000509000000000000" pitchFamily="65" charset="-120"/>
                <a:ea typeface="標楷體" panose="03000509000000000000" pitchFamily="65" charset="-120"/>
              </a:rPr>
              <a:t>持有股份或出資額</a:t>
            </a:r>
            <a:r>
              <a:rPr lang="zh-TW" altLang="en-US" b="1" u="sng" dirty="0">
                <a:latin typeface="標楷體" panose="03000509000000000000" pitchFamily="65" charset="-120"/>
                <a:ea typeface="標楷體" panose="03000509000000000000" pitchFamily="65" charset="-120"/>
              </a:rPr>
              <a:t>過半數之國內外營利事業之股份或出資額</a:t>
            </a:r>
            <a:r>
              <a:rPr lang="zh-TW" altLang="en-US" dirty="0">
                <a:latin typeface="標楷體" panose="03000509000000000000" pitchFamily="65" charset="-120"/>
                <a:ea typeface="標楷體" panose="03000509000000000000" pitchFamily="65" charset="-120"/>
              </a:rPr>
              <a:t>，該營利事業股權或出資額之價值</a:t>
            </a:r>
            <a:r>
              <a:rPr lang="zh-TW" altLang="en-US" b="1" u="sng" dirty="0">
                <a:latin typeface="標楷體" panose="03000509000000000000" pitchFamily="65" charset="-120"/>
                <a:ea typeface="標楷體" panose="03000509000000000000" pitchFamily="65" charset="-120"/>
              </a:rPr>
              <a:t>百分之五十以上係由中華民國境內之房屋、土地所構成者</a:t>
            </a:r>
            <a:r>
              <a:rPr lang="zh-TW" altLang="en-US" dirty="0">
                <a:latin typeface="標楷體" panose="03000509000000000000" pitchFamily="65" charset="-120"/>
                <a:ea typeface="標楷體" panose="03000509000000000000" pitchFamily="65" charset="-120"/>
              </a:rPr>
              <a:t>，該交易視同第一項房屋、土地交易。但交易之股份屬上市、上櫃及興櫃公司之股票者，不適用之。</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立法意旨：為防杜個人及營利事業藉由交易其具控制力之國內外營利事業股份或出資額，</a:t>
            </a:r>
            <a:r>
              <a:rPr lang="zh-TW" altLang="en-US" b="1" u="sng" dirty="0">
                <a:latin typeface="標楷體" panose="03000509000000000000" pitchFamily="65" charset="-120"/>
                <a:ea typeface="標楷體" panose="03000509000000000000" pitchFamily="65" charset="-120"/>
              </a:rPr>
              <a:t>實質移轉該被投資營利事業之中華民國境內房屋、土地，以免稅證券交易所得規避或減少房屋、土地交易所得之納稅義務</a:t>
            </a:r>
            <a:r>
              <a:rPr lang="zh-TW" altLang="en-US" dirty="0">
                <a:latin typeface="標楷體" panose="03000509000000000000" pitchFamily="65" charset="-120"/>
                <a:ea typeface="標楷體" panose="03000509000000000000" pitchFamily="65" charset="-120"/>
              </a:rPr>
              <a:t>，爰增訂第三項，明定符合一定條件之股份或出資額交易，</a:t>
            </a:r>
            <a:r>
              <a:rPr lang="zh-TW" altLang="en-US" b="1" u="sng" dirty="0">
                <a:latin typeface="標楷體" panose="03000509000000000000" pitchFamily="65" charset="-120"/>
                <a:ea typeface="標楷體" panose="03000509000000000000" pitchFamily="65" charset="-120"/>
              </a:rPr>
              <a:t>應視為房屋、土地交易</a:t>
            </a:r>
            <a:r>
              <a:rPr lang="zh-TW" altLang="en-US" dirty="0">
                <a:latin typeface="標楷體" panose="03000509000000000000" pitchFamily="65" charset="-120"/>
                <a:ea typeface="標楷體" panose="03000509000000000000" pitchFamily="65" charset="-120"/>
              </a:rPr>
              <a:t>，該交易所得應依本法有關房屋、土地交易所得相關規定課稅，不適用現行第四條之一規定停徵所得稅，</a:t>
            </a:r>
            <a:r>
              <a:rPr lang="en-US" altLang="zh-TW" dirty="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F1FA13EB-266C-41FC-964A-CE9005945FFF}"/>
              </a:ext>
            </a:extLst>
          </p:cNvPr>
          <p:cNvSpPr>
            <a:spLocks noGrp="1"/>
          </p:cNvSpPr>
          <p:nvPr>
            <p:ph type="sldNum" sz="quarter" idx="12"/>
          </p:nvPr>
        </p:nvSpPr>
        <p:spPr/>
        <p:txBody>
          <a:bodyPr/>
          <a:lstStyle/>
          <a:p>
            <a:fld id="{40FE9F4A-B5D6-4DF2-87DE-F8A056753C87}" type="slidenum">
              <a:rPr lang="zh-TW" altLang="en-US" smtClean="0"/>
              <a:t>3</a:t>
            </a:fld>
            <a:endParaRPr lang="zh-TW" altLang="en-US"/>
          </a:p>
        </p:txBody>
      </p:sp>
    </p:spTree>
    <p:extLst>
      <p:ext uri="{BB962C8B-B14F-4D97-AF65-F5344CB8AC3E}">
        <p14:creationId xmlns:p14="http://schemas.microsoft.com/office/powerpoint/2010/main" val="404724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169A34-37ED-4737-AB41-0D3325DBA6F6}"/>
              </a:ext>
            </a:extLst>
          </p:cNvPr>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特定股權課徵房地合一稅的三要件</a:t>
            </a:r>
          </a:p>
        </p:txBody>
      </p:sp>
      <p:sp>
        <p:nvSpPr>
          <p:cNvPr id="3" name="內容版面配置區 2">
            <a:extLst>
              <a:ext uri="{FF2B5EF4-FFF2-40B4-BE49-F238E27FC236}">
                <a16:creationId xmlns:a16="http://schemas.microsoft.com/office/drawing/2014/main" id="{BC7D1A1A-AD78-4093-B8A4-DA190B2E1BD3}"/>
              </a:ext>
            </a:extLst>
          </p:cNvPr>
          <p:cNvSpPr>
            <a:spLocks noGrp="1"/>
          </p:cNvSpPr>
          <p:nvPr>
            <p:ph idx="1"/>
          </p:nvPr>
        </p:nvSpPr>
        <p:spPr/>
        <p:txBody>
          <a:bodyPr>
            <a:normAutofit/>
          </a:bodyPr>
          <a:lstStyle/>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公司股權或出資額價值</a:t>
            </a:r>
            <a:r>
              <a:rPr lang="en-US" altLang="zh-TW" sz="3200" dirty="0">
                <a:latin typeface="標楷體" panose="03000509000000000000" pitchFamily="65" charset="-120"/>
                <a:ea typeface="標楷體" panose="03000509000000000000" pitchFamily="65" charset="-120"/>
              </a:rPr>
              <a:t>(</a:t>
            </a:r>
            <a:r>
              <a:rPr lang="zh-TW" altLang="en-US" sz="3200" b="1" u="sng" dirty="0">
                <a:latin typeface="標楷體" panose="03000509000000000000" pitchFamily="65" charset="-120"/>
                <a:ea typeface="標楷體" panose="03000509000000000000" pitchFamily="65" charset="-120"/>
              </a:rPr>
              <a:t>資產淨值</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有半數為境內之不動產所組成；</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該公司</a:t>
            </a:r>
            <a:r>
              <a:rPr lang="zh-TW" altLang="en-US" sz="3200" b="1" u="sng" dirty="0">
                <a:latin typeface="標楷體" panose="03000509000000000000" pitchFamily="65" charset="-120"/>
                <a:ea typeface="標楷體" panose="03000509000000000000" pitchFamily="65" charset="-120"/>
              </a:rPr>
              <a:t>股權超過半數</a:t>
            </a:r>
            <a:r>
              <a:rPr lang="zh-TW" altLang="en-US" sz="3200" dirty="0">
                <a:latin typeface="標楷體" panose="03000509000000000000" pitchFamily="65" charset="-120"/>
                <a:ea typeface="標楷體" panose="03000509000000000000" pitchFamily="65" charset="-120"/>
              </a:rPr>
              <a:t>為交易之納稅義務人所持有；</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持有包含</a:t>
            </a:r>
            <a:r>
              <a:rPr lang="zh-TW" altLang="en-US" sz="3200" b="1" u="sng" dirty="0">
                <a:latin typeface="標楷體" panose="03000509000000000000" pitchFamily="65" charset="-120"/>
                <a:ea typeface="標楷體" panose="03000509000000000000" pitchFamily="65" charset="-120"/>
              </a:rPr>
              <a:t>直接持有</a:t>
            </a:r>
            <a:r>
              <a:rPr lang="zh-TW" altLang="en-US" sz="3200" dirty="0">
                <a:latin typeface="標楷體" panose="03000509000000000000" pitchFamily="65" charset="-120"/>
                <a:ea typeface="標楷體" panose="03000509000000000000" pitchFamily="65" charset="-120"/>
              </a:rPr>
              <a:t>與</a:t>
            </a:r>
            <a:r>
              <a:rPr lang="zh-TW" altLang="en-US" sz="3200" b="1" u="sng" dirty="0">
                <a:latin typeface="標楷體" panose="03000509000000000000" pitchFamily="65" charset="-120"/>
                <a:ea typeface="標楷體" panose="03000509000000000000" pitchFamily="65" charset="-120"/>
              </a:rPr>
              <a:t>間接持有</a:t>
            </a:r>
            <a:r>
              <a:rPr lang="zh-TW" altLang="en-US" sz="3200" dirty="0">
                <a:latin typeface="標楷體" panose="03000509000000000000" pitchFamily="65" charset="-120"/>
                <a:ea typeface="標楷體" panose="03000509000000000000" pitchFamily="65" charset="-120"/>
              </a:rPr>
              <a:t>。</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endParaRPr lang="zh-TW" altLang="en-US" sz="32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F3F0A090-CF6D-463B-9A04-E128A407D590}"/>
              </a:ext>
            </a:extLst>
          </p:cNvPr>
          <p:cNvSpPr>
            <a:spLocks noGrp="1"/>
          </p:cNvSpPr>
          <p:nvPr>
            <p:ph type="sldNum" sz="quarter" idx="12"/>
          </p:nvPr>
        </p:nvSpPr>
        <p:spPr/>
        <p:txBody>
          <a:bodyPr/>
          <a:lstStyle/>
          <a:p>
            <a:fld id="{40FE9F4A-B5D6-4DF2-87DE-F8A056753C87}" type="slidenum">
              <a:rPr lang="zh-TW" altLang="en-US" smtClean="0"/>
              <a:t>4</a:t>
            </a:fld>
            <a:endParaRPr lang="zh-TW" altLang="en-US"/>
          </a:p>
        </p:txBody>
      </p:sp>
    </p:spTree>
    <p:extLst>
      <p:ext uri="{BB962C8B-B14F-4D97-AF65-F5344CB8AC3E}">
        <p14:creationId xmlns:p14="http://schemas.microsoft.com/office/powerpoint/2010/main" val="399492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辦法關於特定股權課稅發生時點</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p:txBody>
          <a:bodyPr>
            <a:normAutofit/>
          </a:bodyPr>
          <a:lstStyle/>
          <a:p>
            <a:r>
              <a:rPr lang="zh-TW" altLang="en-US" dirty="0">
                <a:latin typeface="標楷體" panose="03000509000000000000" pitchFamily="65" charset="-120"/>
                <a:ea typeface="標楷體" panose="03000509000000000000" pitchFamily="65" charset="-120"/>
              </a:rPr>
              <a:t>所得稅法第</a:t>
            </a:r>
            <a:r>
              <a:rPr lang="en-US" altLang="zh-TW" dirty="0">
                <a:latin typeface="標楷體" panose="03000509000000000000" pitchFamily="65" charset="-120"/>
                <a:ea typeface="標楷體" panose="03000509000000000000" pitchFamily="65" charset="-120"/>
              </a:rPr>
              <a:t>14</a:t>
            </a:r>
            <a:r>
              <a:rPr lang="zh-TW" altLang="en-US" dirty="0">
                <a:latin typeface="標楷體" panose="03000509000000000000" pitchFamily="65" charset="-120"/>
                <a:ea typeface="標楷體" panose="03000509000000000000" pitchFamily="65" charset="-120"/>
              </a:rPr>
              <a:t>條之</a:t>
            </a:r>
            <a:r>
              <a:rPr lang="en-US" altLang="zh-TW" dirty="0">
                <a:latin typeface="標楷體" panose="03000509000000000000" pitchFamily="65" charset="-120"/>
                <a:ea typeface="標楷體" panose="03000509000000000000" pitchFamily="65" charset="-120"/>
              </a:rPr>
              <a:t>5</a:t>
            </a:r>
            <a:r>
              <a:rPr lang="zh-TW" altLang="en-US" dirty="0">
                <a:latin typeface="標楷體" panose="03000509000000000000" pitchFamily="65" charset="-120"/>
                <a:ea typeface="標楷體" panose="03000509000000000000" pitchFamily="65" charset="-120"/>
              </a:rPr>
              <a:t>：</a:t>
            </a:r>
            <a:r>
              <a:rPr lang="zh-TW" altLang="en-US" b="1" i="0" u="sng" dirty="0">
                <a:solidFill>
                  <a:srgbClr val="000000"/>
                </a:solidFill>
                <a:effectLst/>
                <a:latin typeface="標楷體" panose="03000509000000000000" pitchFamily="65" charset="-120"/>
                <a:ea typeface="標楷體" panose="03000509000000000000" pitchFamily="65" charset="-120"/>
              </a:rPr>
              <a:t>股份或出資額交易日之次日</a:t>
            </a:r>
            <a:r>
              <a:rPr lang="zh-TW" altLang="en-US" b="0" i="0" dirty="0">
                <a:solidFill>
                  <a:srgbClr val="000000"/>
                </a:solidFill>
                <a:effectLst/>
                <a:latin typeface="標楷體" panose="03000509000000000000" pitchFamily="65" charset="-120"/>
                <a:ea typeface="標楷體" panose="03000509000000000000" pitchFamily="65" charset="-120"/>
              </a:rPr>
              <a:t>起算</a:t>
            </a:r>
            <a:r>
              <a:rPr lang="en-US" altLang="zh-TW" b="0" i="0" dirty="0">
                <a:solidFill>
                  <a:srgbClr val="000000"/>
                </a:solidFill>
                <a:effectLst/>
                <a:latin typeface="標楷體" panose="03000509000000000000" pitchFamily="65" charset="-120"/>
                <a:ea typeface="標楷體" panose="03000509000000000000" pitchFamily="65" charset="-120"/>
              </a:rPr>
              <a:t>30</a:t>
            </a:r>
            <a:r>
              <a:rPr lang="zh-TW" altLang="en-US" b="0" i="0" dirty="0">
                <a:solidFill>
                  <a:srgbClr val="000000"/>
                </a:solidFill>
                <a:effectLst/>
                <a:latin typeface="標楷體" panose="03000509000000000000" pitchFamily="65" charset="-120"/>
                <a:ea typeface="標楷體" panose="03000509000000000000" pitchFamily="65" charset="-120"/>
              </a:rPr>
              <a:t>日內申報繳納。</a:t>
            </a:r>
            <a:endParaRPr lang="en-US" altLang="zh-TW" b="0" i="0" dirty="0">
              <a:solidFill>
                <a:srgbClr val="000000"/>
              </a:solidFill>
              <a:effectLst/>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交易日之認定</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辦法</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zh-TW" altLang="en-US" sz="2800" b="1" u="sng" dirty="0">
                <a:latin typeface="標楷體" panose="03000509000000000000" pitchFamily="65" charset="-120"/>
                <a:ea typeface="標楷體" panose="03000509000000000000" pitchFamily="65" charset="-120"/>
              </a:rPr>
              <a:t>證券交易稅條例所稱有價證券者，為買賣交割日</a:t>
            </a:r>
            <a:r>
              <a:rPr lang="zh-TW" altLang="en-US" sz="2800" dirty="0">
                <a:latin typeface="標楷體" panose="03000509000000000000" pitchFamily="65" charset="-120"/>
                <a:ea typeface="標楷體" panose="03000509000000000000" pitchFamily="65" charset="-120"/>
              </a:rPr>
              <a:t>。未上市股份有限公司之股份，須經印製股票發行程序，再經背書轉讓程序移轉。</a:t>
            </a:r>
            <a:endParaRPr lang="en-US" altLang="zh-TW" sz="2800" dirty="0">
              <a:latin typeface="標楷體" panose="03000509000000000000" pitchFamily="65" charset="-120"/>
              <a:ea typeface="標楷體" panose="03000509000000000000" pitchFamily="65" charset="-120"/>
            </a:endParaRPr>
          </a:p>
          <a:p>
            <a:pPr lvl="1"/>
            <a:r>
              <a:rPr lang="zh-TW" altLang="en-US" sz="2800" b="1" u="sng" dirty="0">
                <a:latin typeface="標楷體" panose="03000509000000000000" pitchFamily="65" charset="-120"/>
                <a:ea typeface="標楷體" panose="03000509000000000000" pitchFamily="65" charset="-120"/>
              </a:rPr>
              <a:t>有價證券以外者，為訂定買賣契約之日</a:t>
            </a:r>
            <a:r>
              <a:rPr lang="zh-TW" altLang="en-US" sz="2800" dirty="0">
                <a:latin typeface="標楷體" panose="03000509000000000000" pitchFamily="65" charset="-120"/>
                <a:ea typeface="標楷體" panose="03000509000000000000" pitchFamily="65" charset="-120"/>
              </a:rPr>
              <a:t>。包括：有限公司出資額與未發行股份之股份有限公司股權。</a:t>
            </a: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5</a:t>
            </a:fld>
            <a:endParaRPr lang="zh-TW" altLang="en-US"/>
          </a:p>
        </p:txBody>
      </p:sp>
    </p:spTree>
    <p:extLst>
      <p:ext uri="{BB962C8B-B14F-4D97-AF65-F5344CB8AC3E}">
        <p14:creationId xmlns:p14="http://schemas.microsoft.com/office/powerpoint/2010/main" val="2765961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fontScale="90000"/>
          </a:bodyPr>
          <a:lstStyle/>
          <a:p>
            <a:r>
              <a:rPr lang="zh-TW" altLang="en-US" dirty="0">
                <a:latin typeface="標楷體" panose="03000509000000000000" pitchFamily="65" charset="-120"/>
                <a:ea typeface="標楷體" panose="03000509000000000000" pitchFamily="65" charset="-120"/>
              </a:rPr>
              <a:t>房地取得日</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持有期間的起算日</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－母法未定，辦法以股份取得日視為房地取得日</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rmAutofit/>
          </a:bodyPr>
          <a:lstStyle/>
          <a:p>
            <a:r>
              <a:rPr lang="zh-TW" altLang="en-US" b="0" i="0" dirty="0">
                <a:solidFill>
                  <a:srgbClr val="000000"/>
                </a:solidFill>
                <a:effectLst/>
                <a:latin typeface="標楷體" panose="03000509000000000000" pitchFamily="65" charset="-120"/>
                <a:ea typeface="標楷體" panose="03000509000000000000" pitchFamily="65" charset="-120"/>
              </a:rPr>
              <a:t>一般取得房地日：完成所有權過戶登記日。</a:t>
            </a:r>
            <a:endParaRPr lang="en-US" altLang="zh-TW" b="0" i="0" dirty="0">
              <a:solidFill>
                <a:srgbClr val="000000"/>
              </a:solidFill>
              <a:effectLst/>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特定股權之交易情況 </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辦法</a:t>
            </a:r>
            <a:r>
              <a:rPr lang="en-US" altLang="zh-TW" dirty="0">
                <a:latin typeface="標楷體" panose="03000509000000000000" pitchFamily="65" charset="-120"/>
                <a:ea typeface="標楷體" panose="03000509000000000000" pitchFamily="65" charset="-120"/>
              </a:rPr>
              <a:t>4(5</a:t>
            </a:r>
            <a:r>
              <a:rPr lang="zh-TW" altLang="en-US" dirty="0">
                <a:latin typeface="標楷體" panose="03000509000000000000" pitchFamily="65" charset="-120"/>
                <a:ea typeface="標楷體" panose="03000509000000000000" pitchFamily="65" charset="-120"/>
              </a:rPr>
              <a:t>、</a:t>
            </a:r>
            <a:r>
              <a:rPr lang="en-US" altLang="zh-TW" dirty="0">
                <a:latin typeface="標楷體" panose="03000509000000000000" pitchFamily="65" charset="-120"/>
                <a:ea typeface="標楷體" panose="03000509000000000000" pitchFamily="65" charset="-120"/>
              </a:rPr>
              <a:t>6))</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zh-TW" altLang="en-US" sz="2800" b="1" u="sng" dirty="0">
                <a:latin typeface="標楷體" panose="03000509000000000000" pitchFamily="65" charset="-120"/>
                <a:ea typeface="標楷體" panose="03000509000000000000" pitchFamily="65" charset="-120"/>
              </a:rPr>
              <a:t>取得股權之日</a:t>
            </a:r>
            <a:r>
              <a:rPr lang="zh-TW" altLang="en-US" sz="2800" dirty="0">
                <a:latin typeface="標楷體" panose="03000509000000000000" pitchFamily="65" charset="-120"/>
                <a:ea typeface="標楷體" panose="03000509000000000000" pitchFamily="65" charset="-120"/>
              </a:rPr>
              <a:t>：有價證券者，為</a:t>
            </a:r>
            <a:r>
              <a:rPr lang="zh-TW" altLang="en-US" sz="2800" b="1" u="sng" dirty="0">
                <a:latin typeface="標楷體" panose="03000509000000000000" pitchFamily="65" charset="-120"/>
                <a:ea typeface="標楷體" panose="03000509000000000000" pitchFamily="65" charset="-120"/>
              </a:rPr>
              <a:t>買賣交割日</a:t>
            </a:r>
            <a:r>
              <a:rPr lang="zh-TW" altLang="en-US" sz="2800" dirty="0">
                <a:latin typeface="標楷體" panose="03000509000000000000" pitchFamily="65" charset="-120"/>
                <a:ea typeface="標楷體" panose="03000509000000000000" pitchFamily="65" charset="-120"/>
              </a:rPr>
              <a:t>；有價證券以外者，為</a:t>
            </a:r>
            <a:r>
              <a:rPr lang="zh-TW" altLang="en-US" sz="2800" b="1" u="sng" dirty="0">
                <a:latin typeface="標楷體" panose="03000509000000000000" pitchFamily="65" charset="-120"/>
                <a:ea typeface="標楷體" panose="03000509000000000000" pitchFamily="65" charset="-120"/>
              </a:rPr>
              <a:t>訂定買賣契約之日</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如以現金增資、股票公開承銷、發起或募集設立，</a:t>
            </a:r>
            <a:r>
              <a:rPr lang="zh-TW" altLang="en-US" sz="2800" b="1" u="sng" dirty="0">
                <a:latin typeface="標楷體" panose="03000509000000000000" pitchFamily="65" charset="-120"/>
                <a:ea typeface="標楷體" panose="03000509000000000000" pitchFamily="65" charset="-120"/>
              </a:rPr>
              <a:t>股款繳納日</a:t>
            </a:r>
            <a:r>
              <a:rPr lang="zh-TW" altLang="en-US" sz="2800" dirty="0">
                <a:latin typeface="標楷體" panose="03000509000000000000" pitchFamily="65" charset="-120"/>
                <a:ea typeface="標楷體" panose="03000509000000000000" pitchFamily="65" charset="-120"/>
              </a:rPr>
              <a:t>；債權、財產或技術作價抵繳，則以</a:t>
            </a:r>
            <a:r>
              <a:rPr lang="zh-TW" altLang="en-US" sz="2800" b="1" u="sng" dirty="0">
                <a:latin typeface="標楷體" panose="03000509000000000000" pitchFamily="65" charset="-120"/>
                <a:ea typeface="標楷體" panose="03000509000000000000" pitchFamily="65" charset="-120"/>
              </a:rPr>
              <a:t>抵繳認股日</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盈餘或資本公積轉增資，以</a:t>
            </a:r>
            <a:r>
              <a:rPr lang="zh-TW" altLang="en-US" sz="2800" b="1" u="sng" dirty="0">
                <a:latin typeface="標楷體" panose="03000509000000000000" pitchFamily="65" charset="-120"/>
                <a:ea typeface="標楷體" panose="03000509000000000000" pitchFamily="65" charset="-120"/>
              </a:rPr>
              <a:t>除權基準日</a:t>
            </a:r>
            <a:r>
              <a:rPr lang="zh-TW" altLang="en-US" sz="2800" dirty="0">
                <a:latin typeface="標楷體" panose="03000509000000000000" pitchFamily="65" charset="-120"/>
                <a:ea typeface="標楷體" panose="03000509000000000000" pitchFamily="65" charset="-120"/>
              </a:rPr>
              <a:t>為取得日。</a:t>
            </a:r>
            <a:endParaRPr lang="en-US" altLang="zh-TW" sz="2800"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案例說明：甲</a:t>
            </a:r>
            <a:r>
              <a:rPr lang="en-US" altLang="zh-TW" dirty="0">
                <a:latin typeface="標楷體" panose="03000509000000000000" pitchFamily="65" charset="-120"/>
                <a:ea typeface="標楷體" panose="03000509000000000000" pitchFamily="65" charset="-120"/>
              </a:rPr>
              <a:t>110</a:t>
            </a:r>
            <a:r>
              <a:rPr lang="zh-TW" altLang="en-US" dirty="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9</a:t>
            </a:r>
            <a:r>
              <a:rPr lang="zh-TW" altLang="en-US" dirty="0">
                <a:latin typeface="標楷體" panose="03000509000000000000" pitchFamily="65" charset="-120"/>
                <a:ea typeface="標楷體" panose="03000509000000000000" pitchFamily="65" charset="-120"/>
              </a:rPr>
              <a:t>月取得</a:t>
            </a: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建設公司</a:t>
            </a:r>
            <a:r>
              <a:rPr lang="en-US" altLang="zh-TW" dirty="0">
                <a:latin typeface="標楷體" panose="03000509000000000000" pitchFamily="65" charset="-120"/>
                <a:ea typeface="標楷體" panose="03000509000000000000" pitchFamily="65" charset="-120"/>
              </a:rPr>
              <a:t>60%</a:t>
            </a:r>
            <a:r>
              <a:rPr lang="zh-TW" altLang="en-US" dirty="0">
                <a:latin typeface="標楷體" panose="03000509000000000000" pitchFamily="65" charset="-120"/>
                <a:ea typeface="標楷體" panose="03000509000000000000" pitchFamily="65" charset="-120"/>
              </a:rPr>
              <a:t>股權，</a:t>
            </a: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公司淨值有</a:t>
            </a:r>
            <a:r>
              <a:rPr lang="en-US" altLang="zh-TW" dirty="0">
                <a:latin typeface="標楷體" panose="03000509000000000000" pitchFamily="65" charset="-120"/>
                <a:ea typeface="標楷體" panose="03000509000000000000" pitchFamily="65" charset="-120"/>
              </a:rPr>
              <a:t>80%</a:t>
            </a:r>
            <a:r>
              <a:rPr lang="zh-TW" altLang="en-US" dirty="0">
                <a:latin typeface="標楷體" panose="03000509000000000000" pitchFamily="65" charset="-120"/>
                <a:ea typeface="標楷體" panose="03000509000000000000" pitchFamily="65" charset="-120"/>
              </a:rPr>
              <a:t>為土地與建案，但占</a:t>
            </a:r>
            <a:r>
              <a:rPr lang="en-US" altLang="zh-TW" dirty="0">
                <a:latin typeface="標楷體" panose="03000509000000000000" pitchFamily="65" charset="-120"/>
                <a:ea typeface="標楷體" panose="03000509000000000000" pitchFamily="65" charset="-120"/>
              </a:rPr>
              <a:t>60%</a:t>
            </a:r>
            <a:r>
              <a:rPr lang="zh-TW" altLang="en-US" dirty="0">
                <a:latin typeface="標楷體" panose="03000509000000000000" pitchFamily="65" charset="-120"/>
                <a:ea typeface="標楷體" panose="03000509000000000000" pitchFamily="65" charset="-120"/>
              </a:rPr>
              <a:t>的土地是在</a:t>
            </a:r>
            <a:r>
              <a:rPr lang="en-US" altLang="zh-TW" dirty="0">
                <a:latin typeface="標楷體" panose="03000509000000000000" pitchFamily="65" charset="-120"/>
                <a:ea typeface="標楷體" panose="03000509000000000000" pitchFamily="65" charset="-120"/>
              </a:rPr>
              <a:t>105</a:t>
            </a:r>
            <a:r>
              <a:rPr lang="zh-TW" altLang="en-US" dirty="0">
                <a:latin typeface="標楷體" panose="03000509000000000000" pitchFamily="65" charset="-120"/>
                <a:ea typeface="標楷體" panose="03000509000000000000" pitchFamily="65" charset="-120"/>
              </a:rPr>
              <a:t>年之前取得。甲在</a:t>
            </a:r>
            <a:r>
              <a:rPr lang="en-US" altLang="zh-TW" dirty="0">
                <a:latin typeface="標楷體" panose="03000509000000000000" pitchFamily="65" charset="-120"/>
                <a:ea typeface="標楷體" panose="03000509000000000000" pitchFamily="65" charset="-120"/>
              </a:rPr>
              <a:t>111</a:t>
            </a:r>
            <a:r>
              <a:rPr lang="zh-TW" altLang="en-US" dirty="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10</a:t>
            </a:r>
            <a:r>
              <a:rPr lang="zh-TW" altLang="en-US" dirty="0">
                <a:latin typeface="標楷體" panose="03000509000000000000" pitchFamily="65" charset="-120"/>
                <a:ea typeface="標楷體" panose="03000509000000000000" pitchFamily="65" charset="-120"/>
              </a:rPr>
              <a:t>月出售該</a:t>
            </a:r>
            <a:r>
              <a:rPr lang="en-US" altLang="zh-TW" dirty="0">
                <a:latin typeface="標楷體" panose="03000509000000000000" pitchFamily="65" charset="-120"/>
                <a:ea typeface="標楷體" panose="03000509000000000000" pitchFamily="65" charset="-120"/>
              </a:rPr>
              <a:t>60%</a:t>
            </a:r>
            <a:r>
              <a:rPr lang="zh-TW" altLang="en-US" dirty="0">
                <a:latin typeface="標楷體" panose="03000509000000000000" pitchFamily="65" charset="-120"/>
                <a:ea typeface="標楷體" panose="03000509000000000000" pitchFamily="65" charset="-120"/>
              </a:rPr>
              <a:t>股權－</a:t>
            </a:r>
            <a:r>
              <a:rPr lang="en-US" altLang="zh-TW" dirty="0">
                <a:latin typeface="標楷體" panose="03000509000000000000" pitchFamily="65" charset="-120"/>
                <a:ea typeface="標楷體" panose="03000509000000000000" pitchFamily="65" charset="-120"/>
              </a:rPr>
              <a:t>&gt;</a:t>
            </a:r>
            <a:r>
              <a:rPr lang="zh-TW" altLang="en-US" dirty="0">
                <a:latin typeface="標楷體" panose="03000509000000000000" pitchFamily="65" charset="-120"/>
                <a:ea typeface="標楷體" panose="03000509000000000000" pitchFamily="65" charset="-120"/>
              </a:rPr>
              <a:t>適用房地合一稅</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視同房地持有不到兩年，處分股份利得課徵</a:t>
            </a:r>
            <a:r>
              <a:rPr lang="en-US" altLang="zh-TW" dirty="0">
                <a:latin typeface="標楷體" panose="03000509000000000000" pitchFamily="65" charset="-120"/>
                <a:ea typeface="標楷體" panose="03000509000000000000" pitchFamily="65" charset="-120"/>
              </a:rPr>
              <a:t>45%</a:t>
            </a:r>
            <a:r>
              <a:rPr lang="zh-TW" altLang="en-US" dirty="0">
                <a:latin typeface="標楷體" panose="03000509000000000000" pitchFamily="65" charset="-120"/>
                <a:ea typeface="標楷體" panose="03000509000000000000" pitchFamily="65" charset="-120"/>
              </a:rPr>
              <a:t>。</a:t>
            </a: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6</a:t>
            </a:fld>
            <a:endParaRPr lang="zh-TW" altLang="en-US"/>
          </a:p>
        </p:txBody>
      </p:sp>
    </p:spTree>
    <p:extLst>
      <p:ext uri="{BB962C8B-B14F-4D97-AF65-F5344CB8AC3E}">
        <p14:creationId xmlns:p14="http://schemas.microsoft.com/office/powerpoint/2010/main" val="136574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股份取得日視為房地取得日的案例</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rmAutofit/>
          </a:bodyPr>
          <a:lstStyle/>
          <a:p>
            <a:r>
              <a:rPr lang="zh-TW" altLang="en-US" sz="2600" dirty="0">
                <a:latin typeface="標楷體" panose="03000509000000000000" pitchFamily="65" charset="-120"/>
                <a:ea typeface="標楷體" panose="03000509000000000000" pitchFamily="65" charset="-120"/>
              </a:rPr>
              <a:t>甲</a:t>
            </a:r>
            <a:r>
              <a:rPr lang="en-US" altLang="zh-TW" sz="2600" dirty="0">
                <a:latin typeface="標楷體" panose="03000509000000000000" pitchFamily="65" charset="-120"/>
                <a:ea typeface="標楷體" panose="03000509000000000000" pitchFamily="65" charset="-120"/>
              </a:rPr>
              <a:t>110</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9</a:t>
            </a:r>
            <a:r>
              <a:rPr lang="zh-TW" altLang="en-US" sz="2600" dirty="0">
                <a:latin typeface="標楷體" panose="03000509000000000000" pitchFamily="65" charset="-120"/>
                <a:ea typeface="標楷體" panose="03000509000000000000" pitchFamily="65" charset="-120"/>
              </a:rPr>
              <a:t>月取得</a:t>
            </a:r>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建設公司</a:t>
            </a:r>
            <a:r>
              <a:rPr lang="en-US" altLang="zh-TW" sz="2600"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股權，</a:t>
            </a:r>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公司淨值有</a:t>
            </a:r>
            <a:r>
              <a:rPr lang="en-US" altLang="zh-TW" sz="2600" dirty="0">
                <a:latin typeface="標楷體" panose="03000509000000000000" pitchFamily="65" charset="-120"/>
                <a:ea typeface="標楷體" panose="03000509000000000000" pitchFamily="65" charset="-120"/>
              </a:rPr>
              <a:t>80%</a:t>
            </a:r>
            <a:r>
              <a:rPr lang="zh-TW" altLang="en-US" sz="2600" dirty="0">
                <a:latin typeface="標楷體" panose="03000509000000000000" pitchFamily="65" charset="-120"/>
                <a:ea typeface="標楷體" panose="03000509000000000000" pitchFamily="65" charset="-120"/>
              </a:rPr>
              <a:t>為土地與建案，但占</a:t>
            </a:r>
            <a:r>
              <a:rPr lang="en-US" altLang="zh-TW" sz="2600"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的土地是在</a:t>
            </a:r>
            <a:r>
              <a:rPr lang="en-US" altLang="zh-TW" sz="2600" dirty="0">
                <a:latin typeface="標楷體" panose="03000509000000000000" pitchFamily="65" charset="-120"/>
                <a:ea typeface="標楷體" panose="03000509000000000000" pitchFamily="65" charset="-120"/>
              </a:rPr>
              <a:t>105</a:t>
            </a:r>
            <a:r>
              <a:rPr lang="zh-TW" altLang="en-US" sz="2600" dirty="0">
                <a:latin typeface="標楷體" panose="03000509000000000000" pitchFamily="65" charset="-120"/>
                <a:ea typeface="標楷體" panose="03000509000000000000" pitchFamily="65" charset="-120"/>
              </a:rPr>
              <a:t>年之前取得。</a:t>
            </a:r>
            <a:endParaRPr lang="en-US" altLang="zh-TW" sz="2600" dirty="0">
              <a:latin typeface="標楷體" panose="03000509000000000000" pitchFamily="65" charset="-120"/>
              <a:ea typeface="標楷體" panose="03000509000000000000" pitchFamily="65" charset="-120"/>
            </a:endParaRPr>
          </a:p>
          <a:p>
            <a:r>
              <a:rPr lang="zh-TW" altLang="en-US" sz="2600" dirty="0">
                <a:latin typeface="標楷體" panose="03000509000000000000" pitchFamily="65" charset="-120"/>
                <a:ea typeface="標楷體" panose="03000509000000000000" pitchFamily="65" charset="-120"/>
              </a:rPr>
              <a:t>甲在</a:t>
            </a:r>
            <a:r>
              <a:rPr lang="en-US" altLang="zh-TW" sz="2600" dirty="0">
                <a:latin typeface="標楷體" panose="03000509000000000000" pitchFamily="65" charset="-120"/>
                <a:ea typeface="標楷體" panose="03000509000000000000" pitchFamily="65" charset="-120"/>
              </a:rPr>
              <a:t>111</a:t>
            </a:r>
            <a:r>
              <a:rPr lang="zh-TW" altLang="en-US" sz="2600" dirty="0">
                <a:latin typeface="標楷體" panose="03000509000000000000" pitchFamily="65" charset="-120"/>
                <a:ea typeface="標楷體" panose="03000509000000000000" pitchFamily="65" charset="-120"/>
              </a:rPr>
              <a:t>年</a:t>
            </a:r>
            <a:r>
              <a:rPr lang="en-US" altLang="zh-TW" sz="2600" dirty="0">
                <a:latin typeface="標楷體" panose="03000509000000000000" pitchFamily="65" charset="-120"/>
                <a:ea typeface="標楷體" panose="03000509000000000000" pitchFamily="65" charset="-120"/>
              </a:rPr>
              <a:t>10</a:t>
            </a:r>
            <a:r>
              <a:rPr lang="zh-TW" altLang="en-US" sz="2600" dirty="0">
                <a:latin typeface="標楷體" panose="03000509000000000000" pitchFamily="65" charset="-120"/>
                <a:ea typeface="標楷體" panose="03000509000000000000" pitchFamily="65" charset="-120"/>
              </a:rPr>
              <a:t>月出售該</a:t>
            </a:r>
            <a:r>
              <a:rPr lang="en-US" altLang="zh-TW" sz="2600"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股權－</a:t>
            </a:r>
            <a:r>
              <a:rPr lang="en-US" altLang="zh-TW" sz="2600" dirty="0">
                <a:latin typeface="標楷體" panose="03000509000000000000" pitchFamily="65" charset="-120"/>
                <a:ea typeface="標楷體" panose="03000509000000000000" pitchFamily="65" charset="-120"/>
              </a:rPr>
              <a:t>&gt;</a:t>
            </a:r>
            <a:r>
              <a:rPr lang="zh-TW" altLang="en-US" sz="2600" dirty="0">
                <a:latin typeface="標楷體" panose="03000509000000000000" pitchFamily="65" charset="-120"/>
                <a:ea typeface="標楷體" panose="03000509000000000000" pitchFamily="65" charset="-120"/>
              </a:rPr>
              <a:t>適用房地合一稅</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視同房地持有不到兩年，處分股份利得課徵</a:t>
            </a:r>
            <a:r>
              <a:rPr lang="en-US" altLang="zh-TW" sz="2600" dirty="0">
                <a:latin typeface="標楷體" panose="03000509000000000000" pitchFamily="65" charset="-120"/>
                <a:ea typeface="標楷體" panose="03000509000000000000" pitchFamily="65" charset="-120"/>
              </a:rPr>
              <a:t>45%</a:t>
            </a:r>
            <a:r>
              <a:rPr lang="zh-TW" altLang="en-US" sz="2600" dirty="0">
                <a:latin typeface="標楷體" panose="03000509000000000000" pitchFamily="65" charset="-120"/>
                <a:ea typeface="標楷體" panose="03000509000000000000" pitchFamily="65" charset="-120"/>
              </a:rPr>
              <a:t>。</a:t>
            </a:r>
            <a:endParaRPr lang="en-US" altLang="zh-TW" sz="2600" dirty="0">
              <a:latin typeface="標楷體" panose="03000509000000000000" pitchFamily="65" charset="-120"/>
              <a:ea typeface="標楷體" panose="03000509000000000000" pitchFamily="65" charset="-120"/>
            </a:endParaRPr>
          </a:p>
          <a:p>
            <a:r>
              <a:rPr lang="zh-TW" altLang="en-US" sz="2600" dirty="0">
                <a:latin typeface="標楷體" panose="03000509000000000000" pitchFamily="65" charset="-120"/>
                <a:ea typeface="標楷體" panose="03000509000000000000" pitchFamily="65" charset="-120"/>
              </a:rPr>
              <a:t>辦法的疑義：</a:t>
            </a:r>
            <a:endParaRPr lang="en-US" altLang="zh-TW" sz="2600" dirty="0">
              <a:latin typeface="標楷體" panose="03000509000000000000" pitchFamily="65" charset="-120"/>
              <a:ea typeface="標楷體" panose="03000509000000000000" pitchFamily="65" charset="-120"/>
            </a:endParaRPr>
          </a:p>
          <a:p>
            <a:pPr lvl="1"/>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建設公司主要的土地是在</a:t>
            </a:r>
            <a:r>
              <a:rPr lang="en-US" altLang="zh-TW" sz="2600" dirty="0">
                <a:latin typeface="標楷體" panose="03000509000000000000" pitchFamily="65" charset="-120"/>
                <a:ea typeface="標楷體" panose="03000509000000000000" pitchFamily="65" charset="-120"/>
              </a:rPr>
              <a:t>105</a:t>
            </a:r>
            <a:r>
              <a:rPr lang="zh-TW" altLang="en-US" sz="2600" dirty="0">
                <a:latin typeface="標楷體" panose="03000509000000000000" pitchFamily="65" charset="-120"/>
                <a:ea typeface="標楷體" panose="03000509000000000000" pitchFamily="65" charset="-120"/>
              </a:rPr>
              <a:t>年取得，如果</a:t>
            </a:r>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公司自己賣地，不適用房地合一稅。</a:t>
            </a:r>
            <a:endParaRPr lang="en-US" altLang="zh-TW" sz="2600" dirty="0">
              <a:latin typeface="標楷體" panose="03000509000000000000" pitchFamily="65" charset="-120"/>
              <a:ea typeface="標楷體" panose="03000509000000000000" pitchFamily="65" charset="-120"/>
            </a:endParaRPr>
          </a:p>
          <a:p>
            <a:pPr lvl="1"/>
            <a:r>
              <a:rPr lang="zh-TW" altLang="en-US" sz="2600" dirty="0">
                <a:latin typeface="標楷體" panose="03000509000000000000" pitchFamily="65" charset="-120"/>
                <a:ea typeface="標楷體" panose="03000509000000000000" pitchFamily="65" charset="-120"/>
              </a:rPr>
              <a:t>甲之房地取得日</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股份取得日，代表辦法認定甲透過取得</a:t>
            </a:r>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建設公司</a:t>
            </a:r>
            <a:r>
              <a:rPr lang="en-US" altLang="zh-TW" sz="2600"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股權的方式，間接取得了房地，因此以股份取得日作為起算持有期間。</a:t>
            </a:r>
            <a:endParaRPr lang="en-US" altLang="zh-TW" sz="2600" dirty="0">
              <a:latin typeface="標楷體" panose="03000509000000000000" pitchFamily="65" charset="-120"/>
              <a:ea typeface="標楷體" panose="03000509000000000000" pitchFamily="65" charset="-120"/>
            </a:endParaRPr>
          </a:p>
          <a:p>
            <a:pPr lvl="1"/>
            <a:r>
              <a:rPr lang="zh-TW" altLang="en-US" sz="2600" dirty="0">
                <a:latin typeface="標楷體" panose="03000509000000000000" pitchFamily="65" charset="-120"/>
                <a:ea typeface="標楷體" panose="03000509000000000000" pitchFamily="65" charset="-120"/>
              </a:rPr>
              <a:t>辦法規定是否溯及既往至</a:t>
            </a:r>
            <a:r>
              <a:rPr lang="en-US" altLang="zh-TW" sz="2600" dirty="0">
                <a:latin typeface="標楷體" panose="03000509000000000000" pitchFamily="65" charset="-120"/>
                <a:ea typeface="標楷體" panose="03000509000000000000" pitchFamily="65" charset="-120"/>
              </a:rPr>
              <a:t>105</a:t>
            </a:r>
            <a:r>
              <a:rPr lang="zh-TW" altLang="en-US" sz="2600" dirty="0">
                <a:latin typeface="標楷體" panose="03000509000000000000" pitchFamily="65" charset="-120"/>
                <a:ea typeface="標楷體" panose="03000509000000000000" pitchFamily="65" charset="-120"/>
              </a:rPr>
              <a:t>年前取得之不動產課稅？</a:t>
            </a:r>
            <a:endParaRPr lang="en-US" altLang="zh-TW" sz="2600" dirty="0">
              <a:latin typeface="標楷體" panose="03000509000000000000" pitchFamily="65" charset="-120"/>
              <a:ea typeface="標楷體" panose="03000509000000000000" pitchFamily="65" charset="-120"/>
            </a:endParaRPr>
          </a:p>
          <a:p>
            <a:pPr marL="457200" lvl="1" indent="0">
              <a:buNone/>
            </a:pPr>
            <a:endParaRPr lang="zh-TW" altLang="en-US" sz="26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7</a:t>
            </a:fld>
            <a:endParaRPr lang="zh-TW" altLang="en-US"/>
          </a:p>
        </p:txBody>
      </p:sp>
    </p:spTree>
    <p:extLst>
      <p:ext uri="{BB962C8B-B14F-4D97-AF65-F5344CB8AC3E}">
        <p14:creationId xmlns:p14="http://schemas.microsoft.com/office/powerpoint/2010/main" val="167845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直接或間接持有超過</a:t>
            </a:r>
            <a:r>
              <a:rPr lang="en-US" altLang="zh-TW" dirty="0">
                <a:latin typeface="標楷體" panose="03000509000000000000" pitchFamily="65" charset="-120"/>
                <a:ea typeface="標楷體" panose="03000509000000000000" pitchFamily="65" charset="-120"/>
              </a:rPr>
              <a:t>50%</a:t>
            </a:r>
            <a:r>
              <a:rPr lang="zh-TW" altLang="en-US" dirty="0">
                <a:latin typeface="標楷體" panose="03000509000000000000" pitchFamily="65" charset="-120"/>
                <a:ea typeface="標楷體" panose="03000509000000000000" pitchFamily="65" charset="-120"/>
              </a:rPr>
              <a:t>標的公司股權</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dirty="0">
                <a:latin typeface="標楷體" panose="03000509000000000000" pitchFamily="65" charset="-120"/>
                <a:ea typeface="標楷體" panose="03000509000000000000" pitchFamily="65" charset="-120"/>
              </a:rPr>
              <a:t>直接持有：以自己之名義持有。</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間接持有：</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辦法並未規定。</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實際個案可能會包括借名持有、最近親屬持有，以及參考不合常規移轉訂價查核準則、有價證券發行人編製財報準則之關係人定義。</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舉證責任應在稽徵機關。</a:t>
            </a:r>
            <a:endParaRPr lang="en-US" altLang="zh-TW" sz="2800" dirty="0">
              <a:latin typeface="標楷體" panose="03000509000000000000" pitchFamily="65" charset="-120"/>
              <a:ea typeface="標楷體" panose="03000509000000000000" pitchFamily="65" charset="-120"/>
            </a:endParaRPr>
          </a:p>
          <a:p>
            <a:r>
              <a:rPr lang="en-US" altLang="zh-TW" dirty="0">
                <a:latin typeface="標楷體" panose="03000509000000000000" pitchFamily="65" charset="-120"/>
                <a:ea typeface="標楷體" panose="03000509000000000000" pitchFamily="65" charset="-120"/>
              </a:rPr>
              <a:t>EX</a:t>
            </a:r>
            <a:r>
              <a:rPr lang="zh-TW" altLang="en-US" dirty="0">
                <a:latin typeface="標楷體" panose="03000509000000000000" pitchFamily="65" charset="-120"/>
                <a:ea typeface="標楷體" panose="03000509000000000000" pitchFamily="65" charset="-120"/>
              </a:rPr>
              <a:t>：關係企業及其董事、監察人與經理人。其他公司或機構與發行人之董事長或總經理為同一人，或具有配偶或二親等以內關係。</a:t>
            </a:r>
            <a:endParaRPr lang="en-US" altLang="zh-TW" dirty="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8</a:t>
            </a:fld>
            <a:endParaRPr lang="zh-TW" altLang="en-US"/>
          </a:p>
        </p:txBody>
      </p:sp>
    </p:spTree>
    <p:extLst>
      <p:ext uri="{BB962C8B-B14F-4D97-AF65-F5344CB8AC3E}">
        <p14:creationId xmlns:p14="http://schemas.microsoft.com/office/powerpoint/2010/main" val="67813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DC14C0-BD8D-497E-9449-C25E8C14E9B8}"/>
              </a:ext>
            </a:extLst>
          </p:cNvPr>
          <p:cNvSpPr>
            <a:spLocks noGrp="1"/>
          </p:cNvSpPr>
          <p:nvPr>
            <p:ph type="title"/>
          </p:nvPr>
        </p:nvSpPr>
        <p:spPr>
          <a:xfrm>
            <a:off x="550605" y="365126"/>
            <a:ext cx="11130117" cy="1119546"/>
          </a:xfrm>
        </p:spPr>
        <p:txBody>
          <a:bodyPr>
            <a:normAutofit/>
          </a:bodyPr>
          <a:lstStyle/>
          <a:p>
            <a:r>
              <a:rPr lang="zh-TW" altLang="en-US" dirty="0">
                <a:latin typeface="標楷體" panose="03000509000000000000" pitchFamily="65" charset="-120"/>
                <a:ea typeface="標楷體" panose="03000509000000000000" pitchFamily="65" charset="-120"/>
              </a:rPr>
              <a:t>直接或間接持有超過</a:t>
            </a:r>
            <a:r>
              <a:rPr lang="en-US" altLang="zh-TW" dirty="0">
                <a:latin typeface="標楷體" panose="03000509000000000000" pitchFamily="65" charset="-120"/>
                <a:ea typeface="標楷體" panose="03000509000000000000" pitchFamily="65" charset="-120"/>
              </a:rPr>
              <a:t>50%</a:t>
            </a:r>
            <a:r>
              <a:rPr lang="zh-TW" altLang="en-US" dirty="0">
                <a:latin typeface="標楷體" panose="03000509000000000000" pitchFamily="65" charset="-120"/>
                <a:ea typeface="標楷體" panose="03000509000000000000" pitchFamily="65" charset="-120"/>
              </a:rPr>
              <a:t>標的公司股權</a:t>
            </a:r>
          </a:p>
        </p:txBody>
      </p:sp>
      <p:sp>
        <p:nvSpPr>
          <p:cNvPr id="3" name="內容版面配置區 2">
            <a:extLst>
              <a:ext uri="{FF2B5EF4-FFF2-40B4-BE49-F238E27FC236}">
                <a16:creationId xmlns:a16="http://schemas.microsoft.com/office/drawing/2014/main" id="{DC2C1AF5-81FD-41F5-BE94-D42C6658C8D7}"/>
              </a:ext>
            </a:extLst>
          </p:cNvPr>
          <p:cNvSpPr>
            <a:spLocks noGrp="1"/>
          </p:cNvSpPr>
          <p:nvPr>
            <p:ph idx="1"/>
          </p:nvPr>
        </p:nvSpPr>
        <p:spPr>
          <a:xfrm>
            <a:off x="838200" y="1592826"/>
            <a:ext cx="10515600" cy="5128649"/>
          </a:xfrm>
        </p:spPr>
        <p:txBody>
          <a:bodyPr>
            <a:noAutofit/>
          </a:bodyPr>
          <a:lstStyle/>
          <a:p>
            <a:r>
              <a:rPr lang="zh-TW" altLang="en-US" dirty="0">
                <a:latin typeface="標楷體" panose="03000509000000000000" pitchFamily="65" charset="-120"/>
                <a:ea typeface="標楷體" panose="03000509000000000000" pitchFamily="65" charset="-120"/>
              </a:rPr>
              <a:t>持有超過</a:t>
            </a:r>
            <a:r>
              <a:rPr lang="en-US" altLang="zh-TW" dirty="0">
                <a:latin typeface="標楷體" panose="03000509000000000000" pitchFamily="65" charset="-120"/>
                <a:ea typeface="標楷體" panose="03000509000000000000" pitchFamily="65" charset="-120"/>
              </a:rPr>
              <a:t>50%</a:t>
            </a:r>
            <a:r>
              <a:rPr lang="zh-TW" altLang="en-US" dirty="0">
                <a:latin typeface="標楷體" panose="03000509000000000000" pitchFamily="65" charset="-120"/>
                <a:ea typeface="標楷體" panose="03000509000000000000" pitchFamily="65" charset="-120"/>
              </a:rPr>
              <a:t>之認定</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辦法第</a:t>
            </a:r>
            <a:r>
              <a:rPr lang="en-US" altLang="zh-TW" dirty="0">
                <a:latin typeface="標楷體" panose="03000509000000000000" pitchFamily="65" charset="-120"/>
                <a:ea typeface="標楷體" panose="03000509000000000000" pitchFamily="65" charset="-120"/>
              </a:rPr>
              <a:t>6</a:t>
            </a:r>
            <a:r>
              <a:rPr lang="zh-TW" altLang="en-US" dirty="0">
                <a:latin typeface="標楷體" panose="03000509000000000000" pitchFamily="65" charset="-120"/>
                <a:ea typeface="標楷體" panose="03000509000000000000" pitchFamily="65" charset="-120"/>
              </a:rPr>
              <a:t>條第</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款</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以其</a:t>
            </a:r>
            <a:r>
              <a:rPr lang="zh-TW" altLang="en-US" sz="2800" b="1" u="sng" dirty="0">
                <a:latin typeface="標楷體" panose="03000509000000000000" pitchFamily="65" charset="-120"/>
                <a:ea typeface="標楷體" panose="03000509000000000000" pitchFamily="65" charset="-120"/>
              </a:rPr>
              <a:t>交易日起算前一年內任一日直接或間接持有</a:t>
            </a:r>
            <a:r>
              <a:rPr lang="zh-TW" altLang="en-US" sz="2800" dirty="0">
                <a:latin typeface="標楷體" panose="03000509000000000000" pitchFamily="65" charset="-120"/>
                <a:ea typeface="標楷體" panose="03000509000000000000" pitchFamily="65" charset="-120"/>
              </a:rPr>
              <a:t>該國內外營利事業之股份或資本額，超過其已發行股份總數或資本總額百分之五十認定。</a:t>
            </a:r>
            <a:endParaRPr lang="en-US" altLang="zh-TW" sz="2800"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交易日起算前一年之期間末日在一百十年六月三十日以前者，以一百十年七月一日為期間末日。</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控制力判斷不會追溯至</a:t>
            </a:r>
            <a:r>
              <a:rPr lang="en-US" altLang="zh-TW" sz="2800" dirty="0">
                <a:latin typeface="標楷體" panose="03000509000000000000" pitchFamily="65" charset="-120"/>
                <a:ea typeface="標楷體" panose="03000509000000000000" pitchFamily="65" charset="-120"/>
              </a:rPr>
              <a:t>110/7/1</a:t>
            </a:r>
            <a:r>
              <a:rPr lang="zh-TW" altLang="en-US" sz="2800" dirty="0">
                <a:latin typeface="標楷體" panose="03000509000000000000" pitchFamily="65" charset="-120"/>
                <a:ea typeface="標楷體" panose="03000509000000000000" pitchFamily="65" charset="-120"/>
              </a:rPr>
              <a:t>之前的交易，</a:t>
            </a:r>
            <a:r>
              <a:rPr lang="en-US" altLang="zh-TW" sz="2800" dirty="0">
                <a:latin typeface="標楷體" panose="03000509000000000000" pitchFamily="65" charset="-120"/>
                <a:ea typeface="標楷體" panose="03000509000000000000" pitchFamily="65" charset="-120"/>
              </a:rPr>
              <a:t>110/7/1</a:t>
            </a:r>
            <a:r>
              <a:rPr lang="zh-TW" altLang="en-US" sz="2800" dirty="0">
                <a:latin typeface="標楷體" panose="03000509000000000000" pitchFamily="65" charset="-120"/>
                <a:ea typeface="標楷體" panose="03000509000000000000" pitchFamily="65" charset="-120"/>
              </a:rPr>
              <a:t>之後的股權交易才需要判斷控制力</a:t>
            </a:r>
            <a:r>
              <a:rPr lang="en-US" altLang="zh-TW" sz="2800" dirty="0">
                <a:latin typeface="標楷體" panose="03000509000000000000" pitchFamily="65" charset="-120"/>
                <a:ea typeface="標楷體" panose="03000509000000000000" pitchFamily="65" charset="-120"/>
              </a:rPr>
              <a:t>&gt;50%)</a:t>
            </a:r>
          </a:p>
          <a:p>
            <a:r>
              <a:rPr lang="zh-TW" altLang="en-US" dirty="0">
                <a:latin typeface="標楷體" panose="03000509000000000000" pitchFamily="65" charset="-120"/>
                <a:ea typeface="標楷體" panose="03000509000000000000" pitchFamily="65" charset="-120"/>
              </a:rPr>
              <a:t>釋例：甲在</a:t>
            </a:r>
            <a:r>
              <a:rPr lang="en-US" altLang="zh-TW" dirty="0">
                <a:latin typeface="標楷體" panose="03000509000000000000" pitchFamily="65" charset="-120"/>
                <a:ea typeface="標楷體" panose="03000509000000000000" pitchFamily="65" charset="-120"/>
              </a:rPr>
              <a:t>111</a:t>
            </a:r>
            <a:r>
              <a:rPr lang="zh-TW" altLang="en-US" dirty="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月</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日出售其持有</a:t>
            </a: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公司股權，往前追溯至</a:t>
            </a:r>
            <a:r>
              <a:rPr lang="en-US" altLang="zh-TW" dirty="0">
                <a:latin typeface="標楷體" panose="03000509000000000000" pitchFamily="65" charset="-120"/>
                <a:ea typeface="標楷體" panose="03000509000000000000" pitchFamily="65" charset="-120"/>
              </a:rPr>
              <a:t>110</a:t>
            </a:r>
            <a:r>
              <a:rPr lang="zh-TW" altLang="en-US" dirty="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月</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日，此段期間甲直接或間接持有</a:t>
            </a: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公司股權</a:t>
            </a:r>
            <a:r>
              <a:rPr lang="en-US" altLang="zh-TW" dirty="0">
                <a:latin typeface="標楷體" panose="03000509000000000000" pitchFamily="65" charset="-120"/>
                <a:ea typeface="標楷體" panose="03000509000000000000" pitchFamily="65" charset="-120"/>
              </a:rPr>
              <a:t>&gt;50%</a:t>
            </a:r>
            <a:r>
              <a:rPr lang="zh-TW" altLang="en-US" dirty="0">
                <a:latin typeface="標楷體" panose="03000509000000000000" pitchFamily="65" charset="-120"/>
                <a:ea typeface="標楷體" panose="03000509000000000000" pitchFamily="65" charset="-120"/>
              </a:rPr>
              <a:t>的話，</a:t>
            </a:r>
            <a:r>
              <a:rPr lang="en-US" altLang="zh-TW" dirty="0">
                <a:latin typeface="標楷體" panose="03000509000000000000" pitchFamily="65" charset="-120"/>
                <a:ea typeface="標楷體" panose="03000509000000000000" pitchFamily="65" charset="-120"/>
              </a:rPr>
              <a:t>11/3/1</a:t>
            </a:r>
            <a:r>
              <a:rPr lang="zh-TW" altLang="en-US" dirty="0">
                <a:latin typeface="標楷體" panose="03000509000000000000" pitchFamily="65" charset="-120"/>
                <a:ea typeface="標楷體" panose="03000509000000000000" pitchFamily="65" charset="-120"/>
              </a:rPr>
              <a:t>的股權出售適用房地合一稅。</a:t>
            </a:r>
          </a:p>
        </p:txBody>
      </p:sp>
      <p:sp>
        <p:nvSpPr>
          <p:cNvPr id="4" name="投影片編號版面配置區 3">
            <a:extLst>
              <a:ext uri="{FF2B5EF4-FFF2-40B4-BE49-F238E27FC236}">
                <a16:creationId xmlns:a16="http://schemas.microsoft.com/office/drawing/2014/main" id="{C3B12111-F77C-4058-A4BF-16DE561140BF}"/>
              </a:ext>
            </a:extLst>
          </p:cNvPr>
          <p:cNvSpPr>
            <a:spLocks noGrp="1"/>
          </p:cNvSpPr>
          <p:nvPr>
            <p:ph type="sldNum" sz="quarter" idx="12"/>
          </p:nvPr>
        </p:nvSpPr>
        <p:spPr/>
        <p:txBody>
          <a:bodyPr/>
          <a:lstStyle/>
          <a:p>
            <a:fld id="{40FE9F4A-B5D6-4DF2-87DE-F8A056753C87}" type="slidenum">
              <a:rPr lang="zh-TW" altLang="en-US" smtClean="0"/>
              <a:t>9</a:t>
            </a:fld>
            <a:endParaRPr lang="zh-TW" altLang="en-US"/>
          </a:p>
        </p:txBody>
      </p:sp>
    </p:spTree>
    <p:extLst>
      <p:ext uri="{BB962C8B-B14F-4D97-AF65-F5344CB8AC3E}">
        <p14:creationId xmlns:p14="http://schemas.microsoft.com/office/powerpoint/2010/main" val="106794268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2512</Words>
  <Application>Microsoft Office PowerPoint</Application>
  <PresentationFormat>寬螢幕</PresentationFormat>
  <Paragraphs>153</Paragraphs>
  <Slides>21</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21</vt:i4>
      </vt:variant>
    </vt:vector>
  </HeadingPairs>
  <TitlesOfParts>
    <vt:vector size="27" baseType="lpstr">
      <vt:lpstr>標楷體</vt:lpstr>
      <vt:lpstr>Arial</vt:lpstr>
      <vt:lpstr>Calibri</vt:lpstr>
      <vt:lpstr>Calibri Light</vt:lpstr>
      <vt:lpstr>Times New Roman</vt:lpstr>
      <vt:lpstr>Office 佈景主題</vt:lpstr>
      <vt:lpstr>2021-稅務實例研析系列-4  『房地合一的特定股權交易 之細節規定與案例分析』 </vt:lpstr>
      <vt:lpstr>講習大綱</vt:lpstr>
      <vt:lpstr>房地合一課徵所得稅之所得稅法課稅規定</vt:lpstr>
      <vt:lpstr>特定股權課徵房地合一稅的三要件</vt:lpstr>
      <vt:lpstr>辦法關於特定股權課稅發生時點</vt:lpstr>
      <vt:lpstr>房地取得日(持有期間的起算日)－母法未定，辦法以股份取得日視為房地取得日</vt:lpstr>
      <vt:lpstr>股份取得日視為房地取得日的案例</vt:lpstr>
      <vt:lpstr>直接或間接持有超過50%標的公司股權</vt:lpstr>
      <vt:lpstr>直接或間接持有超過50%標的公司股權</vt:lpstr>
      <vt:lpstr>特定股權持有期間計算－先進先出法</vt:lpstr>
      <vt:lpstr>公司淨值與特定股權之計算基準－會計師財簽為準</vt:lpstr>
      <vt:lpstr>申報特定股權應檢附文件</vt:lpstr>
      <vt:lpstr>假設案例分析1：房產閉鎖公司之股權交易</vt:lpstr>
      <vt:lpstr>假設案例分析2：家族公司閒置廠房之處分</vt:lpstr>
      <vt:lpstr>假設案例分析2：家族公司閒置廠房之處分</vt:lpstr>
      <vt:lpstr>假設案例分析3：外資來台買豪宅之境外持股處分</vt:lpstr>
      <vt:lpstr>不明外資透過專案公司買入台北豪宅</vt:lpstr>
      <vt:lpstr>不明外資透過新加坡專案公司買入台北豪宅 背後可能的持股架構</vt:lpstr>
      <vt:lpstr>假設案例分析3：外資來台買豪宅之境外持股處分</vt:lpstr>
      <vt:lpstr>假設案例分析3：外資來台買豪宅之境外持股處分</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『租稅規劃如何避免失敗與實例研析  講師：黃士洲副教授</dc:title>
  <dc:creator>Stefan</dc:creator>
  <cp:lastModifiedBy>Stefan Huang</cp:lastModifiedBy>
  <cp:revision>107</cp:revision>
  <cp:lastPrinted>2021-09-24T15:12:20Z</cp:lastPrinted>
  <dcterms:created xsi:type="dcterms:W3CDTF">2021-07-27T02:42:51Z</dcterms:created>
  <dcterms:modified xsi:type="dcterms:W3CDTF">2021-11-25T02:51:00Z</dcterms:modified>
</cp:coreProperties>
</file>