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7303A6D-0AAF-6D42-1006-DEECB108714E}"/>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1A3A5C67-3955-8D69-1670-5D476100E7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554B1F73-16E3-9FE0-8AB1-69A22C6E10C2}"/>
              </a:ext>
            </a:extLst>
          </p:cNvPr>
          <p:cNvSpPr>
            <a:spLocks noGrp="1"/>
          </p:cNvSpPr>
          <p:nvPr>
            <p:ph type="dt" sz="half" idx="10"/>
          </p:nvPr>
        </p:nvSpPr>
        <p:spPr/>
        <p:txBody>
          <a:bodyPr/>
          <a:lstStyle/>
          <a:p>
            <a:fld id="{D0D28403-ABB7-406A-B05C-FAB3E03733D7}" type="datetimeFigureOut">
              <a:rPr lang="zh-TW" altLang="en-US" smtClean="0"/>
              <a:t>2023/9/22</a:t>
            </a:fld>
            <a:endParaRPr lang="zh-TW" altLang="en-US"/>
          </a:p>
        </p:txBody>
      </p:sp>
      <p:sp>
        <p:nvSpPr>
          <p:cNvPr id="5" name="頁尾版面配置區 4">
            <a:extLst>
              <a:ext uri="{FF2B5EF4-FFF2-40B4-BE49-F238E27FC236}">
                <a16:creationId xmlns:a16="http://schemas.microsoft.com/office/drawing/2014/main" id="{6F03DC10-E6B8-401E-C7E4-8D062B6462BC}"/>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C4AA847-0FA3-20AD-D185-D93ED3691FFF}"/>
              </a:ext>
            </a:extLst>
          </p:cNvPr>
          <p:cNvSpPr>
            <a:spLocks noGrp="1"/>
          </p:cNvSpPr>
          <p:nvPr>
            <p:ph type="sldNum" sz="quarter" idx="12"/>
          </p:nvPr>
        </p:nvSpPr>
        <p:spPr/>
        <p:txBody>
          <a:bodyPr/>
          <a:lstStyle/>
          <a:p>
            <a:fld id="{8D9166A8-D37F-477E-A16B-8F7361251C16}" type="slidenum">
              <a:rPr lang="zh-TW" altLang="en-US" smtClean="0"/>
              <a:t>‹#›</a:t>
            </a:fld>
            <a:endParaRPr lang="zh-TW" altLang="en-US"/>
          </a:p>
        </p:txBody>
      </p:sp>
    </p:spTree>
    <p:extLst>
      <p:ext uri="{BB962C8B-B14F-4D97-AF65-F5344CB8AC3E}">
        <p14:creationId xmlns:p14="http://schemas.microsoft.com/office/powerpoint/2010/main" val="10931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542ED01-5A80-19A0-C716-9F24C4341257}"/>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7DC1B3EC-D81C-7A82-488C-1114B500996D}"/>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9DDE14E-10F9-C233-72ED-414102AE291A}"/>
              </a:ext>
            </a:extLst>
          </p:cNvPr>
          <p:cNvSpPr>
            <a:spLocks noGrp="1"/>
          </p:cNvSpPr>
          <p:nvPr>
            <p:ph type="dt" sz="half" idx="10"/>
          </p:nvPr>
        </p:nvSpPr>
        <p:spPr/>
        <p:txBody>
          <a:bodyPr/>
          <a:lstStyle/>
          <a:p>
            <a:fld id="{D0D28403-ABB7-406A-B05C-FAB3E03733D7}" type="datetimeFigureOut">
              <a:rPr lang="zh-TW" altLang="en-US" smtClean="0"/>
              <a:t>2023/9/22</a:t>
            </a:fld>
            <a:endParaRPr lang="zh-TW" altLang="en-US"/>
          </a:p>
        </p:txBody>
      </p:sp>
      <p:sp>
        <p:nvSpPr>
          <p:cNvPr id="5" name="頁尾版面配置區 4">
            <a:extLst>
              <a:ext uri="{FF2B5EF4-FFF2-40B4-BE49-F238E27FC236}">
                <a16:creationId xmlns:a16="http://schemas.microsoft.com/office/drawing/2014/main" id="{20A664A2-0680-119A-C50F-1976375BF43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16803E73-8A3A-79BA-8102-5E1960210E6B}"/>
              </a:ext>
            </a:extLst>
          </p:cNvPr>
          <p:cNvSpPr>
            <a:spLocks noGrp="1"/>
          </p:cNvSpPr>
          <p:nvPr>
            <p:ph type="sldNum" sz="quarter" idx="12"/>
          </p:nvPr>
        </p:nvSpPr>
        <p:spPr/>
        <p:txBody>
          <a:bodyPr/>
          <a:lstStyle/>
          <a:p>
            <a:fld id="{8D9166A8-D37F-477E-A16B-8F7361251C16}" type="slidenum">
              <a:rPr lang="zh-TW" altLang="en-US" smtClean="0"/>
              <a:t>‹#›</a:t>
            </a:fld>
            <a:endParaRPr lang="zh-TW" altLang="en-US"/>
          </a:p>
        </p:txBody>
      </p:sp>
    </p:spTree>
    <p:extLst>
      <p:ext uri="{BB962C8B-B14F-4D97-AF65-F5344CB8AC3E}">
        <p14:creationId xmlns:p14="http://schemas.microsoft.com/office/powerpoint/2010/main" val="1712963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9F2D333A-809A-AF85-87FD-9781E052DD65}"/>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1D78C1A3-7D4B-9776-D95A-E1349D14DCFA}"/>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C3922F5-DC60-C55A-0F48-C28BFEB2DE68}"/>
              </a:ext>
            </a:extLst>
          </p:cNvPr>
          <p:cNvSpPr>
            <a:spLocks noGrp="1"/>
          </p:cNvSpPr>
          <p:nvPr>
            <p:ph type="dt" sz="half" idx="10"/>
          </p:nvPr>
        </p:nvSpPr>
        <p:spPr/>
        <p:txBody>
          <a:bodyPr/>
          <a:lstStyle/>
          <a:p>
            <a:fld id="{D0D28403-ABB7-406A-B05C-FAB3E03733D7}" type="datetimeFigureOut">
              <a:rPr lang="zh-TW" altLang="en-US" smtClean="0"/>
              <a:t>2023/9/22</a:t>
            </a:fld>
            <a:endParaRPr lang="zh-TW" altLang="en-US"/>
          </a:p>
        </p:txBody>
      </p:sp>
      <p:sp>
        <p:nvSpPr>
          <p:cNvPr id="5" name="頁尾版面配置區 4">
            <a:extLst>
              <a:ext uri="{FF2B5EF4-FFF2-40B4-BE49-F238E27FC236}">
                <a16:creationId xmlns:a16="http://schemas.microsoft.com/office/drawing/2014/main" id="{5BE77055-4506-86B1-F9CB-4F660DF7F2B6}"/>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D6E8FB4-FB07-86E7-B3E7-B8FF2188A823}"/>
              </a:ext>
            </a:extLst>
          </p:cNvPr>
          <p:cNvSpPr>
            <a:spLocks noGrp="1"/>
          </p:cNvSpPr>
          <p:nvPr>
            <p:ph type="sldNum" sz="quarter" idx="12"/>
          </p:nvPr>
        </p:nvSpPr>
        <p:spPr/>
        <p:txBody>
          <a:bodyPr/>
          <a:lstStyle/>
          <a:p>
            <a:fld id="{8D9166A8-D37F-477E-A16B-8F7361251C16}" type="slidenum">
              <a:rPr lang="zh-TW" altLang="en-US" smtClean="0"/>
              <a:t>‹#›</a:t>
            </a:fld>
            <a:endParaRPr lang="zh-TW" altLang="en-US"/>
          </a:p>
        </p:txBody>
      </p:sp>
    </p:spTree>
    <p:extLst>
      <p:ext uri="{BB962C8B-B14F-4D97-AF65-F5344CB8AC3E}">
        <p14:creationId xmlns:p14="http://schemas.microsoft.com/office/powerpoint/2010/main" val="1086327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C68A456-A99D-2B0B-ED4A-5EF9E59CDD22}"/>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CCF0719D-FA34-B3F3-3FF6-4EB337231D6E}"/>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4FB23F5-0BFD-2A31-A9A2-337B8F894E9B}"/>
              </a:ext>
            </a:extLst>
          </p:cNvPr>
          <p:cNvSpPr>
            <a:spLocks noGrp="1"/>
          </p:cNvSpPr>
          <p:nvPr>
            <p:ph type="dt" sz="half" idx="10"/>
          </p:nvPr>
        </p:nvSpPr>
        <p:spPr/>
        <p:txBody>
          <a:bodyPr/>
          <a:lstStyle/>
          <a:p>
            <a:fld id="{D0D28403-ABB7-406A-B05C-FAB3E03733D7}" type="datetimeFigureOut">
              <a:rPr lang="zh-TW" altLang="en-US" smtClean="0"/>
              <a:t>2023/9/22</a:t>
            </a:fld>
            <a:endParaRPr lang="zh-TW" altLang="en-US"/>
          </a:p>
        </p:txBody>
      </p:sp>
      <p:sp>
        <p:nvSpPr>
          <p:cNvPr id="5" name="頁尾版面配置區 4">
            <a:extLst>
              <a:ext uri="{FF2B5EF4-FFF2-40B4-BE49-F238E27FC236}">
                <a16:creationId xmlns:a16="http://schemas.microsoft.com/office/drawing/2014/main" id="{F7DEC6DA-EDD4-CC76-F46B-F9422EEEA36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D408C193-B562-DD1A-2CF8-6E7D56725E5B}"/>
              </a:ext>
            </a:extLst>
          </p:cNvPr>
          <p:cNvSpPr>
            <a:spLocks noGrp="1"/>
          </p:cNvSpPr>
          <p:nvPr>
            <p:ph type="sldNum" sz="quarter" idx="12"/>
          </p:nvPr>
        </p:nvSpPr>
        <p:spPr/>
        <p:txBody>
          <a:bodyPr/>
          <a:lstStyle/>
          <a:p>
            <a:fld id="{8D9166A8-D37F-477E-A16B-8F7361251C16}" type="slidenum">
              <a:rPr lang="zh-TW" altLang="en-US" smtClean="0"/>
              <a:t>‹#›</a:t>
            </a:fld>
            <a:endParaRPr lang="zh-TW" altLang="en-US"/>
          </a:p>
        </p:txBody>
      </p:sp>
    </p:spTree>
    <p:extLst>
      <p:ext uri="{BB962C8B-B14F-4D97-AF65-F5344CB8AC3E}">
        <p14:creationId xmlns:p14="http://schemas.microsoft.com/office/powerpoint/2010/main" val="22538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B8B8F84-6249-91D5-05E5-E190283ACF7D}"/>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15C03C8B-853F-A934-B7D3-C75E3084D9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0811D12D-EDA7-9712-1F50-2E8C78B5984E}"/>
              </a:ext>
            </a:extLst>
          </p:cNvPr>
          <p:cNvSpPr>
            <a:spLocks noGrp="1"/>
          </p:cNvSpPr>
          <p:nvPr>
            <p:ph type="dt" sz="half" idx="10"/>
          </p:nvPr>
        </p:nvSpPr>
        <p:spPr/>
        <p:txBody>
          <a:bodyPr/>
          <a:lstStyle/>
          <a:p>
            <a:fld id="{D0D28403-ABB7-406A-B05C-FAB3E03733D7}" type="datetimeFigureOut">
              <a:rPr lang="zh-TW" altLang="en-US" smtClean="0"/>
              <a:t>2023/9/22</a:t>
            </a:fld>
            <a:endParaRPr lang="zh-TW" altLang="en-US"/>
          </a:p>
        </p:txBody>
      </p:sp>
      <p:sp>
        <p:nvSpPr>
          <p:cNvPr id="5" name="頁尾版面配置區 4">
            <a:extLst>
              <a:ext uri="{FF2B5EF4-FFF2-40B4-BE49-F238E27FC236}">
                <a16:creationId xmlns:a16="http://schemas.microsoft.com/office/drawing/2014/main" id="{81F21E09-0B6F-B34E-BC9A-65E84506173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9548164-6390-5A53-61AA-8C59DBDDF107}"/>
              </a:ext>
            </a:extLst>
          </p:cNvPr>
          <p:cNvSpPr>
            <a:spLocks noGrp="1"/>
          </p:cNvSpPr>
          <p:nvPr>
            <p:ph type="sldNum" sz="quarter" idx="12"/>
          </p:nvPr>
        </p:nvSpPr>
        <p:spPr/>
        <p:txBody>
          <a:bodyPr/>
          <a:lstStyle/>
          <a:p>
            <a:fld id="{8D9166A8-D37F-477E-A16B-8F7361251C16}" type="slidenum">
              <a:rPr lang="zh-TW" altLang="en-US" smtClean="0"/>
              <a:t>‹#›</a:t>
            </a:fld>
            <a:endParaRPr lang="zh-TW" altLang="en-US"/>
          </a:p>
        </p:txBody>
      </p:sp>
    </p:spTree>
    <p:extLst>
      <p:ext uri="{BB962C8B-B14F-4D97-AF65-F5344CB8AC3E}">
        <p14:creationId xmlns:p14="http://schemas.microsoft.com/office/powerpoint/2010/main" val="3037061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538CF03-24AB-62F9-2247-5AF2DF73D2DA}"/>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EB71A499-6E37-BBC1-E495-7F8700AD63EC}"/>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9BA29531-467E-E9FF-D855-07B68C70C0B0}"/>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93237087-023C-D954-5244-538FE7E2D918}"/>
              </a:ext>
            </a:extLst>
          </p:cNvPr>
          <p:cNvSpPr>
            <a:spLocks noGrp="1"/>
          </p:cNvSpPr>
          <p:nvPr>
            <p:ph type="dt" sz="half" idx="10"/>
          </p:nvPr>
        </p:nvSpPr>
        <p:spPr/>
        <p:txBody>
          <a:bodyPr/>
          <a:lstStyle/>
          <a:p>
            <a:fld id="{D0D28403-ABB7-406A-B05C-FAB3E03733D7}" type="datetimeFigureOut">
              <a:rPr lang="zh-TW" altLang="en-US" smtClean="0"/>
              <a:t>2023/9/22</a:t>
            </a:fld>
            <a:endParaRPr lang="zh-TW" altLang="en-US"/>
          </a:p>
        </p:txBody>
      </p:sp>
      <p:sp>
        <p:nvSpPr>
          <p:cNvPr id="6" name="頁尾版面配置區 5">
            <a:extLst>
              <a:ext uri="{FF2B5EF4-FFF2-40B4-BE49-F238E27FC236}">
                <a16:creationId xmlns:a16="http://schemas.microsoft.com/office/drawing/2014/main" id="{709A40C3-6C8B-7AF6-5494-91555A7CFE8C}"/>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9D980F14-5D73-2BD3-7055-8244F9C5B3C4}"/>
              </a:ext>
            </a:extLst>
          </p:cNvPr>
          <p:cNvSpPr>
            <a:spLocks noGrp="1"/>
          </p:cNvSpPr>
          <p:nvPr>
            <p:ph type="sldNum" sz="quarter" idx="12"/>
          </p:nvPr>
        </p:nvSpPr>
        <p:spPr/>
        <p:txBody>
          <a:bodyPr/>
          <a:lstStyle/>
          <a:p>
            <a:fld id="{8D9166A8-D37F-477E-A16B-8F7361251C16}" type="slidenum">
              <a:rPr lang="zh-TW" altLang="en-US" smtClean="0"/>
              <a:t>‹#›</a:t>
            </a:fld>
            <a:endParaRPr lang="zh-TW" altLang="en-US"/>
          </a:p>
        </p:txBody>
      </p:sp>
    </p:spTree>
    <p:extLst>
      <p:ext uri="{BB962C8B-B14F-4D97-AF65-F5344CB8AC3E}">
        <p14:creationId xmlns:p14="http://schemas.microsoft.com/office/powerpoint/2010/main" val="386375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CFD0AAB-D087-3924-86DD-5A02B85702AE}"/>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6C644181-50AC-D6C7-AA4F-5F0E809862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EFA84C6C-3667-44C9-1217-E3AC769105F3}"/>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8B1BA5DB-132D-EFC2-7163-FF211D6490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ADBA2BF6-F321-ED66-2A33-7E264DD6EF0F}"/>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72A676A5-C027-3AAF-5CD1-4F6113149644}"/>
              </a:ext>
            </a:extLst>
          </p:cNvPr>
          <p:cNvSpPr>
            <a:spLocks noGrp="1"/>
          </p:cNvSpPr>
          <p:nvPr>
            <p:ph type="dt" sz="half" idx="10"/>
          </p:nvPr>
        </p:nvSpPr>
        <p:spPr/>
        <p:txBody>
          <a:bodyPr/>
          <a:lstStyle/>
          <a:p>
            <a:fld id="{D0D28403-ABB7-406A-B05C-FAB3E03733D7}" type="datetimeFigureOut">
              <a:rPr lang="zh-TW" altLang="en-US" smtClean="0"/>
              <a:t>2023/9/22</a:t>
            </a:fld>
            <a:endParaRPr lang="zh-TW" altLang="en-US"/>
          </a:p>
        </p:txBody>
      </p:sp>
      <p:sp>
        <p:nvSpPr>
          <p:cNvPr id="8" name="頁尾版面配置區 7">
            <a:extLst>
              <a:ext uri="{FF2B5EF4-FFF2-40B4-BE49-F238E27FC236}">
                <a16:creationId xmlns:a16="http://schemas.microsoft.com/office/drawing/2014/main" id="{13B72F3A-4D9C-06CB-821F-22AE6C611CEC}"/>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5E48C919-A48E-A8A8-A598-041E8CF2858F}"/>
              </a:ext>
            </a:extLst>
          </p:cNvPr>
          <p:cNvSpPr>
            <a:spLocks noGrp="1"/>
          </p:cNvSpPr>
          <p:nvPr>
            <p:ph type="sldNum" sz="quarter" idx="12"/>
          </p:nvPr>
        </p:nvSpPr>
        <p:spPr/>
        <p:txBody>
          <a:bodyPr/>
          <a:lstStyle/>
          <a:p>
            <a:fld id="{8D9166A8-D37F-477E-A16B-8F7361251C16}" type="slidenum">
              <a:rPr lang="zh-TW" altLang="en-US" smtClean="0"/>
              <a:t>‹#›</a:t>
            </a:fld>
            <a:endParaRPr lang="zh-TW" altLang="en-US"/>
          </a:p>
        </p:txBody>
      </p:sp>
    </p:spTree>
    <p:extLst>
      <p:ext uri="{BB962C8B-B14F-4D97-AF65-F5344CB8AC3E}">
        <p14:creationId xmlns:p14="http://schemas.microsoft.com/office/powerpoint/2010/main" val="2193530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E5147A0-D97E-3D27-9B73-5C03EB22FC5F}"/>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9C3925C6-2137-A55E-F9CF-CFB24BBA5557}"/>
              </a:ext>
            </a:extLst>
          </p:cNvPr>
          <p:cNvSpPr>
            <a:spLocks noGrp="1"/>
          </p:cNvSpPr>
          <p:nvPr>
            <p:ph type="dt" sz="half" idx="10"/>
          </p:nvPr>
        </p:nvSpPr>
        <p:spPr/>
        <p:txBody>
          <a:bodyPr/>
          <a:lstStyle/>
          <a:p>
            <a:fld id="{D0D28403-ABB7-406A-B05C-FAB3E03733D7}" type="datetimeFigureOut">
              <a:rPr lang="zh-TW" altLang="en-US" smtClean="0"/>
              <a:t>2023/9/22</a:t>
            </a:fld>
            <a:endParaRPr lang="zh-TW" altLang="en-US"/>
          </a:p>
        </p:txBody>
      </p:sp>
      <p:sp>
        <p:nvSpPr>
          <p:cNvPr id="4" name="頁尾版面配置區 3">
            <a:extLst>
              <a:ext uri="{FF2B5EF4-FFF2-40B4-BE49-F238E27FC236}">
                <a16:creationId xmlns:a16="http://schemas.microsoft.com/office/drawing/2014/main" id="{70144573-4FAB-E160-2AC4-F0A44BE30743}"/>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0475B2D4-78F8-6342-8EC9-196A8D44CEF4}"/>
              </a:ext>
            </a:extLst>
          </p:cNvPr>
          <p:cNvSpPr>
            <a:spLocks noGrp="1"/>
          </p:cNvSpPr>
          <p:nvPr>
            <p:ph type="sldNum" sz="quarter" idx="12"/>
          </p:nvPr>
        </p:nvSpPr>
        <p:spPr/>
        <p:txBody>
          <a:bodyPr/>
          <a:lstStyle/>
          <a:p>
            <a:fld id="{8D9166A8-D37F-477E-A16B-8F7361251C16}" type="slidenum">
              <a:rPr lang="zh-TW" altLang="en-US" smtClean="0"/>
              <a:t>‹#›</a:t>
            </a:fld>
            <a:endParaRPr lang="zh-TW" altLang="en-US"/>
          </a:p>
        </p:txBody>
      </p:sp>
    </p:spTree>
    <p:extLst>
      <p:ext uri="{BB962C8B-B14F-4D97-AF65-F5344CB8AC3E}">
        <p14:creationId xmlns:p14="http://schemas.microsoft.com/office/powerpoint/2010/main" val="1780621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A39FA2DA-AE88-A138-8652-EB522F8A7482}"/>
              </a:ext>
            </a:extLst>
          </p:cNvPr>
          <p:cNvSpPr>
            <a:spLocks noGrp="1"/>
          </p:cNvSpPr>
          <p:nvPr>
            <p:ph type="dt" sz="half" idx="10"/>
          </p:nvPr>
        </p:nvSpPr>
        <p:spPr/>
        <p:txBody>
          <a:bodyPr/>
          <a:lstStyle/>
          <a:p>
            <a:fld id="{D0D28403-ABB7-406A-B05C-FAB3E03733D7}" type="datetimeFigureOut">
              <a:rPr lang="zh-TW" altLang="en-US" smtClean="0"/>
              <a:t>2023/9/22</a:t>
            </a:fld>
            <a:endParaRPr lang="zh-TW" altLang="en-US"/>
          </a:p>
        </p:txBody>
      </p:sp>
      <p:sp>
        <p:nvSpPr>
          <p:cNvPr id="3" name="頁尾版面配置區 2">
            <a:extLst>
              <a:ext uri="{FF2B5EF4-FFF2-40B4-BE49-F238E27FC236}">
                <a16:creationId xmlns:a16="http://schemas.microsoft.com/office/drawing/2014/main" id="{52FD65E6-AA5F-18E4-4490-E01A20E33CBE}"/>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EC3F6A78-416F-2888-C98A-491EB0ABF137}"/>
              </a:ext>
            </a:extLst>
          </p:cNvPr>
          <p:cNvSpPr>
            <a:spLocks noGrp="1"/>
          </p:cNvSpPr>
          <p:nvPr>
            <p:ph type="sldNum" sz="quarter" idx="12"/>
          </p:nvPr>
        </p:nvSpPr>
        <p:spPr/>
        <p:txBody>
          <a:bodyPr/>
          <a:lstStyle/>
          <a:p>
            <a:fld id="{8D9166A8-D37F-477E-A16B-8F7361251C16}" type="slidenum">
              <a:rPr lang="zh-TW" altLang="en-US" smtClean="0"/>
              <a:t>‹#›</a:t>
            </a:fld>
            <a:endParaRPr lang="zh-TW" altLang="en-US"/>
          </a:p>
        </p:txBody>
      </p:sp>
    </p:spTree>
    <p:extLst>
      <p:ext uri="{BB962C8B-B14F-4D97-AF65-F5344CB8AC3E}">
        <p14:creationId xmlns:p14="http://schemas.microsoft.com/office/powerpoint/2010/main" val="2723071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2C037CC-005E-88E2-40C7-F7B8C581B43D}"/>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21B08E92-066D-9F4E-1C08-B4F9C2EFA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698E2DED-9C39-CA5E-C9ED-C0780A1DC9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BC8CA5CD-0221-E151-3763-CCCCAA999744}"/>
              </a:ext>
            </a:extLst>
          </p:cNvPr>
          <p:cNvSpPr>
            <a:spLocks noGrp="1"/>
          </p:cNvSpPr>
          <p:nvPr>
            <p:ph type="dt" sz="half" idx="10"/>
          </p:nvPr>
        </p:nvSpPr>
        <p:spPr/>
        <p:txBody>
          <a:bodyPr/>
          <a:lstStyle/>
          <a:p>
            <a:fld id="{D0D28403-ABB7-406A-B05C-FAB3E03733D7}" type="datetimeFigureOut">
              <a:rPr lang="zh-TW" altLang="en-US" smtClean="0"/>
              <a:t>2023/9/22</a:t>
            </a:fld>
            <a:endParaRPr lang="zh-TW" altLang="en-US"/>
          </a:p>
        </p:txBody>
      </p:sp>
      <p:sp>
        <p:nvSpPr>
          <p:cNvPr id="6" name="頁尾版面配置區 5">
            <a:extLst>
              <a:ext uri="{FF2B5EF4-FFF2-40B4-BE49-F238E27FC236}">
                <a16:creationId xmlns:a16="http://schemas.microsoft.com/office/drawing/2014/main" id="{9EF2B925-4923-BB67-791E-C0C8F9F14467}"/>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125E7419-95BB-13FE-EDAE-54CC0DFC9B6E}"/>
              </a:ext>
            </a:extLst>
          </p:cNvPr>
          <p:cNvSpPr>
            <a:spLocks noGrp="1"/>
          </p:cNvSpPr>
          <p:nvPr>
            <p:ph type="sldNum" sz="quarter" idx="12"/>
          </p:nvPr>
        </p:nvSpPr>
        <p:spPr/>
        <p:txBody>
          <a:bodyPr/>
          <a:lstStyle/>
          <a:p>
            <a:fld id="{8D9166A8-D37F-477E-A16B-8F7361251C16}" type="slidenum">
              <a:rPr lang="zh-TW" altLang="en-US" smtClean="0"/>
              <a:t>‹#›</a:t>
            </a:fld>
            <a:endParaRPr lang="zh-TW" altLang="en-US"/>
          </a:p>
        </p:txBody>
      </p:sp>
    </p:spTree>
    <p:extLst>
      <p:ext uri="{BB962C8B-B14F-4D97-AF65-F5344CB8AC3E}">
        <p14:creationId xmlns:p14="http://schemas.microsoft.com/office/powerpoint/2010/main" val="2611420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846349B-B661-1A78-55C0-FF97BE84D328}"/>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0D7B4578-F4D8-FCD1-1F36-58BACDEF9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CB456936-8D3E-B4BC-46D5-32E81DEADE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A0DDA628-46E8-4DD6-937C-5EF33B775F10}"/>
              </a:ext>
            </a:extLst>
          </p:cNvPr>
          <p:cNvSpPr>
            <a:spLocks noGrp="1"/>
          </p:cNvSpPr>
          <p:nvPr>
            <p:ph type="dt" sz="half" idx="10"/>
          </p:nvPr>
        </p:nvSpPr>
        <p:spPr/>
        <p:txBody>
          <a:bodyPr/>
          <a:lstStyle/>
          <a:p>
            <a:fld id="{D0D28403-ABB7-406A-B05C-FAB3E03733D7}" type="datetimeFigureOut">
              <a:rPr lang="zh-TW" altLang="en-US" smtClean="0"/>
              <a:t>2023/9/22</a:t>
            </a:fld>
            <a:endParaRPr lang="zh-TW" altLang="en-US"/>
          </a:p>
        </p:txBody>
      </p:sp>
      <p:sp>
        <p:nvSpPr>
          <p:cNvPr id="6" name="頁尾版面配置區 5">
            <a:extLst>
              <a:ext uri="{FF2B5EF4-FFF2-40B4-BE49-F238E27FC236}">
                <a16:creationId xmlns:a16="http://schemas.microsoft.com/office/drawing/2014/main" id="{E670E174-A268-032C-3136-43EA348A10AD}"/>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D8985C85-1FE8-B50C-E947-93217C1CE7C9}"/>
              </a:ext>
            </a:extLst>
          </p:cNvPr>
          <p:cNvSpPr>
            <a:spLocks noGrp="1"/>
          </p:cNvSpPr>
          <p:nvPr>
            <p:ph type="sldNum" sz="quarter" idx="12"/>
          </p:nvPr>
        </p:nvSpPr>
        <p:spPr/>
        <p:txBody>
          <a:bodyPr/>
          <a:lstStyle/>
          <a:p>
            <a:fld id="{8D9166A8-D37F-477E-A16B-8F7361251C16}" type="slidenum">
              <a:rPr lang="zh-TW" altLang="en-US" smtClean="0"/>
              <a:t>‹#›</a:t>
            </a:fld>
            <a:endParaRPr lang="zh-TW" altLang="en-US"/>
          </a:p>
        </p:txBody>
      </p:sp>
    </p:spTree>
    <p:extLst>
      <p:ext uri="{BB962C8B-B14F-4D97-AF65-F5344CB8AC3E}">
        <p14:creationId xmlns:p14="http://schemas.microsoft.com/office/powerpoint/2010/main" val="592711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300E3BF-F737-FFDC-8FA1-6C055A4B19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49DB1278-0304-D394-B370-FBDE44CD94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19716EC-12C3-7A0D-E787-3791DB4C8B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D28403-ABB7-406A-B05C-FAB3E03733D7}" type="datetimeFigureOut">
              <a:rPr lang="zh-TW" altLang="en-US" smtClean="0"/>
              <a:t>2023/9/22</a:t>
            </a:fld>
            <a:endParaRPr lang="zh-TW" altLang="en-US"/>
          </a:p>
        </p:txBody>
      </p:sp>
      <p:sp>
        <p:nvSpPr>
          <p:cNvPr id="5" name="頁尾版面配置區 4">
            <a:extLst>
              <a:ext uri="{FF2B5EF4-FFF2-40B4-BE49-F238E27FC236}">
                <a16:creationId xmlns:a16="http://schemas.microsoft.com/office/drawing/2014/main" id="{10587566-3787-255C-4123-52A4F8082E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7FE25CD9-0CC9-DA18-F95A-AAFD556AC4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9166A8-D37F-477E-A16B-8F7361251C16}" type="slidenum">
              <a:rPr lang="zh-TW" altLang="en-US" smtClean="0"/>
              <a:t>‹#›</a:t>
            </a:fld>
            <a:endParaRPr lang="zh-TW" altLang="en-US"/>
          </a:p>
        </p:txBody>
      </p:sp>
    </p:spTree>
    <p:extLst>
      <p:ext uri="{BB962C8B-B14F-4D97-AF65-F5344CB8AC3E}">
        <p14:creationId xmlns:p14="http://schemas.microsoft.com/office/powerpoint/2010/main" val="1277314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udn.com/news/story/7243/735320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hinatimes.com/newspapers/20201124000228-260205?chdtv"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law.dot.gov.tw/law-ch/home.jsp?id=7&amp;parentpath=0&amp;mcustomize=newlaw_view.jsp&amp;dataserno=20180424016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2C128DB-8878-093F-7998-0864D692E0F6}"/>
              </a:ext>
            </a:extLst>
          </p:cNvPr>
          <p:cNvSpPr>
            <a:spLocks noGrp="1"/>
          </p:cNvSpPr>
          <p:nvPr>
            <p:ph type="ctrTitle"/>
          </p:nvPr>
        </p:nvSpPr>
        <p:spPr>
          <a:xfrm>
            <a:off x="1524000" y="552091"/>
            <a:ext cx="9144000" cy="3823264"/>
          </a:xfrm>
        </p:spPr>
        <p:txBody>
          <a:bodyPr>
            <a:normAutofit/>
          </a:bodyPr>
          <a:lstStyle/>
          <a:p>
            <a:r>
              <a:rPr lang="zh-TW" altLang="zh-TW" sz="4200" b="1" kern="50" dirty="0">
                <a:effectLst/>
                <a:latin typeface="Times New Roman" panose="02020603050405020304" pitchFamily="18" charset="0"/>
                <a:ea typeface="標楷體" panose="03000509000000000000" pitchFamily="65" charset="-120"/>
                <a:cs typeface="Times New Roman" panose="02020603050405020304" pitchFamily="18" charset="0"/>
              </a:rPr>
              <a:t>實質課稅與經濟觀察法實例觀察</a:t>
            </a:r>
            <a:br>
              <a:rPr lang="en-US" altLang="zh-TW" sz="4200" b="1" kern="50" dirty="0">
                <a:effectLst/>
                <a:latin typeface="Times New Roman" panose="02020603050405020304" pitchFamily="18" charset="0"/>
                <a:ea typeface="標楷體" panose="03000509000000000000" pitchFamily="65" charset="-120"/>
                <a:cs typeface="Times New Roman" panose="02020603050405020304" pitchFamily="18" charset="0"/>
              </a:rPr>
            </a:br>
            <a:r>
              <a:rPr lang="zh-TW" altLang="zh-TW" sz="4200" b="1" kern="50" dirty="0">
                <a:effectLst/>
                <a:latin typeface="Times New Roman" panose="02020603050405020304" pitchFamily="18" charset="0"/>
                <a:ea typeface="標楷體" panose="03000509000000000000" pitchFamily="65" charset="-120"/>
                <a:cs typeface="Times New Roman" panose="02020603050405020304" pitchFamily="18" charset="0"/>
              </a:rPr>
              <a:t>－讓與擔保與放棄認股權</a:t>
            </a:r>
            <a:br>
              <a:rPr lang="en-US" altLang="zh-TW" sz="4200" b="1" kern="50" dirty="0">
                <a:effectLst/>
                <a:latin typeface="Times New Roman" panose="02020603050405020304" pitchFamily="18" charset="0"/>
                <a:ea typeface="標楷體" panose="03000509000000000000" pitchFamily="65" charset="-120"/>
                <a:cs typeface="Times New Roman" panose="02020603050405020304" pitchFamily="18" charset="0"/>
              </a:rPr>
            </a:br>
            <a:br>
              <a:rPr lang="en-US" altLang="zh-TW" sz="4200" b="1" kern="50" dirty="0">
                <a:effectLst/>
                <a:latin typeface="Times New Roman" panose="02020603050405020304" pitchFamily="18" charset="0"/>
                <a:ea typeface="標楷體" panose="03000509000000000000" pitchFamily="65" charset="-120"/>
                <a:cs typeface="Times New Roman" panose="02020603050405020304" pitchFamily="18" charset="0"/>
              </a:rPr>
            </a:br>
            <a:r>
              <a:rPr lang="zh-TW" altLang="en-US" sz="3600" b="1" kern="50" dirty="0">
                <a:effectLst/>
                <a:latin typeface="Times New Roman" panose="02020603050405020304" pitchFamily="18" charset="0"/>
                <a:ea typeface="標楷體" panose="03000509000000000000" pitchFamily="65" charset="-120"/>
                <a:cs typeface="Times New Roman" panose="02020603050405020304" pitchFamily="18" charset="0"/>
              </a:rPr>
              <a:t>黃士洲副教授</a:t>
            </a:r>
            <a:br>
              <a:rPr lang="en-US" altLang="zh-TW" sz="3600" b="1" kern="50" dirty="0">
                <a:effectLst/>
                <a:latin typeface="Times New Roman" panose="02020603050405020304" pitchFamily="18" charset="0"/>
                <a:ea typeface="標楷體" panose="03000509000000000000" pitchFamily="65" charset="-120"/>
                <a:cs typeface="Times New Roman" panose="02020603050405020304" pitchFamily="18" charset="0"/>
              </a:rPr>
            </a:br>
            <a:endParaRPr lang="zh-TW" altLang="en-US" sz="3600" dirty="0"/>
          </a:p>
        </p:txBody>
      </p:sp>
      <p:sp>
        <p:nvSpPr>
          <p:cNvPr id="3" name="副標題 2">
            <a:extLst>
              <a:ext uri="{FF2B5EF4-FFF2-40B4-BE49-F238E27FC236}">
                <a16:creationId xmlns:a16="http://schemas.microsoft.com/office/drawing/2014/main" id="{F38A1998-5A6D-59AE-F909-B649F704EB6D}"/>
              </a:ext>
            </a:extLst>
          </p:cNvPr>
          <p:cNvSpPr>
            <a:spLocks noGrp="1"/>
          </p:cNvSpPr>
          <p:nvPr>
            <p:ph type="subTitle" idx="1"/>
          </p:nvPr>
        </p:nvSpPr>
        <p:spPr>
          <a:xfrm>
            <a:off x="2428568" y="4742580"/>
            <a:ext cx="9144000" cy="1655762"/>
          </a:xfrm>
        </p:spPr>
        <p:txBody>
          <a:bodyPr>
            <a:normAutofit/>
          </a:bodyPr>
          <a:lstStyle/>
          <a:p>
            <a:pPr algn="r"/>
            <a:r>
              <a:rPr lang="en-US" altLang="zh-TW" sz="3600" b="1" kern="50" dirty="0">
                <a:effectLst/>
                <a:latin typeface="Times New Roman" panose="02020603050405020304" pitchFamily="18" charset="0"/>
                <a:ea typeface="標楷體" panose="03000509000000000000" pitchFamily="65" charset="-120"/>
              </a:rPr>
              <a:t>2023</a:t>
            </a:r>
            <a:r>
              <a:rPr lang="zh-TW" altLang="zh-TW" sz="3600" b="1" kern="50" dirty="0">
                <a:effectLst/>
                <a:latin typeface="Times New Roman" panose="02020603050405020304" pitchFamily="18" charset="0"/>
                <a:ea typeface="標楷體" panose="03000509000000000000" pitchFamily="65" charset="-120"/>
              </a:rPr>
              <a:t>台日稅法問題與實務研究國際研討會</a:t>
            </a:r>
            <a:endParaRPr lang="zh-TW" altLang="zh-TW" sz="3600" kern="50" dirty="0">
              <a:effectLst/>
              <a:latin typeface="Times New Roman" panose="02020603050405020304" pitchFamily="18" charset="0"/>
              <a:ea typeface="新細明體" panose="02020500000000000000" pitchFamily="18" charset="-120"/>
            </a:endParaRPr>
          </a:p>
          <a:p>
            <a:pPr algn="r"/>
            <a:r>
              <a:rPr lang="en-US" altLang="zh-TW" sz="3600" dirty="0"/>
              <a:t>2023/9/22</a:t>
            </a:r>
          </a:p>
          <a:p>
            <a:pPr algn="r"/>
            <a:endParaRPr lang="zh-TW" altLang="en-US" sz="3600" dirty="0"/>
          </a:p>
        </p:txBody>
      </p:sp>
    </p:spTree>
    <p:extLst>
      <p:ext uri="{BB962C8B-B14F-4D97-AF65-F5344CB8AC3E}">
        <p14:creationId xmlns:p14="http://schemas.microsoft.com/office/powerpoint/2010/main" val="291626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A1A1760-F422-698F-81AF-92AB047D0DB8}"/>
              </a:ext>
            </a:extLst>
          </p:cNvPr>
          <p:cNvSpPr>
            <a:spLocks noGrp="1"/>
          </p:cNvSpPr>
          <p:nvPr>
            <p:ph type="title"/>
          </p:nvPr>
        </p:nvSpPr>
        <p:spPr/>
        <p:txBody>
          <a:bodyPr>
            <a:normAutofit/>
          </a:bodyPr>
          <a:lstStyle/>
          <a:p>
            <a:r>
              <a:rPr lang="zh-TW" altLang="en-US" sz="3600" dirty="0">
                <a:latin typeface="標楷體" panose="03000509000000000000" pitchFamily="65" charset="-120"/>
                <a:ea typeface="標楷體" panose="03000509000000000000" pitchFamily="65" charset="-120"/>
              </a:rPr>
              <a:t>稅法上的實質重於形式</a:t>
            </a:r>
            <a:r>
              <a:rPr lang="en-US" altLang="zh-TW" sz="3600" dirty="0">
                <a:latin typeface="標楷體" panose="03000509000000000000" pitchFamily="65" charset="-120"/>
                <a:ea typeface="標楷體" panose="03000509000000000000" pitchFamily="65" charset="-120"/>
              </a:rPr>
              <a:t>Substance over Form</a:t>
            </a:r>
            <a:endParaRPr lang="zh-TW" altLang="en-US" sz="3600" dirty="0">
              <a:latin typeface="標楷體" panose="03000509000000000000" pitchFamily="65" charset="-120"/>
              <a:ea typeface="標楷體" panose="03000509000000000000" pitchFamily="65" charset="-120"/>
            </a:endParaRPr>
          </a:p>
        </p:txBody>
      </p:sp>
      <p:sp>
        <p:nvSpPr>
          <p:cNvPr id="3" name="內容版面配置區 2">
            <a:extLst>
              <a:ext uri="{FF2B5EF4-FFF2-40B4-BE49-F238E27FC236}">
                <a16:creationId xmlns:a16="http://schemas.microsoft.com/office/drawing/2014/main" id="{DC373DFB-1CAD-07D7-0DE4-D2BC7BDC0D3A}"/>
              </a:ext>
            </a:extLst>
          </p:cNvPr>
          <p:cNvSpPr>
            <a:spLocks noGrp="1"/>
          </p:cNvSpPr>
          <p:nvPr>
            <p:ph idx="1"/>
          </p:nvPr>
        </p:nvSpPr>
        <p:spPr>
          <a:xfrm>
            <a:off x="838200" y="1825625"/>
            <a:ext cx="10515600" cy="4929136"/>
          </a:xfrm>
        </p:spPr>
        <p:txBody>
          <a:bodyPr>
            <a:normAutofit lnSpcReduction="10000"/>
          </a:bodyPr>
          <a:lstStyle/>
          <a:p>
            <a:r>
              <a:rPr lang="zh-TW" altLang="en-US" dirty="0">
                <a:latin typeface="標楷體" panose="03000509000000000000" pitchFamily="65" charset="-120"/>
                <a:ea typeface="標楷體" panose="03000509000000000000" pitchFamily="65" charset="-120"/>
              </a:rPr>
              <a:t>不應侷限於避稅行為的否認，本身就是</a:t>
            </a:r>
            <a:r>
              <a:rPr lang="zh-TW" altLang="en-US" b="1" u="sng" dirty="0">
                <a:latin typeface="標楷體" panose="03000509000000000000" pitchFamily="65" charset="-120"/>
                <a:ea typeface="標楷體" panose="03000509000000000000" pitchFamily="65" charset="-120"/>
              </a:rPr>
              <a:t>稅法的適用歷程－從解釋稅法的規範目的出發，其次隨著規範目的之指向，去選取與定性相關的經濟事實與效果，藉以涵攝法定課稅要件，最終得出稅法上徵免效果</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這樣的稅法適用歷程，有時須秉持：</a:t>
            </a:r>
            <a:endParaRPr lang="en-US" altLang="zh-TW"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「租稅法律主義之精神，依各該法律之立法目的，衡酌經濟上之意義及實質課稅之公平原則」</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納保法第</a:t>
            </a:r>
            <a:r>
              <a:rPr lang="en-US" altLang="zh-TW" dirty="0">
                <a:latin typeface="標楷體" panose="03000509000000000000" pitchFamily="65" charset="-120"/>
                <a:ea typeface="標楷體" panose="03000509000000000000" pitchFamily="65" charset="-120"/>
              </a:rPr>
              <a:t>7</a:t>
            </a:r>
            <a:r>
              <a:rPr lang="zh-TW" altLang="en-US" dirty="0">
                <a:latin typeface="標楷體" panose="03000509000000000000" pitchFamily="65" charset="-120"/>
                <a:ea typeface="標楷體" panose="03000509000000000000" pitchFamily="65" charset="-120"/>
              </a:rPr>
              <a:t>條第</a:t>
            </a:r>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項</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去解釋稅法的規範目的與要件內涵；</a:t>
            </a:r>
            <a:endParaRPr lang="en-US" altLang="zh-TW"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有時則需要「以實質經濟事實關係及其所生實質經濟利益之歸屬與享有為依據」</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第</a:t>
            </a:r>
            <a:r>
              <a:rPr lang="en-US" altLang="zh-TW" dirty="0">
                <a:latin typeface="標楷體" panose="03000509000000000000" pitchFamily="65" charset="-120"/>
                <a:ea typeface="標楷體" panose="03000509000000000000" pitchFamily="65" charset="-120"/>
              </a:rPr>
              <a:t>2</a:t>
            </a:r>
            <a:r>
              <a:rPr lang="zh-TW" altLang="en-US" dirty="0">
                <a:latin typeface="標楷體" panose="03000509000000000000" pitchFamily="65" charset="-120"/>
                <a:ea typeface="標楷體" panose="03000509000000000000" pitchFamily="65" charset="-120"/>
              </a:rPr>
              <a:t>項</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去作課稅要件的事實認定</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也是所謂的稅法上的「經濟觀察法」</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有時則要探求個案是否「違背稅法之立法目的，濫用法律形式，以非常規交易」</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第</a:t>
            </a:r>
            <a:r>
              <a:rPr lang="en-US" altLang="zh-TW" dirty="0">
                <a:latin typeface="標楷體" panose="03000509000000000000" pitchFamily="65" charset="-120"/>
                <a:ea typeface="標楷體" panose="03000509000000000000" pitchFamily="65" charset="-120"/>
              </a:rPr>
              <a:t>3</a:t>
            </a:r>
            <a:r>
              <a:rPr lang="zh-TW" altLang="en-US" dirty="0">
                <a:latin typeface="標楷體" panose="03000509000000000000" pitchFamily="65" charset="-120"/>
                <a:ea typeface="標楷體" panose="03000509000000000000" pitchFamily="65" charset="-120"/>
              </a:rPr>
              <a:t>項</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，藉此否認濫用法律行為得享有稅捐利益。</a:t>
            </a:r>
          </a:p>
        </p:txBody>
      </p:sp>
    </p:spTree>
    <p:extLst>
      <p:ext uri="{BB962C8B-B14F-4D97-AF65-F5344CB8AC3E}">
        <p14:creationId xmlns:p14="http://schemas.microsoft.com/office/powerpoint/2010/main" val="1213278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28E00FD-8CE3-E994-6CD4-1746EC410DEE}"/>
              </a:ext>
            </a:extLst>
          </p:cNvPr>
          <p:cNvSpPr>
            <a:spLocks noGrp="1"/>
          </p:cNvSpPr>
          <p:nvPr>
            <p:ph type="title"/>
          </p:nvPr>
        </p:nvSpPr>
        <p:spPr/>
        <p:txBody>
          <a:bodyPr/>
          <a:lstStyle/>
          <a:p>
            <a:r>
              <a:rPr lang="zh-TW" altLang="en-US" dirty="0">
                <a:latin typeface="標楷體" panose="03000509000000000000" pitchFamily="65" charset="-120"/>
                <a:ea typeface="標楷體" panose="03000509000000000000" pitchFamily="65" charset="-120"/>
              </a:rPr>
              <a:t>存貨融資借款的民事法「形式」與稅捐法「實質」</a:t>
            </a:r>
          </a:p>
        </p:txBody>
      </p:sp>
      <p:sp>
        <p:nvSpPr>
          <p:cNvPr id="3" name="內容版面配置區 2">
            <a:extLst>
              <a:ext uri="{FF2B5EF4-FFF2-40B4-BE49-F238E27FC236}">
                <a16:creationId xmlns:a16="http://schemas.microsoft.com/office/drawing/2014/main" id="{3EA7873E-1DBF-C9AD-34B9-B4DB1238626A}"/>
              </a:ext>
            </a:extLst>
          </p:cNvPr>
          <p:cNvSpPr>
            <a:spLocks noGrp="1"/>
          </p:cNvSpPr>
          <p:nvPr>
            <p:ph idx="1"/>
          </p:nvPr>
        </p:nvSpPr>
        <p:spPr>
          <a:xfrm>
            <a:off x="838200" y="1825624"/>
            <a:ext cx="10754032" cy="5243769"/>
          </a:xfrm>
        </p:spPr>
        <p:txBody>
          <a:bodyPr>
            <a:normAutofit/>
          </a:bodyPr>
          <a:lstStyle/>
          <a:p>
            <a:r>
              <a:rPr lang="zh-TW" altLang="en-US" dirty="0">
                <a:latin typeface="Arial" panose="020B0604020202020204" pitchFamily="34" charset="0"/>
                <a:ea typeface="標楷體" panose="03000509000000000000" pitchFamily="65" charset="-120"/>
                <a:cs typeface="Arial" panose="020B0604020202020204" pitchFamily="34" charset="0"/>
              </a:rPr>
              <a:t>案例事實經過</a:t>
            </a:r>
          </a:p>
          <a:p>
            <a:pPr lvl="1"/>
            <a:r>
              <a:rPr lang="zh-TW" altLang="en-US" dirty="0">
                <a:latin typeface="Arial" panose="020B0604020202020204" pitchFamily="34" charset="0"/>
                <a:ea typeface="標楷體" panose="03000509000000000000" pitchFamily="65" charset="-120"/>
                <a:cs typeface="Arial" panose="020B0604020202020204" pitchFamily="34" charset="0"/>
              </a:rPr>
              <a:t>甲砂石公司</a:t>
            </a:r>
            <a:r>
              <a:rPr lang="en-US" altLang="zh-TW" dirty="0">
                <a:latin typeface="Arial" panose="020B0604020202020204" pitchFamily="34" charset="0"/>
                <a:ea typeface="標楷體" panose="03000509000000000000" pitchFamily="65" charset="-120"/>
                <a:cs typeface="Arial" panose="020B0604020202020204" pitchFamily="34" charset="0"/>
              </a:rPr>
              <a:t>110</a:t>
            </a:r>
            <a:r>
              <a:rPr lang="zh-TW" altLang="en-US" dirty="0">
                <a:latin typeface="Arial" panose="020B0604020202020204" pitchFamily="34" charset="0"/>
                <a:ea typeface="標楷體" panose="03000509000000000000" pitchFamily="65" charset="-120"/>
                <a:cs typeface="Arial" panose="020B0604020202020204" pitchFamily="34" charset="0"/>
              </a:rPr>
              <a:t>年度營利事業所得稅結算申報時，發現甲砂石公司因資金需求，與乙租賃公司簽訂售後再買回合約書，契約有效期間為</a:t>
            </a:r>
            <a:r>
              <a:rPr lang="en-US" altLang="zh-TW" dirty="0">
                <a:latin typeface="Arial" panose="020B0604020202020204" pitchFamily="34" charset="0"/>
                <a:ea typeface="標楷體" panose="03000509000000000000" pitchFamily="65" charset="-120"/>
                <a:cs typeface="Arial" panose="020B0604020202020204" pitchFamily="34" charset="0"/>
              </a:rPr>
              <a:t>110</a:t>
            </a:r>
            <a:r>
              <a:rPr lang="zh-TW" altLang="en-US" dirty="0">
                <a:latin typeface="Arial" panose="020B0604020202020204" pitchFamily="34" charset="0"/>
                <a:ea typeface="標楷體" panose="03000509000000000000" pitchFamily="65" charset="-120"/>
                <a:cs typeface="Arial" panose="020B0604020202020204" pitchFamily="34" charset="0"/>
              </a:rPr>
              <a:t>年</a:t>
            </a:r>
            <a:r>
              <a:rPr lang="en-US" altLang="zh-TW" dirty="0">
                <a:latin typeface="Arial" panose="020B0604020202020204" pitchFamily="34" charset="0"/>
                <a:ea typeface="標楷體" panose="03000509000000000000" pitchFamily="65" charset="-120"/>
                <a:cs typeface="Arial" panose="020B0604020202020204" pitchFamily="34" charset="0"/>
              </a:rPr>
              <a:t>5</a:t>
            </a:r>
            <a:r>
              <a:rPr lang="zh-TW" altLang="en-US" dirty="0">
                <a:latin typeface="Arial" panose="020B0604020202020204" pitchFamily="34" charset="0"/>
                <a:ea typeface="標楷體" panose="03000509000000000000" pitchFamily="65" charset="-120"/>
                <a:cs typeface="Arial" panose="020B0604020202020204" pitchFamily="34" charset="0"/>
              </a:rPr>
              <a:t>月</a:t>
            </a:r>
            <a:r>
              <a:rPr lang="en-US" altLang="zh-TW" dirty="0">
                <a:latin typeface="Arial" panose="020B0604020202020204" pitchFamily="34" charset="0"/>
                <a:ea typeface="標楷體" panose="03000509000000000000" pitchFamily="65" charset="-120"/>
                <a:cs typeface="Arial" panose="020B0604020202020204" pitchFamily="34" charset="0"/>
              </a:rPr>
              <a:t>1</a:t>
            </a:r>
            <a:r>
              <a:rPr lang="zh-TW" altLang="en-US" dirty="0">
                <a:latin typeface="Arial" panose="020B0604020202020204" pitchFamily="34" charset="0"/>
                <a:ea typeface="標楷體" panose="03000509000000000000" pitchFamily="65" charset="-120"/>
                <a:cs typeface="Arial" panose="020B0604020202020204" pitchFamily="34" charset="0"/>
              </a:rPr>
              <a:t>日至</a:t>
            </a:r>
            <a:r>
              <a:rPr lang="en-US" altLang="zh-TW" dirty="0">
                <a:latin typeface="Arial" panose="020B0604020202020204" pitchFamily="34" charset="0"/>
                <a:ea typeface="標楷體" panose="03000509000000000000" pitchFamily="65" charset="-120"/>
                <a:cs typeface="Arial" panose="020B0604020202020204" pitchFamily="34" charset="0"/>
              </a:rPr>
              <a:t>111</a:t>
            </a:r>
            <a:r>
              <a:rPr lang="zh-TW" altLang="en-US" dirty="0">
                <a:latin typeface="Arial" panose="020B0604020202020204" pitchFamily="34" charset="0"/>
                <a:ea typeface="標楷體" panose="03000509000000000000" pitchFamily="65" charset="-120"/>
                <a:cs typeface="Arial" panose="020B0604020202020204" pitchFamily="34" charset="0"/>
              </a:rPr>
              <a:t>年</a:t>
            </a:r>
            <a:r>
              <a:rPr lang="en-US" altLang="zh-TW" dirty="0">
                <a:latin typeface="Arial" panose="020B0604020202020204" pitchFamily="34" charset="0"/>
                <a:ea typeface="標楷體" panose="03000509000000000000" pitchFamily="65" charset="-120"/>
                <a:cs typeface="Arial" panose="020B0604020202020204" pitchFamily="34" charset="0"/>
              </a:rPr>
              <a:t>4</a:t>
            </a:r>
            <a:r>
              <a:rPr lang="zh-TW" altLang="en-US" dirty="0">
                <a:latin typeface="Arial" panose="020B0604020202020204" pitchFamily="34" charset="0"/>
                <a:ea typeface="標楷體" panose="03000509000000000000" pitchFamily="65" charset="-120"/>
                <a:cs typeface="Arial" panose="020B0604020202020204" pitchFamily="34" charset="0"/>
              </a:rPr>
              <a:t>月</a:t>
            </a:r>
            <a:r>
              <a:rPr lang="en-US" altLang="zh-TW" dirty="0">
                <a:latin typeface="Arial" panose="020B0604020202020204" pitchFamily="34" charset="0"/>
                <a:ea typeface="標楷體" panose="03000509000000000000" pitchFamily="65" charset="-120"/>
                <a:cs typeface="Arial" panose="020B0604020202020204" pitchFamily="34" charset="0"/>
              </a:rPr>
              <a:t>30</a:t>
            </a:r>
            <a:r>
              <a:rPr lang="zh-TW" altLang="en-US" dirty="0">
                <a:latin typeface="Arial" panose="020B0604020202020204" pitchFamily="34" charset="0"/>
                <a:ea typeface="標楷體" panose="03000509000000000000" pitchFamily="65" charset="-120"/>
                <a:cs typeface="Arial" panose="020B0604020202020204" pitchFamily="34" charset="0"/>
              </a:rPr>
              <a:t>日，甲砂石公司以砂石向乙租賃公司融資借款</a:t>
            </a:r>
            <a:r>
              <a:rPr lang="en-US" altLang="zh-TW" dirty="0">
                <a:latin typeface="Arial" panose="020B0604020202020204" pitchFamily="34" charset="0"/>
                <a:ea typeface="標楷體" panose="03000509000000000000" pitchFamily="65" charset="-120"/>
                <a:cs typeface="Arial" panose="020B0604020202020204" pitchFamily="34" charset="0"/>
              </a:rPr>
              <a:t>3,000</a:t>
            </a:r>
            <a:r>
              <a:rPr lang="zh-TW" altLang="en-US" dirty="0">
                <a:latin typeface="Arial" panose="020B0604020202020204" pitchFamily="34" charset="0"/>
                <a:ea typeface="標楷體" panose="03000509000000000000" pitchFamily="65" charset="-120"/>
                <a:cs typeface="Arial" panose="020B0604020202020204" pitchFamily="34" charset="0"/>
              </a:rPr>
              <a:t>萬元，開立統一發票給乙租賃公司並帳列營業收入。</a:t>
            </a:r>
          </a:p>
          <a:p>
            <a:pPr lvl="1"/>
            <a:r>
              <a:rPr lang="zh-TW" altLang="en-US" dirty="0">
                <a:latin typeface="Arial" panose="020B0604020202020204" pitchFamily="34" charset="0"/>
                <a:ea typeface="標楷體" panose="03000509000000000000" pitchFamily="65" charset="-120"/>
                <a:cs typeface="Arial" panose="020B0604020202020204" pitchFamily="34" charset="0"/>
              </a:rPr>
              <a:t>另外，甲砂石公司將從乙租賃公司開立的統一發票</a:t>
            </a:r>
            <a:r>
              <a:rPr lang="en-US" altLang="zh-TW" dirty="0">
                <a:latin typeface="Arial" panose="020B0604020202020204" pitchFamily="34" charset="0"/>
                <a:ea typeface="標楷體" panose="03000509000000000000" pitchFamily="65" charset="-120"/>
                <a:cs typeface="Arial" panose="020B0604020202020204" pitchFamily="34" charset="0"/>
              </a:rPr>
              <a:t>3,087</a:t>
            </a:r>
            <a:r>
              <a:rPr lang="zh-TW" altLang="en-US" dirty="0">
                <a:latin typeface="Arial" panose="020B0604020202020204" pitchFamily="34" charset="0"/>
                <a:ea typeface="標楷體" panose="03000509000000000000" pitchFamily="65" charset="-120"/>
                <a:cs typeface="Arial" panose="020B0604020202020204" pitchFamily="34" charset="0"/>
              </a:rPr>
              <a:t>萬元，帳列營業成本，因該交易性質實為融資借款，不屬於商品買賣，因此甲砂石公司當年度營利事業所得稅結算申報的營業收入以及營業成本不能認列該等金額；因就雙方互開統一發票金額的差額，按借款期間依借款本金利息分攤表攤銷核實認列</a:t>
            </a:r>
            <a:r>
              <a:rPr lang="en-US" altLang="zh-TW" dirty="0">
                <a:latin typeface="Arial" panose="020B0604020202020204" pitchFamily="34" charset="0"/>
                <a:ea typeface="標楷體" panose="03000509000000000000" pitchFamily="65" charset="-120"/>
                <a:cs typeface="Arial" panose="020B0604020202020204" pitchFamily="34" charset="0"/>
              </a:rPr>
              <a:t>110</a:t>
            </a:r>
            <a:r>
              <a:rPr lang="zh-TW" altLang="en-US" dirty="0">
                <a:latin typeface="Arial" panose="020B0604020202020204" pitchFamily="34" charset="0"/>
                <a:ea typeface="標楷體" panose="03000509000000000000" pitchFamily="65" charset="-120"/>
                <a:cs typeface="Arial" panose="020B0604020202020204" pitchFamily="34" charset="0"/>
              </a:rPr>
              <a:t>年度利息支出為</a:t>
            </a:r>
            <a:r>
              <a:rPr lang="en-US" altLang="zh-TW" dirty="0">
                <a:latin typeface="Arial" panose="020B0604020202020204" pitchFamily="34" charset="0"/>
                <a:ea typeface="標楷體" panose="03000509000000000000" pitchFamily="65" charset="-120"/>
                <a:cs typeface="Arial" panose="020B0604020202020204" pitchFamily="34" charset="0"/>
              </a:rPr>
              <a:t>76</a:t>
            </a:r>
            <a:r>
              <a:rPr lang="zh-TW" altLang="en-US" dirty="0">
                <a:latin typeface="Arial" panose="020B0604020202020204" pitchFamily="34" charset="0"/>
                <a:ea typeface="標楷體" panose="03000509000000000000" pitchFamily="65" charset="-120"/>
                <a:cs typeface="Arial" panose="020B0604020202020204" pitchFamily="34" charset="0"/>
              </a:rPr>
              <a:t>萬</a:t>
            </a:r>
            <a:r>
              <a:rPr lang="en-US" altLang="zh-TW" dirty="0">
                <a:latin typeface="Arial" panose="020B0604020202020204" pitchFamily="34" charset="0"/>
                <a:ea typeface="標楷體" panose="03000509000000000000" pitchFamily="65" charset="-120"/>
                <a:cs typeface="Arial" panose="020B0604020202020204" pitchFamily="34" charset="0"/>
              </a:rPr>
              <a:t>2,753</a:t>
            </a:r>
            <a:r>
              <a:rPr lang="zh-TW" altLang="en-US" dirty="0">
                <a:latin typeface="Arial" panose="020B0604020202020204" pitchFamily="34" charset="0"/>
                <a:ea typeface="標楷體" panose="03000509000000000000" pitchFamily="65" charset="-120"/>
                <a:cs typeface="Arial" panose="020B0604020202020204" pitchFamily="34" charset="0"/>
              </a:rPr>
              <a:t>元。</a:t>
            </a:r>
          </a:p>
          <a:p>
            <a:r>
              <a:rPr lang="zh-TW" altLang="en-US" dirty="0">
                <a:latin typeface="Arial" panose="020B0604020202020204" pitchFamily="34" charset="0"/>
                <a:ea typeface="標楷體" panose="03000509000000000000" pitchFamily="65" charset="-120"/>
                <a:cs typeface="Arial" panose="020B0604020202020204" pitchFamily="34" charset="0"/>
              </a:rPr>
              <a:t>新聞參考：</a:t>
            </a:r>
            <a:r>
              <a:rPr lang="zh-TW" altLang="en-US" dirty="0">
                <a:latin typeface="Arial" panose="020B0604020202020204" pitchFamily="34" charset="0"/>
                <a:ea typeface="標楷體" panose="03000509000000000000" pitchFamily="65" charset="-120"/>
                <a:cs typeface="Arial" panose="020B0604020202020204" pitchFamily="34" charset="0"/>
                <a:hlinkClick r:id="rId2"/>
              </a:rPr>
              <a:t>經濟日報，</a:t>
            </a:r>
            <a:r>
              <a:rPr lang="en-US" altLang="zh-TW" dirty="0">
                <a:latin typeface="Arial" panose="020B0604020202020204" pitchFamily="34" charset="0"/>
                <a:ea typeface="標楷體" panose="03000509000000000000" pitchFamily="65" charset="-120"/>
                <a:cs typeface="Arial" panose="020B0604020202020204" pitchFamily="34" charset="0"/>
                <a:hlinkClick r:id="rId2"/>
              </a:rPr>
              <a:t>2023</a:t>
            </a:r>
            <a:r>
              <a:rPr lang="zh-TW" altLang="en-US" dirty="0">
                <a:latin typeface="Arial" panose="020B0604020202020204" pitchFamily="34" charset="0"/>
                <a:ea typeface="標楷體" panose="03000509000000000000" pitchFamily="65" charset="-120"/>
                <a:cs typeface="Arial" panose="020B0604020202020204" pitchFamily="34" charset="0"/>
                <a:hlinkClick r:id="rId2"/>
              </a:rPr>
              <a:t>年</a:t>
            </a:r>
            <a:r>
              <a:rPr lang="en-US" altLang="zh-TW" dirty="0">
                <a:latin typeface="Arial" panose="020B0604020202020204" pitchFamily="34" charset="0"/>
                <a:ea typeface="標楷體" panose="03000509000000000000" pitchFamily="65" charset="-120"/>
                <a:cs typeface="Arial" panose="020B0604020202020204" pitchFamily="34" charset="0"/>
                <a:hlinkClick r:id="rId2"/>
              </a:rPr>
              <a:t>8</a:t>
            </a:r>
            <a:r>
              <a:rPr lang="zh-TW" altLang="en-US" dirty="0">
                <a:latin typeface="Arial" panose="020B0604020202020204" pitchFamily="34" charset="0"/>
                <a:ea typeface="標楷體" panose="03000509000000000000" pitchFamily="65" charset="-120"/>
                <a:cs typeface="Arial" panose="020B0604020202020204" pitchFamily="34" charset="0"/>
                <a:hlinkClick r:id="rId2"/>
              </a:rPr>
              <a:t>月</a:t>
            </a:r>
            <a:r>
              <a:rPr lang="en-US" altLang="zh-TW" dirty="0">
                <a:latin typeface="Arial" panose="020B0604020202020204" pitchFamily="34" charset="0"/>
                <a:ea typeface="標楷體" panose="03000509000000000000" pitchFamily="65" charset="-120"/>
                <a:cs typeface="Arial" panose="020B0604020202020204" pitchFamily="34" charset="0"/>
                <a:hlinkClick r:id="rId2"/>
              </a:rPr>
              <a:t>8</a:t>
            </a:r>
            <a:r>
              <a:rPr lang="zh-TW" altLang="en-US" dirty="0">
                <a:latin typeface="Arial" panose="020B0604020202020204" pitchFamily="34" charset="0"/>
                <a:ea typeface="標楷體" panose="03000509000000000000" pitchFamily="65" charset="-120"/>
                <a:cs typeface="Arial" panose="020B0604020202020204" pitchFamily="34" charset="0"/>
                <a:hlinkClick r:id="rId2"/>
              </a:rPr>
              <a:t>日，存貨融資借款 留意認列方式</a:t>
            </a:r>
            <a:endParaRPr lang="zh-TW" altLang="en-US" dirty="0">
              <a:latin typeface="Arial" panose="020B0604020202020204" pitchFamily="34" charset="0"/>
              <a:ea typeface="標楷體" panose="03000509000000000000" pitchFamily="65" charset="-120"/>
              <a:cs typeface="Arial" panose="020B0604020202020204" pitchFamily="34" charset="0"/>
            </a:endParaRPr>
          </a:p>
        </p:txBody>
      </p:sp>
    </p:spTree>
    <p:extLst>
      <p:ext uri="{BB962C8B-B14F-4D97-AF65-F5344CB8AC3E}">
        <p14:creationId xmlns:p14="http://schemas.microsoft.com/office/powerpoint/2010/main" val="342298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C2FE988-2BAC-CB3F-92D3-BD4BA421B574}"/>
              </a:ext>
            </a:extLst>
          </p:cNvPr>
          <p:cNvSpPr>
            <a:spLocks noGrp="1"/>
          </p:cNvSpPr>
          <p:nvPr>
            <p:ph type="title"/>
          </p:nvPr>
        </p:nvSpPr>
        <p:spPr/>
        <p:txBody>
          <a:bodyPr>
            <a:normAutofit/>
          </a:bodyPr>
          <a:lstStyle/>
          <a:p>
            <a:r>
              <a:rPr lang="zh-TW" altLang="en-US" sz="3600" b="0" i="0" dirty="0">
                <a:solidFill>
                  <a:srgbClr val="3B3D42"/>
                </a:solidFill>
                <a:effectLst/>
                <a:latin typeface="標楷體" panose="03000509000000000000" pitchFamily="65" charset="-120"/>
                <a:ea typeface="標楷體" panose="03000509000000000000" pitchFamily="65" charset="-120"/>
              </a:rPr>
              <a:t>民事法的形式分析－讓與擔保的有效契約行為</a:t>
            </a:r>
            <a:endParaRPr lang="zh-TW" altLang="en-US" sz="3600" dirty="0">
              <a:latin typeface="標楷體" panose="03000509000000000000" pitchFamily="65" charset="-120"/>
              <a:ea typeface="標楷體" panose="03000509000000000000" pitchFamily="65" charset="-120"/>
            </a:endParaRPr>
          </a:p>
        </p:txBody>
      </p:sp>
      <p:sp>
        <p:nvSpPr>
          <p:cNvPr id="3" name="內容版面配置區 2">
            <a:extLst>
              <a:ext uri="{FF2B5EF4-FFF2-40B4-BE49-F238E27FC236}">
                <a16:creationId xmlns:a16="http://schemas.microsoft.com/office/drawing/2014/main" id="{B257ABAC-A3C8-6A8E-6B96-C1537AE8AB7E}"/>
              </a:ext>
            </a:extLst>
          </p:cNvPr>
          <p:cNvSpPr>
            <a:spLocks noGrp="1"/>
          </p:cNvSpPr>
          <p:nvPr>
            <p:ph idx="1"/>
          </p:nvPr>
        </p:nvSpPr>
        <p:spPr>
          <a:xfrm>
            <a:off x="838200" y="1533832"/>
            <a:ext cx="10515600" cy="4643131"/>
          </a:xfrm>
        </p:spPr>
        <p:txBody>
          <a:bodyPr>
            <a:normAutofit fontScale="92500" lnSpcReduction="10000"/>
          </a:bodyPr>
          <a:lstStyle/>
          <a:p>
            <a:r>
              <a:rPr lang="zh-TW" altLang="en-US" dirty="0">
                <a:latin typeface="標楷體" panose="03000509000000000000" pitchFamily="65" charset="-120"/>
                <a:ea typeface="標楷體" panose="03000509000000000000" pitchFamily="65" charset="-120"/>
              </a:rPr>
              <a:t>本案民事法律效果類似</a:t>
            </a:r>
            <a:r>
              <a:rPr lang="zh-TW" altLang="en-US" b="1" u="sng" dirty="0">
                <a:latin typeface="標楷體" panose="03000509000000000000" pitchFamily="65" charset="-120"/>
                <a:ea typeface="標楷體" panose="03000509000000000000" pitchFamily="65" charset="-120"/>
              </a:rPr>
              <a:t>動產質權或動產抵押權</a:t>
            </a:r>
            <a:r>
              <a:rPr lang="zh-TW" altLang="en-US" dirty="0">
                <a:latin typeface="標楷體" panose="03000509000000000000" pitchFamily="65" charset="-120"/>
                <a:ea typeface="標楷體" panose="03000509000000000000" pitchFamily="65" charset="-120"/>
              </a:rPr>
              <a:t>，不同者有二：</a:t>
            </a:r>
            <a:endParaRPr lang="en-US" altLang="zh-TW"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一則甲乙公司利用附買回交易所建構的讓與擔保效果，雖給予乙公司砂石所有人的地位，強化借貸債權的保障；</a:t>
            </a:r>
            <a:endParaRPr lang="en-US" altLang="zh-TW"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二則無須辦理物權登記，故只有債權效力，換句話說，乙公司對砂石的所有權，所附帶的制約條件</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甲公司沒依約買回後才可處分</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，因僅有「債權效果」，不得對抗善意第三人。</a:t>
            </a:r>
          </a:p>
          <a:p>
            <a:r>
              <a:rPr lang="zh-TW" altLang="en-US" dirty="0">
                <a:latin typeface="標楷體" panose="03000509000000000000" pitchFamily="65" charset="-120"/>
                <a:ea typeface="標楷體" panose="03000509000000000000" pitchFamily="65" charset="-120"/>
              </a:rPr>
              <a:t>在</a:t>
            </a:r>
            <a:r>
              <a:rPr lang="zh-TW" altLang="en-US" b="1" u="sng" dirty="0">
                <a:latin typeface="標楷體" panose="03000509000000000000" pitchFamily="65" charset="-120"/>
                <a:ea typeface="標楷體" panose="03000509000000000000" pitchFamily="65" charset="-120"/>
              </a:rPr>
              <a:t>不違反強制規定與公序良俗的前提之下，利用附買回交易，建構借貸與讓與擔保的關係，係契約自由的範圍</a:t>
            </a:r>
            <a:r>
              <a:rPr lang="zh-TW" altLang="en-US" dirty="0">
                <a:latin typeface="標楷體" panose="03000509000000000000" pitchFamily="65" charset="-120"/>
                <a:ea typeface="標楷體" panose="03000509000000000000" pitchFamily="65" charset="-120"/>
              </a:rPr>
              <a:t>，也是具有正當的經濟目的，也就是說在甲公司買回之前，乙公司作為砂石所有權人的身分，應受到承認。</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另從</a:t>
            </a:r>
            <a:r>
              <a:rPr lang="zh-TW" altLang="en-US" b="1" u="sng" dirty="0">
                <a:latin typeface="標楷體" panose="03000509000000000000" pitchFamily="65" charset="-120"/>
                <a:ea typeface="標楷體" panose="03000509000000000000" pitchFamily="65" charset="-120"/>
              </a:rPr>
              <a:t>民法</a:t>
            </a:r>
            <a:r>
              <a:rPr lang="en-US" altLang="zh-TW" b="1" u="sng" dirty="0">
                <a:latin typeface="標楷體" panose="03000509000000000000" pitchFamily="65" charset="-120"/>
                <a:ea typeface="標楷體" panose="03000509000000000000" pitchFamily="65" charset="-120"/>
              </a:rPr>
              <a:t>87</a:t>
            </a:r>
            <a:r>
              <a:rPr lang="zh-TW" altLang="en-US" b="1" u="sng" dirty="0">
                <a:latin typeface="標楷體" panose="03000509000000000000" pitchFamily="65" charset="-120"/>
                <a:ea typeface="標楷體" panose="03000509000000000000" pitchFamily="65" charset="-120"/>
              </a:rPr>
              <a:t>條第</a:t>
            </a:r>
            <a:r>
              <a:rPr lang="en-US" altLang="zh-TW" b="1" u="sng" dirty="0">
                <a:latin typeface="標楷體" panose="03000509000000000000" pitchFamily="65" charset="-120"/>
                <a:ea typeface="標楷體" panose="03000509000000000000" pitchFamily="65" charset="-120"/>
              </a:rPr>
              <a:t>2</a:t>
            </a:r>
            <a:r>
              <a:rPr lang="zh-TW" altLang="en-US" b="1" u="sng" dirty="0">
                <a:latin typeface="標楷體" panose="03000509000000000000" pitchFamily="65" charset="-120"/>
                <a:ea typeface="標楷體" panose="03000509000000000000" pitchFamily="65" charset="-120"/>
              </a:rPr>
              <a:t>項的隱藏行為法理</a:t>
            </a:r>
            <a:r>
              <a:rPr lang="zh-TW" altLang="en-US" dirty="0">
                <a:latin typeface="標楷體" panose="03000509000000000000" pitchFamily="65" charset="-120"/>
                <a:ea typeface="標楷體" panose="03000509000000000000" pitchFamily="65" charset="-120"/>
              </a:rPr>
              <a:t>，進一步去開展民法上的經濟觀察法對彼此權利義務關係產生什麼樣的拘束力，例如甲乙是否適用買賣瑕疵擔保責任，乙公司擅自違約出售砂石是否為無權處分等等</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a:t>
            </a:r>
          </a:p>
        </p:txBody>
      </p:sp>
    </p:spTree>
    <p:extLst>
      <p:ext uri="{BB962C8B-B14F-4D97-AF65-F5344CB8AC3E}">
        <p14:creationId xmlns:p14="http://schemas.microsoft.com/office/powerpoint/2010/main" val="2680142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5518CE1-E1D7-9782-C4F9-D7DAFBE0D84A}"/>
              </a:ext>
            </a:extLst>
          </p:cNvPr>
          <p:cNvSpPr>
            <a:spLocks noGrp="1"/>
          </p:cNvSpPr>
          <p:nvPr>
            <p:ph type="title"/>
          </p:nvPr>
        </p:nvSpPr>
        <p:spPr/>
        <p:txBody>
          <a:bodyPr>
            <a:normAutofit/>
          </a:bodyPr>
          <a:lstStyle/>
          <a:p>
            <a:r>
              <a:rPr lang="zh-TW" altLang="en-US" sz="3600" dirty="0">
                <a:latin typeface="標楷體" panose="03000509000000000000" pitchFamily="65" charset="-120"/>
                <a:ea typeface="標楷體" panose="03000509000000000000" pitchFamily="65" charset="-120"/>
              </a:rPr>
              <a:t>稅捐法角度的「經濟實質」分析－刨開買賣外衣，依照借貸來適用加值稅與所得稅</a:t>
            </a:r>
          </a:p>
        </p:txBody>
      </p:sp>
      <p:sp>
        <p:nvSpPr>
          <p:cNvPr id="3" name="內容版面配置區 2">
            <a:extLst>
              <a:ext uri="{FF2B5EF4-FFF2-40B4-BE49-F238E27FC236}">
                <a16:creationId xmlns:a16="http://schemas.microsoft.com/office/drawing/2014/main" id="{01BD335D-FDB1-D551-9DD1-36BC12E6715E}"/>
              </a:ext>
            </a:extLst>
          </p:cNvPr>
          <p:cNvSpPr>
            <a:spLocks noGrp="1"/>
          </p:cNvSpPr>
          <p:nvPr>
            <p:ph idx="1"/>
          </p:nvPr>
        </p:nvSpPr>
        <p:spPr/>
        <p:txBody>
          <a:bodyPr>
            <a:normAutofit/>
          </a:bodyPr>
          <a:lstStyle/>
          <a:p>
            <a:r>
              <a:rPr lang="zh-TW" altLang="en-US" dirty="0">
                <a:solidFill>
                  <a:srgbClr val="3B3D42"/>
                </a:solidFill>
                <a:latin typeface="標楷體" panose="03000509000000000000" pitchFamily="65" charset="-120"/>
                <a:ea typeface="標楷體" panose="03000509000000000000" pitchFamily="65" charset="-120"/>
              </a:rPr>
              <a:t>民法</a:t>
            </a:r>
            <a:r>
              <a:rPr lang="zh-TW" altLang="en-US" b="0" i="0" dirty="0">
                <a:solidFill>
                  <a:srgbClr val="3B3D42"/>
                </a:solidFill>
                <a:effectLst/>
                <a:latin typeface="標楷體" panose="03000509000000000000" pitchFamily="65" charset="-120"/>
                <a:ea typeface="標楷體" panose="03000509000000000000" pitchFamily="65" charset="-120"/>
              </a:rPr>
              <a:t>有效的砂石出售與買回合約彼此屬聯立的兩份契約，雖均合法有效，</a:t>
            </a:r>
            <a:r>
              <a:rPr lang="zh-TW" altLang="en-US" b="1" i="0" u="sng" dirty="0">
                <a:solidFill>
                  <a:srgbClr val="3B3D42"/>
                </a:solidFill>
                <a:effectLst/>
                <a:latin typeface="標楷體" panose="03000509000000000000" pitchFamily="65" charset="-120"/>
                <a:ea typeface="標楷體" panose="03000509000000000000" pitchFamily="65" charset="-120"/>
              </a:rPr>
              <a:t>但不符典型買賣的經濟實質</a:t>
            </a:r>
            <a:endParaRPr lang="en-US" altLang="zh-TW" u="sng" dirty="0">
              <a:solidFill>
                <a:srgbClr val="3B3D42"/>
              </a:solidFill>
              <a:latin typeface="標楷體" panose="03000509000000000000" pitchFamily="65" charset="-120"/>
              <a:ea typeface="標楷體" panose="03000509000000000000" pitchFamily="65" charset="-120"/>
            </a:endParaRPr>
          </a:p>
          <a:p>
            <a:pPr lvl="1"/>
            <a:r>
              <a:rPr lang="zh-TW" altLang="en-US" sz="2800" b="0" i="0" dirty="0">
                <a:solidFill>
                  <a:srgbClr val="3B3D42"/>
                </a:solidFill>
                <a:effectLst/>
                <a:latin typeface="標楷體" panose="03000509000000000000" pitchFamily="65" charset="-120"/>
                <a:ea typeface="標楷體" panose="03000509000000000000" pitchFamily="65" charset="-120"/>
              </a:rPr>
              <a:t>甲公司基於售後買回契約，只是暫時性移轉砂石所有權給乙公司，乙公司雖然是砂石所有權人，但受限於售後買回契約，也不能像是一般所有權人一樣，完全自由地處分砂石，</a:t>
            </a:r>
            <a:r>
              <a:rPr lang="zh-TW" altLang="en-US" sz="2800" b="1" i="0" u="sng" dirty="0">
                <a:solidFill>
                  <a:srgbClr val="3B3D42"/>
                </a:solidFill>
                <a:effectLst/>
                <a:latin typeface="標楷體" panose="03000509000000000000" pitchFamily="65" charset="-120"/>
                <a:ea typeface="標楷體" panose="03000509000000000000" pitchFamily="65" charset="-120"/>
              </a:rPr>
              <a:t>反倒是接近借款擔保與利息的債權債務約定。</a:t>
            </a:r>
            <a:endParaRPr lang="en-US" altLang="zh-TW" sz="2800" b="1" i="0" u="sng" dirty="0">
              <a:solidFill>
                <a:srgbClr val="3B3D42"/>
              </a:solidFill>
              <a:effectLst/>
              <a:latin typeface="標楷體" panose="03000509000000000000" pitchFamily="65" charset="-120"/>
              <a:ea typeface="標楷體" panose="03000509000000000000" pitchFamily="65" charset="-120"/>
            </a:endParaRPr>
          </a:p>
          <a:p>
            <a:pPr lvl="1"/>
            <a:r>
              <a:rPr lang="zh-TW" altLang="en-US" sz="2800" b="1" i="0" u="sng" dirty="0">
                <a:solidFill>
                  <a:srgbClr val="3B3D42"/>
                </a:solidFill>
                <a:effectLst/>
                <a:latin typeface="標楷體" panose="03000509000000000000" pitchFamily="65" charset="-120"/>
                <a:ea typeface="標楷體" panose="03000509000000000000" pitchFamily="65" charset="-120"/>
              </a:rPr>
              <a:t>這些交易上的經濟實質，對於所得稅所要考量的納稅負擔能力要素－營利事業銷售收入與借款利息支出，具有重要性</a:t>
            </a:r>
            <a:r>
              <a:rPr lang="zh-TW" altLang="en-US" sz="2800" b="0" i="0" dirty="0">
                <a:solidFill>
                  <a:srgbClr val="3B3D42"/>
                </a:solidFill>
                <a:effectLst/>
                <a:latin typeface="標楷體" panose="03000509000000000000" pitchFamily="65" charset="-120"/>
                <a:ea typeface="標楷體" panose="03000509000000000000" pitchFamily="65" charset="-120"/>
              </a:rPr>
              <a:t>。</a:t>
            </a:r>
            <a:endParaRPr lang="zh-TW" altLang="en-US" sz="2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734262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5518CE1-E1D7-9782-C4F9-D7DAFBE0D84A}"/>
              </a:ext>
            </a:extLst>
          </p:cNvPr>
          <p:cNvSpPr>
            <a:spLocks noGrp="1"/>
          </p:cNvSpPr>
          <p:nvPr>
            <p:ph type="title"/>
          </p:nvPr>
        </p:nvSpPr>
        <p:spPr/>
        <p:txBody>
          <a:bodyPr>
            <a:normAutofit/>
          </a:bodyPr>
          <a:lstStyle/>
          <a:p>
            <a:r>
              <a:rPr lang="zh-TW" altLang="en-US" sz="3600" dirty="0">
                <a:latin typeface="標楷體" panose="03000509000000000000" pitchFamily="65" charset="-120"/>
                <a:ea typeface="標楷體" panose="03000509000000000000" pitchFamily="65" charset="-120"/>
              </a:rPr>
              <a:t>稅捐法角度的「經濟實質」分析－刨開買賣外衣，依照借貸來適用加值稅與所得稅</a:t>
            </a:r>
          </a:p>
        </p:txBody>
      </p:sp>
      <p:sp>
        <p:nvSpPr>
          <p:cNvPr id="3" name="內容版面配置區 2">
            <a:extLst>
              <a:ext uri="{FF2B5EF4-FFF2-40B4-BE49-F238E27FC236}">
                <a16:creationId xmlns:a16="http://schemas.microsoft.com/office/drawing/2014/main" id="{01BD335D-FDB1-D551-9DD1-36BC12E6715E}"/>
              </a:ext>
            </a:extLst>
          </p:cNvPr>
          <p:cNvSpPr>
            <a:spLocks noGrp="1"/>
          </p:cNvSpPr>
          <p:nvPr>
            <p:ph idx="1"/>
          </p:nvPr>
        </p:nvSpPr>
        <p:spPr/>
        <p:txBody>
          <a:bodyPr>
            <a:normAutofit/>
          </a:bodyPr>
          <a:lstStyle/>
          <a:p>
            <a:r>
              <a:rPr lang="zh-TW" altLang="en-US" b="0" i="0" dirty="0">
                <a:solidFill>
                  <a:srgbClr val="3B3D42"/>
                </a:solidFill>
                <a:effectLst/>
                <a:latin typeface="標楷體" panose="03000509000000000000" pitchFamily="65" charset="-120"/>
                <a:ea typeface="標楷體" panose="03000509000000000000" pitchFamily="65" charset="-120"/>
              </a:rPr>
              <a:t>所得稅的課徵應依照經濟實質，不應拘泥於法律形式上的買賣。</a:t>
            </a:r>
            <a:endParaRPr lang="en-US" altLang="zh-TW" b="0" i="0" dirty="0">
              <a:solidFill>
                <a:srgbClr val="3B3D42"/>
              </a:solidFill>
              <a:effectLst/>
              <a:latin typeface="標楷體" panose="03000509000000000000" pitchFamily="65" charset="-120"/>
              <a:ea typeface="標楷體" panose="03000509000000000000" pitchFamily="65" charset="-120"/>
            </a:endParaRPr>
          </a:p>
          <a:p>
            <a:pPr lvl="1"/>
            <a:r>
              <a:rPr lang="zh-TW" altLang="en-US" sz="2800" b="0" i="0" dirty="0">
                <a:solidFill>
                  <a:srgbClr val="3B3D42"/>
                </a:solidFill>
                <a:effectLst/>
                <a:latin typeface="標楷體" panose="03000509000000000000" pitchFamily="65" charset="-120"/>
                <a:ea typeface="標楷體" panose="03000509000000000000" pitchFamily="65" charset="-120"/>
              </a:rPr>
              <a:t>依照納稅者權利保護法第</a:t>
            </a:r>
            <a:r>
              <a:rPr lang="en-US" altLang="zh-TW" sz="2800" b="0" i="0" dirty="0">
                <a:solidFill>
                  <a:srgbClr val="3B3D42"/>
                </a:solidFill>
                <a:effectLst/>
                <a:latin typeface="標楷體" panose="03000509000000000000" pitchFamily="65" charset="-120"/>
                <a:ea typeface="標楷體" panose="03000509000000000000" pitchFamily="65" charset="-120"/>
              </a:rPr>
              <a:t>7</a:t>
            </a:r>
            <a:r>
              <a:rPr lang="zh-TW" altLang="en-US" sz="2800" b="0" i="0" dirty="0">
                <a:solidFill>
                  <a:srgbClr val="3B3D42"/>
                </a:solidFill>
                <a:effectLst/>
                <a:latin typeface="標楷體" panose="03000509000000000000" pitchFamily="65" charset="-120"/>
                <a:ea typeface="標楷體" panose="03000509000000000000" pitchFamily="65" charset="-120"/>
              </a:rPr>
              <a:t>條第</a:t>
            </a:r>
            <a:r>
              <a:rPr lang="en-US" altLang="zh-TW" sz="2800" b="0" i="0" dirty="0">
                <a:solidFill>
                  <a:srgbClr val="3B3D42"/>
                </a:solidFill>
                <a:effectLst/>
                <a:latin typeface="標楷體" panose="03000509000000000000" pitchFamily="65" charset="-120"/>
                <a:ea typeface="標楷體" panose="03000509000000000000" pitchFamily="65" charset="-120"/>
              </a:rPr>
              <a:t>2</a:t>
            </a:r>
            <a:r>
              <a:rPr lang="zh-TW" altLang="en-US" sz="2800" b="0" i="0" dirty="0">
                <a:solidFill>
                  <a:srgbClr val="3B3D42"/>
                </a:solidFill>
                <a:effectLst/>
                <a:latin typeface="標楷體" panose="03000509000000000000" pitchFamily="65" charset="-120"/>
                <a:ea typeface="標楷體" panose="03000509000000000000" pitchFamily="65" charset="-120"/>
              </a:rPr>
              <a:t>項「稅捐稽徵機關認定課徵租稅之構成要件事實時，應以實質經濟事實關係及其所生實質經濟利益之歸屬與享有為依據。」</a:t>
            </a:r>
            <a:endParaRPr lang="en-US" altLang="zh-TW" sz="2800" b="0" i="0" dirty="0">
              <a:solidFill>
                <a:srgbClr val="3B3D42"/>
              </a:solidFill>
              <a:effectLst/>
              <a:latin typeface="標楷體" panose="03000509000000000000" pitchFamily="65" charset="-120"/>
              <a:ea typeface="標楷體" panose="03000509000000000000" pitchFamily="65" charset="-120"/>
            </a:endParaRPr>
          </a:p>
          <a:p>
            <a:pPr lvl="1"/>
            <a:r>
              <a:rPr lang="zh-TW" altLang="en-US" sz="2800" b="1" i="0" u="sng" dirty="0">
                <a:solidFill>
                  <a:srgbClr val="3B3D42"/>
                </a:solidFill>
                <a:effectLst/>
                <a:latin typeface="標楷體" panose="03000509000000000000" pitchFamily="65" charset="-120"/>
                <a:ea typeface="標楷體" panose="03000509000000000000" pitchFamily="65" charset="-120"/>
              </a:rPr>
              <a:t>也就是所謂的課稅事實的「經濟觀察法」，以借貸的經濟實質，則賣出與買回的價差部分，就相當於利息支出，並剔除甲乙公司之間的砂石銷售額，退回、留抵進項稅額</a:t>
            </a:r>
            <a:r>
              <a:rPr lang="en-US" altLang="zh-TW" sz="2800" b="1" i="0" u="sng" dirty="0">
                <a:solidFill>
                  <a:srgbClr val="3B3D42"/>
                </a:solidFill>
                <a:effectLst/>
                <a:latin typeface="標楷體" panose="03000509000000000000" pitchFamily="65" charset="-120"/>
                <a:ea typeface="標楷體" panose="03000509000000000000" pitchFamily="65" charset="-120"/>
              </a:rPr>
              <a:t>(</a:t>
            </a:r>
            <a:r>
              <a:rPr lang="zh-TW" altLang="en-US" sz="2800" b="1" i="0" u="sng" dirty="0">
                <a:solidFill>
                  <a:srgbClr val="3B3D42"/>
                </a:solidFill>
                <a:effectLst/>
                <a:latin typeface="標楷體" panose="03000509000000000000" pitchFamily="65" charset="-120"/>
                <a:ea typeface="標楷體" panose="03000509000000000000" pitchFamily="65" charset="-120"/>
              </a:rPr>
              <a:t>所得稅與加值稅一致</a:t>
            </a:r>
            <a:r>
              <a:rPr lang="en-US" altLang="zh-TW" sz="2800" b="1" i="0" u="sng" dirty="0">
                <a:solidFill>
                  <a:srgbClr val="3B3D42"/>
                </a:solidFill>
                <a:effectLst/>
                <a:latin typeface="標楷體" panose="03000509000000000000" pitchFamily="65" charset="-120"/>
                <a:ea typeface="標楷體" panose="03000509000000000000" pitchFamily="65" charset="-120"/>
              </a:rPr>
              <a:t>)</a:t>
            </a:r>
            <a:r>
              <a:rPr lang="zh-TW" altLang="en-US" sz="2800" b="0" i="0" dirty="0">
                <a:solidFill>
                  <a:srgbClr val="3B3D42"/>
                </a:solidFill>
                <a:effectLst/>
                <a:latin typeface="標楷體" panose="03000509000000000000" pitchFamily="65" charset="-120"/>
                <a:ea typeface="標楷體" panose="03000509000000000000" pitchFamily="65" charset="-120"/>
              </a:rPr>
              <a:t>。</a:t>
            </a:r>
            <a:endParaRPr lang="zh-TW" altLang="en-US" sz="2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562346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E740599-9C3B-2BF8-4D57-B733FBCF6835}"/>
              </a:ext>
            </a:extLst>
          </p:cNvPr>
          <p:cNvSpPr>
            <a:spLocks noGrp="1"/>
          </p:cNvSpPr>
          <p:nvPr>
            <p:ph type="title"/>
          </p:nvPr>
        </p:nvSpPr>
        <p:spPr/>
        <p:txBody>
          <a:bodyPr/>
          <a:lstStyle/>
          <a:p>
            <a:r>
              <a:rPr lang="zh-TW" altLang="en-US" dirty="0">
                <a:latin typeface="標楷體" panose="03000509000000000000" pitchFamily="65" charset="-120"/>
                <a:ea typeface="標楷體" panose="03000509000000000000" pitchFamily="65" charset="-120"/>
              </a:rPr>
              <a:t>放棄增資認股權</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迂迴贈與</a:t>
            </a:r>
          </a:p>
        </p:txBody>
      </p:sp>
      <p:sp>
        <p:nvSpPr>
          <p:cNvPr id="3" name="內容版面配置區 2">
            <a:extLst>
              <a:ext uri="{FF2B5EF4-FFF2-40B4-BE49-F238E27FC236}">
                <a16:creationId xmlns:a16="http://schemas.microsoft.com/office/drawing/2014/main" id="{17A57EDB-F494-6E74-A066-2DBEECBD9E04}"/>
              </a:ext>
            </a:extLst>
          </p:cNvPr>
          <p:cNvSpPr>
            <a:spLocks noGrp="1"/>
          </p:cNvSpPr>
          <p:nvPr>
            <p:ph idx="1"/>
          </p:nvPr>
        </p:nvSpPr>
        <p:spPr>
          <a:xfrm>
            <a:off x="838200" y="1825625"/>
            <a:ext cx="10515600" cy="4781652"/>
          </a:xfrm>
        </p:spPr>
        <p:txBody>
          <a:bodyPr>
            <a:normAutofit fontScale="92500"/>
          </a:bodyPr>
          <a:lstStyle/>
          <a:p>
            <a:r>
              <a:rPr lang="zh-TW" altLang="en-US" dirty="0">
                <a:latin typeface="Arial" panose="020B0604020202020204" pitchFamily="34" charset="0"/>
                <a:ea typeface="標楷體" panose="03000509000000000000" pitchFamily="65" charset="-120"/>
                <a:cs typeface="Arial" panose="020B0604020202020204" pitchFamily="34" charset="0"/>
              </a:rPr>
              <a:t>中部有一家未上市櫃的家族公司在</a:t>
            </a:r>
            <a:r>
              <a:rPr lang="en-US" altLang="zh-TW" dirty="0">
                <a:latin typeface="Arial" panose="020B0604020202020204" pitchFamily="34" charset="0"/>
                <a:ea typeface="標楷體" panose="03000509000000000000" pitchFamily="65" charset="-120"/>
                <a:cs typeface="Arial" panose="020B0604020202020204" pitchFamily="34" charset="0"/>
              </a:rPr>
              <a:t>2017</a:t>
            </a:r>
            <a:r>
              <a:rPr lang="zh-TW" altLang="en-US" dirty="0">
                <a:latin typeface="Arial" panose="020B0604020202020204" pitchFamily="34" charset="0"/>
                <a:ea typeface="標楷體" panose="03000509000000000000" pitchFamily="65" charset="-120"/>
                <a:cs typeface="Arial" panose="020B0604020202020204" pitchFamily="34" charset="0"/>
              </a:rPr>
              <a:t>年</a:t>
            </a:r>
            <a:r>
              <a:rPr lang="en-US" altLang="zh-TW" dirty="0">
                <a:latin typeface="Arial" panose="020B0604020202020204" pitchFamily="34" charset="0"/>
                <a:ea typeface="標楷體" panose="03000509000000000000" pitchFamily="65" charset="-120"/>
                <a:cs typeface="Arial" panose="020B0604020202020204" pitchFamily="34" charset="0"/>
              </a:rPr>
              <a:t>6</a:t>
            </a:r>
            <a:r>
              <a:rPr lang="zh-TW" altLang="en-US" dirty="0">
                <a:latin typeface="Arial" panose="020B0604020202020204" pitchFamily="34" charset="0"/>
                <a:ea typeface="標楷體" panose="03000509000000000000" pitchFamily="65" charset="-120"/>
                <a:cs typeface="Arial" panose="020B0604020202020204" pitchFamily="34" charset="0"/>
              </a:rPr>
              <a:t>月股東臨時會通過增資</a:t>
            </a:r>
            <a:r>
              <a:rPr lang="en-US" altLang="zh-TW" dirty="0">
                <a:latin typeface="Arial" panose="020B0604020202020204" pitchFamily="34" charset="0"/>
                <a:ea typeface="標楷體" panose="03000509000000000000" pitchFamily="65" charset="-120"/>
                <a:cs typeface="Arial" panose="020B0604020202020204" pitchFamily="34" charset="0"/>
              </a:rPr>
              <a:t>1</a:t>
            </a:r>
            <a:r>
              <a:rPr lang="zh-TW" altLang="en-US" dirty="0">
                <a:latin typeface="Arial" panose="020B0604020202020204" pitchFamily="34" charset="0"/>
                <a:ea typeface="標楷體" panose="03000509000000000000" pitchFamily="65" charset="-120"/>
                <a:cs typeface="Arial" panose="020B0604020202020204" pitchFamily="34" charset="0"/>
              </a:rPr>
              <a:t>億元、發行新股</a:t>
            </a:r>
            <a:r>
              <a:rPr lang="en-US" altLang="zh-TW" dirty="0">
                <a:latin typeface="Arial" panose="020B0604020202020204" pitchFamily="34" charset="0"/>
                <a:ea typeface="標楷體" panose="03000509000000000000" pitchFamily="65" charset="-120"/>
                <a:cs typeface="Arial" panose="020B0604020202020204" pitchFamily="34" charset="0"/>
              </a:rPr>
              <a:t>1</a:t>
            </a:r>
            <a:r>
              <a:rPr lang="zh-TW" altLang="en-US" dirty="0">
                <a:latin typeface="Arial" panose="020B0604020202020204" pitchFamily="34" charset="0"/>
                <a:ea typeface="標楷體" panose="03000509000000000000" pitchFamily="65" charset="-120"/>
                <a:cs typeface="Arial" panose="020B0604020202020204" pitchFamily="34" charset="0"/>
              </a:rPr>
              <a:t>千萬股，每股認購價格</a:t>
            </a:r>
            <a:r>
              <a:rPr lang="en-US" altLang="zh-TW" dirty="0">
                <a:latin typeface="Arial" panose="020B0604020202020204" pitchFamily="34" charset="0"/>
                <a:ea typeface="標楷體" panose="03000509000000000000" pitchFamily="65" charset="-120"/>
                <a:cs typeface="Arial" panose="020B0604020202020204" pitchFamily="34" charset="0"/>
              </a:rPr>
              <a:t>10</a:t>
            </a:r>
            <a:r>
              <a:rPr lang="zh-TW" altLang="en-US" dirty="0">
                <a:latin typeface="Arial" panose="020B0604020202020204" pitchFamily="34" charset="0"/>
                <a:ea typeface="標楷體" panose="03000509000000000000" pitchFamily="65" charset="-120"/>
                <a:cs typeface="Arial" panose="020B0604020202020204" pitchFamily="34" charset="0"/>
              </a:rPr>
              <a:t>元，原始股東</a:t>
            </a:r>
            <a:r>
              <a:rPr lang="en-US" altLang="zh-TW" dirty="0">
                <a:latin typeface="Arial" panose="020B0604020202020204" pitchFamily="34" charset="0"/>
                <a:ea typeface="標楷體" panose="03000509000000000000" pitchFamily="65" charset="-120"/>
                <a:cs typeface="Arial" panose="020B0604020202020204" pitchFamily="34" charset="0"/>
              </a:rPr>
              <a:t>A</a:t>
            </a:r>
            <a:r>
              <a:rPr lang="zh-TW" altLang="en-US" dirty="0">
                <a:latin typeface="Arial" panose="020B0604020202020204" pitchFamily="34" charset="0"/>
                <a:ea typeface="標楷體" panose="03000509000000000000" pitchFamily="65" charset="-120"/>
                <a:cs typeface="Arial" panose="020B0604020202020204" pitchFamily="34" charset="0"/>
              </a:rPr>
              <a:t>（董事長）、</a:t>
            </a:r>
            <a:r>
              <a:rPr lang="en-US" altLang="zh-TW" dirty="0">
                <a:latin typeface="Arial" panose="020B0604020202020204" pitchFamily="34" charset="0"/>
                <a:ea typeface="標楷體" panose="03000509000000000000" pitchFamily="65" charset="-120"/>
                <a:cs typeface="Arial" panose="020B0604020202020204" pitchFamily="34" charset="0"/>
              </a:rPr>
              <a:t>B</a:t>
            </a:r>
            <a:r>
              <a:rPr lang="zh-TW" altLang="en-US" dirty="0">
                <a:latin typeface="Arial" panose="020B0604020202020204" pitchFamily="34" charset="0"/>
                <a:ea typeface="標楷體" panose="03000509000000000000" pitchFamily="65" charset="-120"/>
                <a:cs typeface="Arial" panose="020B0604020202020204" pitchFamily="34" charset="0"/>
              </a:rPr>
              <a:t>（董事長配偶）先宣告放棄增資認股權並由</a:t>
            </a:r>
            <a:r>
              <a:rPr lang="en-US" altLang="zh-TW" dirty="0">
                <a:latin typeface="Arial" panose="020B0604020202020204" pitchFamily="34" charset="0"/>
                <a:ea typeface="標楷體" panose="03000509000000000000" pitchFamily="65" charset="-120"/>
                <a:cs typeface="Arial" panose="020B0604020202020204" pitchFamily="34" charset="0"/>
              </a:rPr>
              <a:t>C</a:t>
            </a:r>
            <a:r>
              <a:rPr lang="zh-TW" altLang="en-US" dirty="0">
                <a:latin typeface="Arial" panose="020B0604020202020204" pitchFamily="34" charset="0"/>
                <a:ea typeface="標楷體" panose="03000509000000000000" pitchFamily="65" charset="-120"/>
                <a:cs typeface="Arial" panose="020B0604020202020204" pitchFamily="34" charset="0"/>
              </a:rPr>
              <a:t>（董事長兒子）認購。國稅局認定董事長夫妻對董事會完全且直接掌控力，若按照計算，</a:t>
            </a:r>
            <a:r>
              <a:rPr lang="zh-TW" altLang="en-US" b="1" u="sng" dirty="0">
                <a:latin typeface="Arial" panose="020B0604020202020204" pitchFamily="34" charset="0"/>
                <a:ea typeface="標楷體" panose="03000509000000000000" pitchFamily="65" charset="-120"/>
                <a:cs typeface="Arial" panose="020B0604020202020204" pitchFamily="34" charset="0"/>
              </a:rPr>
              <a:t>該公司每股淨值</a:t>
            </a:r>
            <a:r>
              <a:rPr lang="en-US" altLang="zh-TW" b="1" u="sng" dirty="0">
                <a:latin typeface="Arial" panose="020B0604020202020204" pitchFamily="34" charset="0"/>
                <a:ea typeface="標楷體" panose="03000509000000000000" pitchFamily="65" charset="-120"/>
                <a:cs typeface="Arial" panose="020B0604020202020204" pitchFamily="34" charset="0"/>
              </a:rPr>
              <a:t>120</a:t>
            </a:r>
            <a:r>
              <a:rPr lang="zh-TW" altLang="en-US" b="1" u="sng" dirty="0">
                <a:latin typeface="Arial" panose="020B0604020202020204" pitchFamily="34" charset="0"/>
                <a:ea typeface="標楷體" panose="03000509000000000000" pitchFamily="65" charset="-120"/>
                <a:cs typeface="Arial" panose="020B0604020202020204" pitchFamily="34" charset="0"/>
              </a:rPr>
              <a:t>元，和認購價</a:t>
            </a:r>
            <a:r>
              <a:rPr lang="en-US" altLang="zh-TW" b="1" u="sng" dirty="0">
                <a:latin typeface="Arial" panose="020B0604020202020204" pitchFamily="34" charset="0"/>
                <a:ea typeface="標楷體" panose="03000509000000000000" pitchFamily="65" charset="-120"/>
                <a:cs typeface="Arial" panose="020B0604020202020204" pitchFamily="34" charset="0"/>
              </a:rPr>
              <a:t>10</a:t>
            </a:r>
            <a:r>
              <a:rPr lang="zh-TW" altLang="en-US" b="1" u="sng" dirty="0">
                <a:latin typeface="Arial" panose="020B0604020202020204" pitchFamily="34" charset="0"/>
                <a:ea typeface="標楷體" panose="03000509000000000000" pitchFamily="65" charset="-120"/>
                <a:cs typeface="Arial" panose="020B0604020202020204" pitchFamily="34" charset="0"/>
              </a:rPr>
              <a:t>元相差十倍以上，明顯低於市價</a:t>
            </a:r>
            <a:r>
              <a:rPr lang="zh-TW" altLang="en-US" dirty="0">
                <a:latin typeface="Arial" panose="020B0604020202020204" pitchFamily="34" charset="0"/>
                <a:ea typeface="標楷體" panose="03000509000000000000" pitchFamily="65" charset="-120"/>
                <a:cs typeface="Arial" panose="020B0604020202020204" pitchFamily="34" charset="0"/>
              </a:rPr>
              <a:t>，且董事長夫妻實質上是把</a:t>
            </a:r>
            <a:r>
              <a:rPr lang="zh-TW" altLang="en-US" b="1" u="sng" dirty="0">
                <a:latin typeface="Arial" panose="020B0604020202020204" pitchFamily="34" charset="0"/>
                <a:ea typeface="標楷體" panose="03000509000000000000" pitchFamily="65" charset="-120"/>
                <a:cs typeface="Arial" panose="020B0604020202020204" pitchFamily="34" charset="0"/>
              </a:rPr>
              <a:t>股票以迂迴方式低價轉讓給兒子，顯見為贈與情況</a:t>
            </a:r>
            <a:r>
              <a:rPr lang="zh-TW" altLang="en-US" dirty="0">
                <a:latin typeface="Arial" panose="020B0604020202020204" pitchFamily="34" charset="0"/>
                <a:ea typeface="標楷體" panose="03000509000000000000" pitchFamily="65" charset="-120"/>
                <a:cs typeface="Arial" panose="020B0604020202020204" pitchFamily="34" charset="0"/>
              </a:rPr>
              <a:t>。</a:t>
            </a:r>
          </a:p>
          <a:p>
            <a:r>
              <a:rPr lang="zh-TW" altLang="en-US" dirty="0">
                <a:latin typeface="Arial" panose="020B0604020202020204" pitchFamily="34" charset="0"/>
                <a:ea typeface="標楷體" panose="03000509000000000000" pitchFamily="65" charset="-120"/>
                <a:cs typeface="Arial" panose="020B0604020202020204" pitchFamily="34" charset="0"/>
              </a:rPr>
              <a:t>國稅局設算後，認為該公司</a:t>
            </a:r>
            <a:r>
              <a:rPr lang="en-US" altLang="zh-TW" dirty="0">
                <a:latin typeface="Arial" panose="020B0604020202020204" pitchFamily="34" charset="0"/>
                <a:ea typeface="標楷體" panose="03000509000000000000" pitchFamily="65" charset="-120"/>
                <a:cs typeface="Arial" panose="020B0604020202020204" pitchFamily="34" charset="0"/>
              </a:rPr>
              <a:t>1</a:t>
            </a:r>
            <a:r>
              <a:rPr lang="zh-TW" altLang="en-US" dirty="0">
                <a:latin typeface="Arial" panose="020B0604020202020204" pitchFamily="34" charset="0"/>
                <a:ea typeface="標楷體" panose="03000509000000000000" pitchFamily="65" charset="-120"/>
                <a:cs typeface="Arial" panose="020B0604020202020204" pitchFamily="34" charset="0"/>
              </a:rPr>
              <a:t>千萬股的實際股權淨值為</a:t>
            </a:r>
            <a:r>
              <a:rPr lang="en-US" altLang="zh-TW" dirty="0">
                <a:latin typeface="Arial" panose="020B0604020202020204" pitchFamily="34" charset="0"/>
                <a:ea typeface="標楷體" panose="03000509000000000000" pitchFamily="65" charset="-120"/>
                <a:cs typeface="Arial" panose="020B0604020202020204" pitchFamily="34" charset="0"/>
              </a:rPr>
              <a:t>12</a:t>
            </a:r>
            <a:r>
              <a:rPr lang="zh-TW" altLang="en-US" dirty="0">
                <a:latin typeface="Arial" panose="020B0604020202020204" pitchFamily="34" charset="0"/>
                <a:ea typeface="標楷體" panose="03000509000000000000" pitchFamily="65" charset="-120"/>
                <a:cs typeface="Arial" panose="020B0604020202020204" pitchFamily="34" charset="0"/>
              </a:rPr>
              <a:t>億元（</a:t>
            </a:r>
            <a:r>
              <a:rPr lang="en-US" altLang="zh-TW" dirty="0">
                <a:latin typeface="Arial" panose="020B0604020202020204" pitchFamily="34" charset="0"/>
                <a:ea typeface="標楷體" panose="03000509000000000000" pitchFamily="65" charset="-120"/>
                <a:cs typeface="Arial" panose="020B0604020202020204" pitchFamily="34" charset="0"/>
              </a:rPr>
              <a:t>1</a:t>
            </a:r>
            <a:r>
              <a:rPr lang="zh-TW" altLang="en-US" dirty="0">
                <a:latin typeface="Arial" panose="020B0604020202020204" pitchFamily="34" charset="0"/>
                <a:ea typeface="標楷體" panose="03000509000000000000" pitchFamily="65" charset="-120"/>
                <a:cs typeface="Arial" panose="020B0604020202020204" pitchFamily="34" charset="0"/>
              </a:rPr>
              <a:t>千萬股*</a:t>
            </a:r>
            <a:r>
              <a:rPr lang="en-US" altLang="zh-TW" dirty="0">
                <a:latin typeface="Arial" panose="020B0604020202020204" pitchFamily="34" charset="0"/>
                <a:ea typeface="標楷體" panose="03000509000000000000" pitchFamily="65" charset="-120"/>
                <a:cs typeface="Arial" panose="020B0604020202020204" pitchFamily="34" charset="0"/>
              </a:rPr>
              <a:t>120</a:t>
            </a:r>
            <a:r>
              <a:rPr lang="zh-TW" altLang="en-US" dirty="0">
                <a:latin typeface="Arial" panose="020B0604020202020204" pitchFamily="34" charset="0"/>
                <a:ea typeface="標楷體" panose="03000509000000000000" pitchFamily="65" charset="-120"/>
                <a:cs typeface="Arial" panose="020B0604020202020204" pitchFamily="34" charset="0"/>
              </a:rPr>
              <a:t>），與</a:t>
            </a:r>
            <a:r>
              <a:rPr lang="en-US" altLang="zh-TW" dirty="0">
                <a:latin typeface="Arial" panose="020B0604020202020204" pitchFamily="34" charset="0"/>
                <a:ea typeface="標楷體" panose="03000509000000000000" pitchFamily="65" charset="-120"/>
                <a:cs typeface="Arial" panose="020B0604020202020204" pitchFamily="34" charset="0"/>
              </a:rPr>
              <a:t>1</a:t>
            </a:r>
            <a:r>
              <a:rPr lang="zh-TW" altLang="en-US" dirty="0">
                <a:latin typeface="Arial" panose="020B0604020202020204" pitchFamily="34" charset="0"/>
                <a:ea typeface="標楷體" panose="03000509000000000000" pitchFamily="65" charset="-120"/>
                <a:cs typeface="Arial" panose="020B0604020202020204" pitchFamily="34" charset="0"/>
              </a:rPr>
              <a:t>億元認股金額（</a:t>
            </a:r>
            <a:r>
              <a:rPr lang="en-US" altLang="zh-TW" dirty="0">
                <a:latin typeface="Arial" panose="020B0604020202020204" pitchFamily="34" charset="0"/>
                <a:ea typeface="標楷體" panose="03000509000000000000" pitchFamily="65" charset="-120"/>
                <a:cs typeface="Arial" panose="020B0604020202020204" pitchFamily="34" charset="0"/>
              </a:rPr>
              <a:t>1</a:t>
            </a:r>
            <a:r>
              <a:rPr lang="zh-TW" altLang="en-US" dirty="0">
                <a:latin typeface="Arial" panose="020B0604020202020204" pitchFamily="34" charset="0"/>
                <a:ea typeface="標楷體" panose="03000509000000000000" pitchFamily="65" charset="-120"/>
                <a:cs typeface="Arial" panose="020B0604020202020204" pitchFamily="34" charset="0"/>
              </a:rPr>
              <a:t>千萬股*</a:t>
            </a:r>
            <a:r>
              <a:rPr lang="en-US" altLang="zh-TW" dirty="0">
                <a:latin typeface="Arial" panose="020B0604020202020204" pitchFamily="34" charset="0"/>
                <a:ea typeface="標楷體" panose="03000509000000000000" pitchFamily="65" charset="-120"/>
                <a:cs typeface="Arial" panose="020B0604020202020204" pitchFamily="34" charset="0"/>
              </a:rPr>
              <a:t>10</a:t>
            </a:r>
            <a:r>
              <a:rPr lang="zh-TW" altLang="en-US" dirty="0">
                <a:latin typeface="Arial" panose="020B0604020202020204" pitchFamily="34" charset="0"/>
                <a:ea typeface="標楷體" panose="03000509000000000000" pitchFamily="65" charset="-120"/>
                <a:cs typeface="Arial" panose="020B0604020202020204" pitchFamily="34" charset="0"/>
              </a:rPr>
              <a:t>）差額高達</a:t>
            </a:r>
            <a:r>
              <a:rPr lang="en-US" altLang="zh-TW" dirty="0">
                <a:latin typeface="Arial" panose="020B0604020202020204" pitchFamily="34" charset="0"/>
                <a:ea typeface="標楷體" panose="03000509000000000000" pitchFamily="65" charset="-120"/>
                <a:cs typeface="Arial" panose="020B0604020202020204" pitchFamily="34" charset="0"/>
              </a:rPr>
              <a:t>11</a:t>
            </a:r>
            <a:r>
              <a:rPr lang="zh-TW" altLang="en-US" dirty="0">
                <a:latin typeface="Arial" panose="020B0604020202020204" pitchFamily="34" charset="0"/>
                <a:ea typeface="標楷體" panose="03000509000000000000" pitchFamily="65" charset="-120"/>
                <a:cs typeface="Arial" panose="020B0604020202020204" pitchFamily="34" charset="0"/>
              </a:rPr>
              <a:t>億元，而贈與稅是針對贈與人課稅，因金額龐大、適用贈與稅率</a:t>
            </a:r>
            <a:r>
              <a:rPr lang="en-US" altLang="zh-TW" dirty="0">
                <a:latin typeface="Arial" panose="020B0604020202020204" pitchFamily="34" charset="0"/>
                <a:ea typeface="標楷體" panose="03000509000000000000" pitchFamily="65" charset="-120"/>
                <a:cs typeface="Arial" panose="020B0604020202020204" pitchFamily="34" charset="0"/>
              </a:rPr>
              <a:t>20</a:t>
            </a:r>
            <a:r>
              <a:rPr lang="zh-TW" altLang="en-US" dirty="0">
                <a:latin typeface="Arial" panose="020B0604020202020204" pitchFamily="34" charset="0"/>
                <a:ea typeface="標楷體" panose="03000509000000000000" pitchFamily="65" charset="-120"/>
                <a:cs typeface="Arial" panose="020B0604020202020204" pitchFamily="34" charset="0"/>
              </a:rPr>
              <a:t>％，國稅局要求董事長夫妻補繳約</a:t>
            </a:r>
            <a:r>
              <a:rPr lang="en-US" altLang="zh-TW" dirty="0">
                <a:latin typeface="Arial" panose="020B0604020202020204" pitchFamily="34" charset="0"/>
                <a:ea typeface="標楷體" panose="03000509000000000000" pitchFamily="65" charset="-120"/>
                <a:cs typeface="Arial" panose="020B0604020202020204" pitchFamily="34" charset="0"/>
              </a:rPr>
              <a:t>2.2</a:t>
            </a:r>
            <a:r>
              <a:rPr lang="zh-TW" altLang="en-US" dirty="0">
                <a:latin typeface="Arial" panose="020B0604020202020204" pitchFamily="34" charset="0"/>
                <a:ea typeface="標楷體" panose="03000509000000000000" pitchFamily="65" charset="-120"/>
                <a:cs typeface="Arial" panose="020B0604020202020204" pitchFamily="34" charset="0"/>
              </a:rPr>
              <a:t>億元的贈與稅（</a:t>
            </a:r>
            <a:r>
              <a:rPr lang="en-US" altLang="zh-TW" dirty="0">
                <a:latin typeface="Arial" panose="020B0604020202020204" pitchFamily="34" charset="0"/>
                <a:ea typeface="標楷體" panose="03000509000000000000" pitchFamily="65" charset="-120"/>
                <a:cs typeface="Arial" panose="020B0604020202020204" pitchFamily="34" charset="0"/>
              </a:rPr>
              <a:t>11</a:t>
            </a:r>
            <a:r>
              <a:rPr lang="zh-TW" altLang="en-US" dirty="0">
                <a:latin typeface="Arial" panose="020B0604020202020204" pitchFamily="34" charset="0"/>
                <a:ea typeface="標楷體" panose="03000509000000000000" pitchFamily="65" charset="-120"/>
                <a:cs typeface="Arial" panose="020B0604020202020204" pitchFamily="34" charset="0"/>
              </a:rPr>
              <a:t>億元*</a:t>
            </a:r>
            <a:r>
              <a:rPr lang="en-US" altLang="zh-TW" dirty="0">
                <a:latin typeface="Arial" panose="020B0604020202020204" pitchFamily="34" charset="0"/>
                <a:ea typeface="標楷體" panose="03000509000000000000" pitchFamily="65" charset="-120"/>
                <a:cs typeface="Arial" panose="020B0604020202020204" pitchFamily="34" charset="0"/>
              </a:rPr>
              <a:t>20</a:t>
            </a:r>
            <a:r>
              <a:rPr lang="zh-TW" altLang="en-US" dirty="0">
                <a:latin typeface="Arial" panose="020B0604020202020204" pitchFamily="34" charset="0"/>
                <a:ea typeface="標楷體" panose="03000509000000000000" pitchFamily="65" charset="-120"/>
                <a:cs typeface="Arial" panose="020B0604020202020204" pitchFamily="34" charset="0"/>
              </a:rPr>
              <a:t>％）。</a:t>
            </a:r>
            <a:endParaRPr lang="en-US" altLang="zh-TW" dirty="0">
              <a:latin typeface="Arial" panose="020B0604020202020204" pitchFamily="34" charset="0"/>
              <a:ea typeface="標楷體" panose="03000509000000000000" pitchFamily="65" charset="-120"/>
              <a:cs typeface="Arial" panose="020B0604020202020204" pitchFamily="34" charset="0"/>
            </a:endParaRPr>
          </a:p>
          <a:p>
            <a:r>
              <a:rPr lang="zh-TW" altLang="en-US" dirty="0">
                <a:latin typeface="Arial" panose="020B0604020202020204" pitchFamily="34" charset="0"/>
                <a:ea typeface="標楷體" panose="03000509000000000000" pitchFamily="65" charset="-120"/>
                <a:cs typeface="Arial" panose="020B0604020202020204" pitchFamily="34" charset="0"/>
              </a:rPr>
              <a:t>新聞參考：</a:t>
            </a:r>
            <a:r>
              <a:rPr lang="zh-TW" altLang="en-US" dirty="0">
                <a:latin typeface="Arial" panose="020B0604020202020204" pitchFamily="34" charset="0"/>
                <a:ea typeface="標楷體" panose="03000509000000000000" pitchFamily="65" charset="-120"/>
                <a:cs typeface="Arial" panose="020B0604020202020204" pitchFamily="34" charset="0"/>
                <a:hlinkClick r:id="rId2"/>
              </a:rPr>
              <a:t>未上市櫃增資轉讓 小心贈與稅</a:t>
            </a:r>
            <a:r>
              <a:rPr lang="zh-TW" altLang="en-US" dirty="0">
                <a:latin typeface="Arial" panose="020B0604020202020204" pitchFamily="34" charset="0"/>
                <a:ea typeface="標楷體" panose="03000509000000000000" pitchFamily="65" charset="-120"/>
                <a:cs typeface="Arial" panose="020B0604020202020204" pitchFamily="34" charset="0"/>
              </a:rPr>
              <a:t>，工商時報</a:t>
            </a:r>
          </a:p>
        </p:txBody>
      </p:sp>
    </p:spTree>
    <p:extLst>
      <p:ext uri="{BB962C8B-B14F-4D97-AF65-F5344CB8AC3E}">
        <p14:creationId xmlns:p14="http://schemas.microsoft.com/office/powerpoint/2010/main" val="3422326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E143E28-D742-29A8-C83C-0D2C8BAE5CE8}"/>
              </a:ext>
            </a:extLst>
          </p:cNvPr>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hlinkClick r:id="rId2"/>
              </a:rPr>
              <a:t>財政部</a:t>
            </a:r>
            <a:r>
              <a:rPr lang="en-US" altLang="zh-TW" sz="3600" dirty="0">
                <a:latin typeface="標楷體" panose="03000509000000000000" pitchFamily="65" charset="-120"/>
                <a:ea typeface="標楷體" panose="03000509000000000000" pitchFamily="65" charset="-120"/>
                <a:hlinkClick r:id="rId2"/>
              </a:rPr>
              <a:t>100.11.10</a:t>
            </a:r>
            <a:r>
              <a:rPr lang="zh-TW" altLang="en-US" sz="3600" dirty="0">
                <a:latin typeface="標楷體" panose="03000509000000000000" pitchFamily="65" charset="-120"/>
                <a:ea typeface="標楷體" panose="03000509000000000000" pitchFamily="65" charset="-120"/>
                <a:hlinkClick r:id="rId2"/>
              </a:rPr>
              <a:t>台財稅字第</a:t>
            </a:r>
            <a:r>
              <a:rPr lang="en-US" altLang="zh-TW" sz="3600" dirty="0">
                <a:latin typeface="標楷體" panose="03000509000000000000" pitchFamily="65" charset="-120"/>
                <a:ea typeface="標楷體" panose="03000509000000000000" pitchFamily="65" charset="-120"/>
                <a:hlinkClick r:id="rId2"/>
              </a:rPr>
              <a:t>10004533940</a:t>
            </a:r>
            <a:r>
              <a:rPr lang="zh-TW" altLang="en-US" sz="3600" dirty="0">
                <a:latin typeface="標楷體" panose="03000509000000000000" pitchFamily="65" charset="-120"/>
                <a:ea typeface="標楷體" panose="03000509000000000000" pitchFamily="65" charset="-120"/>
                <a:hlinkClick r:id="rId2"/>
              </a:rPr>
              <a:t>號</a:t>
            </a:r>
            <a:br>
              <a:rPr lang="en-US" altLang="zh-TW" sz="3600" dirty="0">
                <a:latin typeface="標楷體" panose="03000509000000000000" pitchFamily="65" charset="-120"/>
                <a:ea typeface="標楷體" panose="03000509000000000000" pitchFamily="65" charset="-120"/>
              </a:rPr>
            </a:br>
            <a:r>
              <a:rPr lang="zh-TW" altLang="en-US" sz="3600" b="0" i="0" dirty="0">
                <a:solidFill>
                  <a:srgbClr val="4A4949"/>
                </a:solidFill>
                <a:effectLst/>
                <a:latin typeface="標楷體" panose="03000509000000000000" pitchFamily="65" charset="-120"/>
                <a:ea typeface="標楷體" panose="03000509000000000000" pitchFamily="65" charset="-120"/>
              </a:rPr>
              <a:t>原股東放棄公司現金增資新股認購權，贈與稅徵免處理原則。</a:t>
            </a:r>
            <a:endParaRPr lang="zh-TW" altLang="en-US" sz="3600" dirty="0">
              <a:latin typeface="標楷體" panose="03000509000000000000" pitchFamily="65" charset="-120"/>
              <a:ea typeface="標楷體" panose="03000509000000000000" pitchFamily="65" charset="-120"/>
            </a:endParaRPr>
          </a:p>
        </p:txBody>
      </p:sp>
      <p:sp>
        <p:nvSpPr>
          <p:cNvPr id="3" name="內容版面配置區 2">
            <a:extLst>
              <a:ext uri="{FF2B5EF4-FFF2-40B4-BE49-F238E27FC236}">
                <a16:creationId xmlns:a16="http://schemas.microsoft.com/office/drawing/2014/main" id="{5F900C7A-0089-6FB0-3587-270EFC532091}"/>
              </a:ext>
            </a:extLst>
          </p:cNvPr>
          <p:cNvSpPr>
            <a:spLocks noGrp="1"/>
          </p:cNvSpPr>
          <p:nvPr>
            <p:ph idx="1"/>
          </p:nvPr>
        </p:nvSpPr>
        <p:spPr/>
        <p:txBody>
          <a:bodyPr>
            <a:noAutofit/>
          </a:bodyPr>
          <a:lstStyle/>
          <a:p>
            <a:r>
              <a:rPr lang="zh-TW" altLang="en-US" sz="2400" dirty="0">
                <a:latin typeface="標楷體" panose="03000509000000000000" pitchFamily="65" charset="-120"/>
                <a:ea typeface="標楷體" panose="03000509000000000000" pitchFamily="65" charset="-120"/>
              </a:rPr>
              <a:t>核釋公司辦理現金增資，原股東放棄依持股比例取得新股認購權之課稅規定</a:t>
            </a:r>
          </a:p>
          <a:p>
            <a:r>
              <a:rPr lang="zh-TW" altLang="en-US" sz="2400" dirty="0">
                <a:latin typeface="標楷體" panose="03000509000000000000" pitchFamily="65" charset="-120"/>
                <a:ea typeface="標楷體" panose="03000509000000000000" pitchFamily="65" charset="-120"/>
              </a:rPr>
              <a:t>一、原股東係單純放棄新股認購權利者，不構成贈與行為。</a:t>
            </a:r>
          </a:p>
          <a:p>
            <a:r>
              <a:rPr lang="zh-TW" altLang="en-US" sz="2400" dirty="0">
                <a:latin typeface="標楷體" panose="03000509000000000000" pitchFamily="65" charset="-120"/>
                <a:ea typeface="標楷體" panose="03000509000000000000" pitchFamily="65" charset="-120"/>
              </a:rPr>
              <a:t>二、</a:t>
            </a:r>
            <a:r>
              <a:rPr lang="zh-TW" altLang="en-US" sz="2400" b="1" u="sng" dirty="0">
                <a:latin typeface="標楷體" panose="03000509000000000000" pitchFamily="65" charset="-120"/>
                <a:ea typeface="標楷體" panose="03000509000000000000" pitchFamily="65" charset="-120"/>
              </a:rPr>
              <a:t>原股東形式上雖放棄認股，惟實質上係藉由其對公司董事會之掌控，使公司就其未認購部分於依公司法第</a:t>
            </a:r>
            <a:r>
              <a:rPr lang="en-US" altLang="zh-TW" sz="2400" b="1" u="sng" dirty="0">
                <a:latin typeface="標楷體" panose="03000509000000000000" pitchFamily="65" charset="-120"/>
                <a:ea typeface="標楷體" panose="03000509000000000000" pitchFamily="65" charset="-120"/>
              </a:rPr>
              <a:t>267</a:t>
            </a:r>
            <a:r>
              <a:rPr lang="zh-TW" altLang="en-US" sz="2400" b="1" u="sng" dirty="0">
                <a:latin typeface="標楷體" panose="03000509000000000000" pitchFamily="65" charset="-120"/>
                <a:ea typeface="標楷體" panose="03000509000000000000" pitchFamily="65" charset="-120"/>
              </a:rPr>
              <a:t>條第</a:t>
            </a:r>
            <a:r>
              <a:rPr lang="en-US" altLang="zh-TW" sz="2400" b="1" u="sng" dirty="0">
                <a:latin typeface="標楷體" panose="03000509000000000000" pitchFamily="65" charset="-120"/>
                <a:ea typeface="標楷體" panose="03000509000000000000" pitchFamily="65" charset="-120"/>
              </a:rPr>
              <a:t>3</a:t>
            </a:r>
            <a:r>
              <a:rPr lang="zh-TW" altLang="en-US" sz="2400" b="1" u="sng" dirty="0">
                <a:latin typeface="標楷體" panose="03000509000000000000" pitchFamily="65" charset="-120"/>
                <a:ea typeface="標楷體" panose="03000509000000000000" pitchFamily="65" charset="-120"/>
              </a:rPr>
              <a:t>項規定洽特定人認購時，以其指定之人為該特定人，於符合下列情況者，係以迂迴方式無償轉讓新股認購權予該特定人，應依實質課稅原則核課贈與稅</a:t>
            </a:r>
            <a:r>
              <a:rPr lang="zh-TW" altLang="en-US" sz="2400" dirty="0">
                <a:latin typeface="標楷體" panose="03000509000000000000" pitchFamily="65" charset="-120"/>
                <a:ea typeface="標楷體" panose="03000509000000000000" pitchFamily="65" charset="-120"/>
              </a:rPr>
              <a:t>，並由稽徵機關負舉證責任：</a:t>
            </a:r>
          </a:p>
          <a:p>
            <a:pPr lvl="1"/>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一</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增資公司以未上市、未上櫃且非興櫃之公司為限。</a:t>
            </a:r>
          </a:p>
          <a:p>
            <a:pPr lvl="1"/>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二</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原股東對公司董事會洽特定人之行為具直接或間接之掌控力。</a:t>
            </a:r>
          </a:p>
          <a:p>
            <a:pPr lvl="1"/>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三</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該特定人為原股東二親等以內親屬，如為其他第三人（含法人），以實質經濟利益仍歸原股東二親等以內親屬者為限。</a:t>
            </a:r>
          </a:p>
          <a:p>
            <a:pPr lvl="1"/>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四</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每股認購價格與增資時每股淨值顯不相當且總價差鉅大，經核認以該價格增資並放棄認股有違一般經驗法則。</a:t>
            </a:r>
          </a:p>
        </p:txBody>
      </p:sp>
    </p:spTree>
    <p:extLst>
      <p:ext uri="{BB962C8B-B14F-4D97-AF65-F5344CB8AC3E}">
        <p14:creationId xmlns:p14="http://schemas.microsoft.com/office/powerpoint/2010/main" val="4112298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1601FC-BAE8-2ECA-86A1-3B8E2F8AC624}"/>
              </a:ext>
            </a:extLst>
          </p:cNvPr>
          <p:cNvSpPr>
            <a:spLocks noGrp="1"/>
          </p:cNvSpPr>
          <p:nvPr>
            <p:ph type="title"/>
          </p:nvPr>
        </p:nvSpPr>
        <p:spPr/>
        <p:txBody>
          <a:bodyPr>
            <a:normAutofit/>
          </a:bodyPr>
          <a:lstStyle/>
          <a:p>
            <a:r>
              <a:rPr lang="zh-TW" altLang="en-US" sz="3600" dirty="0">
                <a:latin typeface="標楷體" panose="03000509000000000000" pitchFamily="65" charset="-120"/>
                <a:ea typeface="標楷體" panose="03000509000000000000" pitchFamily="65" charset="-120"/>
              </a:rPr>
              <a:t>經濟實質上即便等同父母擁有的公司淨值，被間接移轉給了子女，仍有租稅法律主義疑點待釐清</a:t>
            </a:r>
          </a:p>
        </p:txBody>
      </p:sp>
      <p:sp>
        <p:nvSpPr>
          <p:cNvPr id="3" name="內容版面配置區 2">
            <a:extLst>
              <a:ext uri="{FF2B5EF4-FFF2-40B4-BE49-F238E27FC236}">
                <a16:creationId xmlns:a16="http://schemas.microsoft.com/office/drawing/2014/main" id="{3F23B50A-E4A4-E1A5-BA36-7F8AD2A6D073}"/>
              </a:ext>
            </a:extLst>
          </p:cNvPr>
          <p:cNvSpPr>
            <a:spLocks noGrp="1"/>
          </p:cNvSpPr>
          <p:nvPr>
            <p:ph idx="1"/>
          </p:nvPr>
        </p:nvSpPr>
        <p:spPr/>
        <p:txBody>
          <a:bodyPr/>
          <a:lstStyle/>
          <a:p>
            <a:r>
              <a:rPr lang="zh-TW" altLang="en-US" dirty="0">
                <a:latin typeface="標楷體" panose="03000509000000000000" pitchFamily="65" charset="-120"/>
                <a:ea typeface="標楷體" panose="03000509000000000000" pitchFamily="65" charset="-120"/>
              </a:rPr>
              <a:t>遺贈稅法關於應稅贈與的法定課稅要件</a:t>
            </a:r>
            <a:endParaRPr lang="en-US" altLang="zh-TW"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一般贈與：以自己之財產無償給予他方</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第</a:t>
            </a:r>
            <a:r>
              <a:rPr lang="en-US" altLang="zh-TW" dirty="0">
                <a:latin typeface="標楷體" panose="03000509000000000000" pitchFamily="65" charset="-120"/>
                <a:ea typeface="標楷體" panose="03000509000000000000" pitchFamily="65" charset="-120"/>
              </a:rPr>
              <a:t>4</a:t>
            </a:r>
            <a:r>
              <a:rPr lang="zh-TW" altLang="en-US" dirty="0">
                <a:latin typeface="標楷體" panose="03000509000000000000" pitchFamily="65" charset="-120"/>
                <a:ea typeface="標楷體" panose="03000509000000000000" pitchFamily="65" charset="-120"/>
              </a:rPr>
              <a:t>條第</a:t>
            </a:r>
            <a:r>
              <a:rPr lang="en-US" altLang="zh-TW" dirty="0">
                <a:latin typeface="標楷體" panose="03000509000000000000" pitchFamily="65" charset="-120"/>
                <a:ea typeface="標楷體" panose="03000509000000000000" pitchFamily="65" charset="-120"/>
              </a:rPr>
              <a:t>2</a:t>
            </a:r>
            <a:r>
              <a:rPr lang="zh-TW" altLang="en-US" dirty="0">
                <a:latin typeface="標楷體" panose="03000509000000000000" pitchFamily="65" charset="-120"/>
                <a:ea typeface="標楷體" panose="03000509000000000000" pitchFamily="65" charset="-120"/>
              </a:rPr>
              <a:t>項</a:t>
            </a:r>
            <a:r>
              <a:rPr lang="en-US" altLang="zh-TW" dirty="0">
                <a:latin typeface="標楷體" panose="03000509000000000000" pitchFamily="65" charset="-120"/>
                <a:ea typeface="標楷體" panose="03000509000000000000" pitchFamily="65" charset="-120"/>
              </a:rPr>
              <a:t>)</a:t>
            </a:r>
          </a:p>
          <a:p>
            <a:pPr lvl="1"/>
            <a:r>
              <a:rPr lang="zh-TW" altLang="en-US" dirty="0">
                <a:latin typeface="標楷體" panose="03000509000000000000" pitchFamily="65" charset="-120"/>
                <a:ea typeface="標楷體" panose="03000509000000000000" pitchFamily="65" charset="-120"/>
              </a:rPr>
              <a:t>視為贈與的擬制：顯不相當代價移轉財產</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第</a:t>
            </a:r>
            <a:r>
              <a:rPr lang="en-US" altLang="zh-TW" dirty="0">
                <a:latin typeface="標楷體" panose="03000509000000000000" pitchFamily="65" charset="-120"/>
                <a:ea typeface="標楷體" panose="03000509000000000000" pitchFamily="65" charset="-120"/>
              </a:rPr>
              <a:t>5</a:t>
            </a:r>
            <a:r>
              <a:rPr lang="zh-TW" altLang="en-US" dirty="0">
                <a:latin typeface="標楷體" panose="03000509000000000000" pitchFamily="65" charset="-120"/>
                <a:ea typeface="標楷體" panose="03000509000000000000" pitchFamily="65" charset="-120"/>
              </a:rPr>
              <a:t>條第</a:t>
            </a:r>
            <a:r>
              <a:rPr lang="en-US" altLang="zh-TW" dirty="0">
                <a:latin typeface="標楷體" panose="03000509000000000000" pitchFamily="65" charset="-120"/>
                <a:ea typeface="標楷體" panose="03000509000000000000" pitchFamily="65" charset="-120"/>
              </a:rPr>
              <a:t>2</a:t>
            </a:r>
            <a:r>
              <a:rPr lang="zh-TW" altLang="en-US" dirty="0">
                <a:latin typeface="標楷體" panose="03000509000000000000" pitchFamily="65" charset="-120"/>
                <a:ea typeface="標楷體" panose="03000509000000000000" pitchFamily="65" charset="-120"/>
              </a:rPr>
              <a:t>款</a:t>
            </a:r>
            <a:r>
              <a:rPr lang="en-US" altLang="zh-TW" dirty="0">
                <a:latin typeface="標楷體" panose="03000509000000000000" pitchFamily="65" charset="-120"/>
                <a:ea typeface="標楷體" panose="03000509000000000000" pitchFamily="65" charset="-120"/>
              </a:rPr>
              <a:t>)</a:t>
            </a:r>
          </a:p>
          <a:p>
            <a:r>
              <a:rPr lang="zh-TW" altLang="en-US" dirty="0">
                <a:latin typeface="標楷體" panose="03000509000000000000" pitchFamily="65" charset="-120"/>
                <a:ea typeface="標楷體" panose="03000509000000000000" pitchFamily="65" charset="-120"/>
              </a:rPr>
              <a:t>子女用</a:t>
            </a:r>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億元的「低價」認購了將有</a:t>
            </a:r>
            <a:r>
              <a:rPr lang="en-US" altLang="zh-TW" dirty="0">
                <a:latin typeface="標楷體" panose="03000509000000000000" pitchFamily="65" charset="-120"/>
                <a:ea typeface="標楷體" panose="03000509000000000000" pitchFamily="65" charset="-120"/>
              </a:rPr>
              <a:t>12</a:t>
            </a:r>
            <a:r>
              <a:rPr lang="zh-TW" altLang="en-US" dirty="0">
                <a:latin typeface="標楷體" panose="03000509000000000000" pitchFamily="65" charset="-120"/>
                <a:ea typeface="標楷體" panose="03000509000000000000" pitchFamily="65" charset="-120"/>
              </a:rPr>
              <a:t>億元淨值的股票。</a:t>
            </a:r>
            <a:endParaRPr lang="en-US" altLang="zh-TW"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父母的原股淨值因為自身放棄認股以及子女認購新股，從而在經濟上貶值</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稀釋了，相當於跟子女「分享」了原本公司的淨值。</a:t>
            </a:r>
            <a:endParaRPr lang="en-US" altLang="zh-TW"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父母與子女之間，並沒有財產的往來</a:t>
            </a:r>
            <a:r>
              <a:rPr lang="zh-TW" altLang="en-US">
                <a:latin typeface="標楷體" panose="03000509000000000000" pitchFamily="65" charset="-120"/>
                <a:ea typeface="標楷體" panose="03000509000000000000" pitchFamily="65" charset="-120"/>
              </a:rPr>
              <a:t>或移動；財產</a:t>
            </a:r>
            <a:r>
              <a:rPr lang="zh-TW" altLang="en-US" dirty="0">
                <a:latin typeface="標楷體" panose="03000509000000000000" pitchFamily="65" charset="-120"/>
                <a:ea typeface="標楷體" panose="03000509000000000000" pitchFamily="65" charset="-120"/>
              </a:rPr>
              <a:t>往來或移動，是</a:t>
            </a:r>
            <a:r>
              <a:rPr lang="zh-TW" altLang="en-US">
                <a:latin typeface="標楷體" panose="03000509000000000000" pitchFamily="65" charset="-120"/>
                <a:ea typeface="標楷體" panose="03000509000000000000" pitchFamily="65" charset="-120"/>
              </a:rPr>
              <a:t>在子女與公司之間</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子女透過低價認股的方式，資產增值了</a:t>
            </a:r>
            <a:r>
              <a:rPr lang="en-US" altLang="zh-TW" dirty="0">
                <a:latin typeface="標楷體" panose="03000509000000000000" pitchFamily="65" charset="-120"/>
                <a:ea typeface="標楷體" panose="03000509000000000000" pitchFamily="65" charset="-120"/>
              </a:rPr>
              <a:t>11</a:t>
            </a:r>
            <a:r>
              <a:rPr lang="zh-TW" altLang="en-US" dirty="0">
                <a:latin typeface="標楷體" panose="03000509000000000000" pitchFamily="65" charset="-120"/>
                <a:ea typeface="標楷體" panose="03000509000000000000" pitchFamily="65" charset="-120"/>
              </a:rPr>
              <a:t>億元。</a:t>
            </a:r>
            <a:r>
              <a:rPr lang="en-US" altLang="zh-TW" dirty="0">
                <a:latin typeface="標楷體" panose="03000509000000000000" pitchFamily="65" charset="-120"/>
                <a:ea typeface="標楷體" panose="03000509000000000000" pitchFamily="65" charset="-120"/>
              </a:rPr>
              <a:t>=&gt;</a:t>
            </a:r>
            <a:r>
              <a:rPr lang="zh-TW" altLang="en-US" dirty="0">
                <a:latin typeface="標楷體" panose="03000509000000000000" pitchFamily="65" charset="-120"/>
                <a:ea typeface="標楷體" panose="03000509000000000000" pitchFamily="65" charset="-120"/>
              </a:rPr>
              <a:t>所得或受贈？認股產生應稅所得？抑或出售所認股票才實現應稅所得？</a:t>
            </a:r>
          </a:p>
        </p:txBody>
      </p:sp>
    </p:spTree>
    <p:extLst>
      <p:ext uri="{BB962C8B-B14F-4D97-AF65-F5344CB8AC3E}">
        <p14:creationId xmlns:p14="http://schemas.microsoft.com/office/powerpoint/2010/main" val="772368236"/>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1670</Words>
  <Application>Microsoft Office PowerPoint</Application>
  <PresentationFormat>寬螢幕</PresentationFormat>
  <Paragraphs>48</Paragraphs>
  <Slides>9</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9</vt:i4>
      </vt:variant>
    </vt:vector>
  </HeadingPairs>
  <TitlesOfParts>
    <vt:vector size="15" baseType="lpstr">
      <vt:lpstr>標楷體</vt:lpstr>
      <vt:lpstr>Arial</vt:lpstr>
      <vt:lpstr>Calibri</vt:lpstr>
      <vt:lpstr>Calibri Light</vt:lpstr>
      <vt:lpstr>Times New Roman</vt:lpstr>
      <vt:lpstr>Office 佈景主題</vt:lpstr>
      <vt:lpstr>實質課稅與經濟觀察法實例觀察 －讓與擔保與放棄認股權  黃士洲副教授 </vt:lpstr>
      <vt:lpstr>稅法上的實質重於形式Substance over Form</vt:lpstr>
      <vt:lpstr>存貨融資借款的民事法「形式」與稅捐法「實質」</vt:lpstr>
      <vt:lpstr>民事法的形式分析－讓與擔保的有效契約行為</vt:lpstr>
      <vt:lpstr>稅捐法角度的「經濟實質」分析－刨開買賣外衣，依照借貸來適用加值稅與所得稅</vt:lpstr>
      <vt:lpstr>稅捐法角度的「經濟實質」分析－刨開買賣外衣，依照借貸來適用加值稅與所得稅</vt:lpstr>
      <vt:lpstr>放棄增資認股權=迂迴贈與</vt:lpstr>
      <vt:lpstr>財政部100.11.10台財稅字第10004533940號 原股東放棄公司現金增資新股認購權，贈與稅徵免處理原則。</vt:lpstr>
      <vt:lpstr>經濟實質上即便等同父母擁有的公司淨值，被間接移轉給了子女，仍有租稅法律主義疑點待釐清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實質課稅與經濟觀察法實例觀察 －讓與擔保與放棄認股權  黃士洲副教授 </dc:title>
  <dc:creator>士洲Stefan 黃Huang</dc:creator>
  <cp:lastModifiedBy>士洲Stefan 黃Huang</cp:lastModifiedBy>
  <cp:revision>2</cp:revision>
  <dcterms:created xsi:type="dcterms:W3CDTF">2023-09-21T21:54:08Z</dcterms:created>
  <dcterms:modified xsi:type="dcterms:W3CDTF">2023-09-21T22:51:17Z</dcterms:modified>
</cp:coreProperties>
</file>